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tags/tag1.xml" ContentType="application/vnd.openxmlformats-officedocument.presentationml.tags+xml"/>
  <Override PartName="/ppt/tags/tag2.xml" ContentType="application/vnd.openxmlformats-officedocument.presentationml.tags+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3.xml" ContentType="application/vnd.openxmlformats-officedocument.presentationml.tag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tags/tag4.xml" ContentType="application/vnd.openxmlformats-officedocument.presentationml.tags+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tags/tag5.xml" ContentType="application/vnd.openxmlformats-officedocument.presentationml.tags+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comments/modernComment_609_A5749161.xml" ContentType="application/vnd.ms-powerpoint.comments+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omments/modernComment_652_63170233.xml" ContentType="application/vnd.ms-powerpoint.comments+xml"/>
  <Override PartName="/ppt/tags/tag6.xml" ContentType="application/vnd.openxmlformats-officedocument.presentationml.tags+xml"/>
  <Override PartName="/ppt/tags/tag7.xml" ContentType="application/vnd.openxmlformats-officedocument.presentationml.tags+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2"/>
    <p:sldMasterId id="2147483677" r:id="rId3"/>
  </p:sldMasterIdLst>
  <p:notesMasterIdLst>
    <p:notesMasterId r:id="rId204"/>
  </p:notesMasterIdLst>
  <p:handoutMasterIdLst>
    <p:handoutMasterId r:id="rId205"/>
  </p:handoutMasterIdLst>
  <p:sldIdLst>
    <p:sldId id="1271" r:id="rId4"/>
    <p:sldId id="1558" r:id="rId5"/>
    <p:sldId id="1640" r:id="rId6"/>
    <p:sldId id="607" r:id="rId7"/>
    <p:sldId id="1655" r:id="rId8"/>
    <p:sldId id="1637" r:id="rId9"/>
    <p:sldId id="300" r:id="rId10"/>
    <p:sldId id="1603" r:id="rId11"/>
    <p:sldId id="287" r:id="rId12"/>
    <p:sldId id="1812" r:id="rId13"/>
    <p:sldId id="264" r:id="rId14"/>
    <p:sldId id="1642" r:id="rId15"/>
    <p:sldId id="395" r:id="rId16"/>
    <p:sldId id="1333" r:id="rId17"/>
    <p:sldId id="1483" r:id="rId18"/>
    <p:sldId id="1384" r:id="rId19"/>
    <p:sldId id="1656" r:id="rId20"/>
    <p:sldId id="1657" r:id="rId21"/>
    <p:sldId id="260" r:id="rId22"/>
    <p:sldId id="1648" r:id="rId23"/>
    <p:sldId id="1652" r:id="rId24"/>
    <p:sldId id="1470" r:id="rId25"/>
    <p:sldId id="1522" r:id="rId26"/>
    <p:sldId id="1524" r:id="rId27"/>
    <p:sldId id="1528" r:id="rId28"/>
    <p:sldId id="1530" r:id="rId29"/>
    <p:sldId id="1647" r:id="rId30"/>
    <p:sldId id="1644" r:id="rId31"/>
    <p:sldId id="272" r:id="rId32"/>
    <p:sldId id="1811" r:id="rId33"/>
    <p:sldId id="1630" r:id="rId34"/>
    <p:sldId id="1560" r:id="rId35"/>
    <p:sldId id="1586" r:id="rId36"/>
    <p:sldId id="1810" r:id="rId37"/>
    <p:sldId id="1773" r:id="rId38"/>
    <p:sldId id="1631" r:id="rId39"/>
    <p:sldId id="1601" r:id="rId40"/>
    <p:sldId id="1624" r:id="rId41"/>
    <p:sldId id="1347" r:id="rId42"/>
    <p:sldId id="1349" r:id="rId43"/>
    <p:sldId id="794" r:id="rId44"/>
    <p:sldId id="1569" r:id="rId45"/>
    <p:sldId id="1562" r:id="rId46"/>
    <p:sldId id="1694" r:id="rId47"/>
    <p:sldId id="1695" r:id="rId48"/>
    <p:sldId id="1595" r:id="rId49"/>
    <p:sldId id="1833" r:id="rId50"/>
    <p:sldId id="1690" r:id="rId51"/>
    <p:sldId id="1829" r:id="rId52"/>
    <p:sldId id="1830" r:id="rId53"/>
    <p:sldId id="1834" r:id="rId54"/>
    <p:sldId id="1824" r:id="rId55"/>
    <p:sldId id="1825" r:id="rId56"/>
    <p:sldId id="1828" r:id="rId57"/>
    <p:sldId id="1832" r:id="rId58"/>
    <p:sldId id="1576" r:id="rId59"/>
    <p:sldId id="1577" r:id="rId60"/>
    <p:sldId id="1578" r:id="rId61"/>
    <p:sldId id="1821" r:id="rId62"/>
    <p:sldId id="500" r:id="rId63"/>
    <p:sldId id="1497" r:id="rId64"/>
    <p:sldId id="284" r:id="rId65"/>
    <p:sldId id="1813" r:id="rId66"/>
    <p:sldId id="1835" r:id="rId67"/>
    <p:sldId id="1633" r:id="rId68"/>
    <p:sldId id="1836" r:id="rId69"/>
    <p:sldId id="1837" r:id="rId70"/>
    <p:sldId id="1357" r:id="rId71"/>
    <p:sldId id="1635" r:id="rId72"/>
    <p:sldId id="1634" r:id="rId73"/>
    <p:sldId id="1638" r:id="rId74"/>
    <p:sldId id="1809" r:id="rId75"/>
    <p:sldId id="1843" r:id="rId76"/>
    <p:sldId id="1844" r:id="rId77"/>
    <p:sldId id="1663" r:id="rId78"/>
    <p:sldId id="278" r:id="rId79"/>
    <p:sldId id="541" r:id="rId80"/>
    <p:sldId id="1766" r:id="rId81"/>
    <p:sldId id="1664" r:id="rId82"/>
    <p:sldId id="1665" r:id="rId83"/>
    <p:sldId id="1344" r:id="rId84"/>
    <p:sldId id="1564" r:id="rId85"/>
    <p:sldId id="1395" r:id="rId86"/>
    <p:sldId id="1658" r:id="rId87"/>
    <p:sldId id="1841" r:id="rId88"/>
    <p:sldId id="1762" r:id="rId89"/>
    <p:sldId id="1693" r:id="rId90"/>
    <p:sldId id="1763" r:id="rId91"/>
    <p:sldId id="1504" r:id="rId92"/>
    <p:sldId id="1359" r:id="rId93"/>
    <p:sldId id="543" r:id="rId94"/>
    <p:sldId id="1571" r:id="rId95"/>
    <p:sldId id="1639" r:id="rId96"/>
    <p:sldId id="1590" r:id="rId97"/>
    <p:sldId id="1362" r:id="rId98"/>
    <p:sldId id="1808" r:id="rId99"/>
    <p:sldId id="1565" r:id="rId100"/>
    <p:sldId id="1672" r:id="rId101"/>
    <p:sldId id="1673" r:id="rId102"/>
    <p:sldId id="1641" r:id="rId103"/>
    <p:sldId id="1668" r:id="rId104"/>
    <p:sldId id="1669" r:id="rId105"/>
    <p:sldId id="1661" r:id="rId106"/>
    <p:sldId id="1670" r:id="rId107"/>
    <p:sldId id="1671" r:id="rId108"/>
    <p:sldId id="1660" r:id="rId109"/>
    <p:sldId id="1675" r:id="rId110"/>
    <p:sldId id="1757" r:id="rId111"/>
    <p:sldId id="1769" r:id="rId112"/>
    <p:sldId id="1777" r:id="rId113"/>
    <p:sldId id="1764" r:id="rId114"/>
    <p:sldId id="1722" r:id="rId115"/>
    <p:sldId id="1681" r:id="rId116"/>
    <p:sldId id="1778" r:id="rId117"/>
    <p:sldId id="1771" r:id="rId118"/>
    <p:sldId id="1727" r:id="rId119"/>
    <p:sldId id="1686" r:id="rId120"/>
    <p:sldId id="1729" r:id="rId121"/>
    <p:sldId id="1730" r:id="rId122"/>
    <p:sldId id="1731" r:id="rId123"/>
    <p:sldId id="1696" r:id="rId124"/>
    <p:sldId id="1779" r:id="rId125"/>
    <p:sldId id="1697" r:id="rId126"/>
    <p:sldId id="1755" r:id="rId127"/>
    <p:sldId id="1691" r:id="rId128"/>
    <p:sldId id="1780" r:id="rId129"/>
    <p:sldId id="1770" r:id="rId130"/>
    <p:sldId id="1735" r:id="rId131"/>
    <p:sldId id="1701" r:id="rId132"/>
    <p:sldId id="1781" r:id="rId133"/>
    <p:sldId id="1772" r:id="rId134"/>
    <p:sldId id="1784" r:id="rId135"/>
    <p:sldId id="1785" r:id="rId136"/>
    <p:sldId id="1806" r:id="rId137"/>
    <p:sldId id="1741" r:id="rId138"/>
    <p:sldId id="1783" r:id="rId139"/>
    <p:sldId id="1782" r:id="rId140"/>
    <p:sldId id="1807" r:id="rId141"/>
    <p:sldId id="1716" r:id="rId142"/>
    <p:sldId id="1749" r:id="rId143"/>
    <p:sldId id="1776" r:id="rId144"/>
    <p:sldId id="1775" r:id="rId145"/>
    <p:sldId id="1751" r:id="rId146"/>
    <p:sldId id="1684" r:id="rId147"/>
    <p:sldId id="1759" r:id="rId148"/>
    <p:sldId id="1774" r:id="rId149"/>
    <p:sldId id="1760" r:id="rId150"/>
    <p:sldId id="1689" r:id="rId151"/>
    <p:sldId id="1431" r:id="rId152"/>
    <p:sldId id="1540" r:id="rId153"/>
    <p:sldId id="1545" r:id="rId154"/>
    <p:sldId id="1432" r:id="rId155"/>
    <p:sldId id="1439" r:id="rId156"/>
    <p:sldId id="1430" r:id="rId157"/>
    <p:sldId id="1330" r:id="rId158"/>
    <p:sldId id="263" r:id="rId159"/>
    <p:sldId id="804" r:id="rId160"/>
    <p:sldId id="805" r:id="rId161"/>
    <p:sldId id="490" r:id="rId162"/>
    <p:sldId id="1420" r:id="rId163"/>
    <p:sldId id="387" r:id="rId164"/>
    <p:sldId id="503" r:id="rId165"/>
    <p:sldId id="508" r:id="rId166"/>
    <p:sldId id="505" r:id="rId167"/>
    <p:sldId id="493" r:id="rId168"/>
    <p:sldId id="789" r:id="rId169"/>
    <p:sldId id="584" r:id="rId170"/>
    <p:sldId id="800" r:id="rId171"/>
    <p:sldId id="792" r:id="rId172"/>
    <p:sldId id="790" r:id="rId173"/>
    <p:sldId id="791" r:id="rId174"/>
    <p:sldId id="662" r:id="rId175"/>
    <p:sldId id="801" r:id="rId176"/>
    <p:sldId id="1548" r:id="rId177"/>
    <p:sldId id="1549" r:id="rId178"/>
    <p:sldId id="1604" r:id="rId179"/>
    <p:sldId id="1613" r:id="rId180"/>
    <p:sldId id="1614" r:id="rId181"/>
    <p:sldId id="1615" r:id="rId182"/>
    <p:sldId id="1616" r:id="rId183"/>
    <p:sldId id="1838" r:id="rId184"/>
    <p:sldId id="1845" r:id="rId185"/>
    <p:sldId id="1846" r:id="rId186"/>
    <p:sldId id="1831" r:id="rId187"/>
    <p:sldId id="1567" r:id="rId188"/>
    <p:sldId id="1568" r:id="rId189"/>
    <p:sldId id="283" r:id="rId190"/>
    <p:sldId id="1618" r:id="rId191"/>
    <p:sldId id="533" r:id="rId192"/>
    <p:sldId id="1621" r:id="rId193"/>
    <p:sldId id="315" r:id="rId194"/>
    <p:sldId id="471" r:id="rId195"/>
    <p:sldId id="539" r:id="rId196"/>
    <p:sldId id="328" r:id="rId197"/>
    <p:sldId id="485" r:id="rId198"/>
    <p:sldId id="585" r:id="rId199"/>
    <p:sldId id="786" r:id="rId200"/>
    <p:sldId id="544" r:id="rId201"/>
    <p:sldId id="1620" r:id="rId202"/>
    <p:sldId id="487" r:id="rId20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111E26-D805-6168-FEE9-27B5896FC67E}" name="V1FAEMX" initials="V" userId="S-1-5-21-762765842-3405140726-1983329123-1109" providerId="AD"/>
  <p188:author id="{A598259D-B753-EFF1-2A1A-577C31599307}" name="VHE" initials="V" userId="S-1-5-21-762765842-3405140726-1983329123-111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B2E70"/>
    <a:srgbClr val="2E75B6"/>
    <a:srgbClr val="008CB4"/>
    <a:srgbClr val="A8A8A8"/>
    <a:srgbClr val="4466A2"/>
    <a:srgbClr val="2F5597"/>
    <a:srgbClr val="517495"/>
    <a:srgbClr val="4194CD"/>
    <a:srgbClr val="8CBF61"/>
    <a:srgbClr val="41719C"/>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2808" autoAdjust="0"/>
  </p:normalViewPr>
  <p:slideViewPr>
    <p:cSldViewPr snapToGrid="0">
      <p:cViewPr varScale="1">
        <p:scale>
          <a:sx n="73" d="100"/>
          <a:sy n="73" d="100"/>
        </p:scale>
        <p:origin x="408" y="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91" Type="http://schemas.openxmlformats.org/officeDocument/2006/relationships/slide" Target="slides/slide188.xml"/><Relationship Id="rId205" Type="http://schemas.openxmlformats.org/officeDocument/2006/relationships/handoutMaster" Target="handoutMasters/handoutMaster1.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92" Type="http://schemas.openxmlformats.org/officeDocument/2006/relationships/slide" Target="slides/slide189.xml"/><Relationship Id="rId206" Type="http://schemas.openxmlformats.org/officeDocument/2006/relationships/presProps" Target="presProps.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slide" Target="slides/slide179.xml"/><Relationship Id="rId6" Type="http://schemas.openxmlformats.org/officeDocument/2006/relationships/slide" Target="slides/slide3.xml"/><Relationship Id="rId23" Type="http://schemas.openxmlformats.org/officeDocument/2006/relationships/slide" Target="slides/slide20.xml"/><Relationship Id="rId119" Type="http://schemas.openxmlformats.org/officeDocument/2006/relationships/slide" Target="slides/slide116.xml"/><Relationship Id="rId44" Type="http://schemas.openxmlformats.org/officeDocument/2006/relationships/slide" Target="slides/slide41.xml"/><Relationship Id="rId65" Type="http://schemas.openxmlformats.org/officeDocument/2006/relationships/slide" Target="slides/slide62.xml"/><Relationship Id="rId86" Type="http://schemas.openxmlformats.org/officeDocument/2006/relationships/slide" Target="slides/slide83.xml"/><Relationship Id="rId130" Type="http://schemas.openxmlformats.org/officeDocument/2006/relationships/slide" Target="slides/slide127.xml"/><Relationship Id="rId151" Type="http://schemas.openxmlformats.org/officeDocument/2006/relationships/slide" Target="slides/slide148.xml"/><Relationship Id="rId172" Type="http://schemas.openxmlformats.org/officeDocument/2006/relationships/slide" Target="slides/slide169.xml"/><Relationship Id="rId193" Type="http://schemas.openxmlformats.org/officeDocument/2006/relationships/slide" Target="slides/slide190.xml"/><Relationship Id="rId207" Type="http://schemas.openxmlformats.org/officeDocument/2006/relationships/viewProps" Target="viewProps.xml"/><Relationship Id="rId13" Type="http://schemas.openxmlformats.org/officeDocument/2006/relationships/slide" Target="slides/slide10.xml"/><Relationship Id="rId109" Type="http://schemas.openxmlformats.org/officeDocument/2006/relationships/slide" Target="slides/slide106.xml"/><Relationship Id="rId34" Type="http://schemas.openxmlformats.org/officeDocument/2006/relationships/slide" Target="slides/slide31.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20" Type="http://schemas.openxmlformats.org/officeDocument/2006/relationships/slide" Target="slides/slide117.xml"/><Relationship Id="rId141" Type="http://schemas.openxmlformats.org/officeDocument/2006/relationships/slide" Target="slides/slide138.xml"/><Relationship Id="rId7" Type="http://schemas.openxmlformats.org/officeDocument/2006/relationships/slide" Target="slides/slide4.xml"/><Relationship Id="rId162" Type="http://schemas.openxmlformats.org/officeDocument/2006/relationships/slide" Target="slides/slide159.xml"/><Relationship Id="rId183" Type="http://schemas.openxmlformats.org/officeDocument/2006/relationships/slide" Target="slides/slide180.xml"/><Relationship Id="rId24" Type="http://schemas.openxmlformats.org/officeDocument/2006/relationships/slide" Target="slides/slide21.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31" Type="http://schemas.openxmlformats.org/officeDocument/2006/relationships/slide" Target="slides/slide128.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199" Type="http://schemas.openxmlformats.org/officeDocument/2006/relationships/slide" Target="slides/slide196.xml"/><Relationship Id="rId203" Type="http://schemas.openxmlformats.org/officeDocument/2006/relationships/slide" Target="slides/slide200.xml"/><Relationship Id="rId208"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189" Type="http://schemas.openxmlformats.org/officeDocument/2006/relationships/slide" Target="slides/slide186.xml"/><Relationship Id="rId3" Type="http://schemas.openxmlformats.org/officeDocument/2006/relationships/slideMaster" Target="slideMasters/slideMaster2.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95" Type="http://schemas.openxmlformats.org/officeDocument/2006/relationships/slide" Target="slides/slide192.xml"/><Relationship Id="rId209" Type="http://schemas.openxmlformats.org/officeDocument/2006/relationships/tableStyles" Target="tableStyles.xml"/><Relationship Id="rId190" Type="http://schemas.openxmlformats.org/officeDocument/2006/relationships/slide" Target="slides/slide187.xml"/><Relationship Id="rId204" Type="http://schemas.openxmlformats.org/officeDocument/2006/relationships/notesMaster" Target="notesMasters/notesMaster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10" Type="http://schemas.microsoft.com/office/2018/10/relationships/authors" Target="authors.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slide" Target="slides/slide194.xml"/><Relationship Id="rId201" Type="http://schemas.openxmlformats.org/officeDocument/2006/relationships/slide" Target="slides/slide198.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 Id="rId1" Type="http://schemas.openxmlformats.org/officeDocument/2006/relationships/customXml" Target="../customXml/item1.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60" Type="http://schemas.openxmlformats.org/officeDocument/2006/relationships/slide" Target="slides/slide57.xml"/><Relationship Id="rId81" Type="http://schemas.openxmlformats.org/officeDocument/2006/relationships/slide" Target="slides/slide78.xml"/><Relationship Id="rId135" Type="http://schemas.openxmlformats.org/officeDocument/2006/relationships/slide" Target="slides/slide132.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202" Type="http://schemas.openxmlformats.org/officeDocument/2006/relationships/slide" Target="slides/slide199.xml"/><Relationship Id="rId18" Type="http://schemas.openxmlformats.org/officeDocument/2006/relationships/slide" Target="slides/slide15.xml"/><Relationship Id="rId39" Type="http://schemas.openxmlformats.org/officeDocument/2006/relationships/slide" Target="slides/slide36.xml"/><Relationship Id="rId50" Type="http://schemas.openxmlformats.org/officeDocument/2006/relationships/slide" Target="slides/slide47.xml"/><Relationship Id="rId104" Type="http://schemas.openxmlformats.org/officeDocument/2006/relationships/slide" Target="slides/slide101.xml"/><Relationship Id="rId125" Type="http://schemas.openxmlformats.org/officeDocument/2006/relationships/slide" Target="slides/slide122.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1.xml"/><Relationship Id="rId29" Type="http://schemas.openxmlformats.org/officeDocument/2006/relationships/slide" Target="slides/slide26.xml"/><Relationship Id="rId40" Type="http://schemas.openxmlformats.org/officeDocument/2006/relationships/slide" Target="slides/slide37.xml"/><Relationship Id="rId115" Type="http://schemas.openxmlformats.org/officeDocument/2006/relationships/slide" Target="slides/slide112.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Ventes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3-8731-466A-9496-463B75957A63}"/>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4-8731-466A-9496-463B75957A63}"/>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8731-466A-9496-463B75957A63}"/>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2-8731-466A-9496-463B75957A63}"/>
              </c:ext>
            </c:extLst>
          </c:dPt>
          <c:cat>
            <c:strRef>
              <c:f>Feuil1!$A$2:$A$5</c:f>
              <c:strCache>
                <c:ptCount val="4"/>
                <c:pt idx="0">
                  <c:v>1er trim.</c:v>
                </c:pt>
                <c:pt idx="1">
                  <c:v>2e trim.</c:v>
                </c:pt>
                <c:pt idx="2">
                  <c:v>3e trim.</c:v>
                </c:pt>
                <c:pt idx="3">
                  <c:v>4e trim.</c:v>
                </c:pt>
              </c:strCache>
            </c:strRef>
          </c:cat>
          <c:val>
            <c:numRef>
              <c:f>Feuil1!$B$2:$B$5</c:f>
              <c:numCache>
                <c:formatCode>General</c:formatCode>
                <c:ptCount val="4"/>
                <c:pt idx="0">
                  <c:v>3</c:v>
                </c:pt>
                <c:pt idx="1">
                  <c:v>11</c:v>
                </c:pt>
                <c:pt idx="2">
                  <c:v>21</c:v>
                </c:pt>
                <c:pt idx="3">
                  <c:v>65</c:v>
                </c:pt>
              </c:numCache>
            </c:numRef>
          </c:val>
          <c:extLst>
            <c:ext xmlns:c16="http://schemas.microsoft.com/office/drawing/2014/chart" uri="{C3380CC4-5D6E-409C-BE32-E72D297353CC}">
              <c16:uniqueId val="{00000000-8731-466A-9496-463B75957A63}"/>
            </c:ext>
          </c:extLst>
        </c:ser>
        <c:dLbls>
          <c:showLegendKey val="0"/>
          <c:showVal val="0"/>
          <c:showCatName val="0"/>
          <c:showSerName val="0"/>
          <c:showPercent val="0"/>
          <c:showBubbleSize val="0"/>
          <c:showLeaderLines val="1"/>
        </c:dLbls>
        <c:firstSliceAng val="245"/>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609_A5749161.xml><?xml version="1.0" encoding="utf-8"?>
<p188:cmLst xmlns:a="http://schemas.openxmlformats.org/drawingml/2006/main" xmlns:r="http://schemas.openxmlformats.org/officeDocument/2006/relationships" xmlns:p188="http://schemas.microsoft.com/office/powerpoint/2018/8/main">
  <p188:cm id="{67FD9376-C956-461F-8EDE-64C4639BAF6C}" authorId="{00111E26-D805-6168-FEE9-27B5896FC67E}" created="2025-07-10T08:27:23.947">
    <pc:sldMkLst xmlns:pc="http://schemas.microsoft.com/office/powerpoint/2013/main/command">
      <pc:docMk/>
      <pc:sldMk cId="2775880033" sldId="1545"/>
    </pc:sldMkLst>
    <p188:txBody>
      <a:bodyPr/>
      <a:lstStyle/>
      <a:p>
        <a:r>
          <a:rPr lang="fr-FR"/>
          <a:t>Cette diapositive est la même que celle en slide 177
Peut-être garder 177 et enlever celle-ci </a:t>
        </a:r>
      </a:p>
    </p188:txBody>
  </p188:cm>
</p188:cmLst>
</file>

<file path=ppt/comments/modernComment_652_63170233.xml><?xml version="1.0" encoding="utf-8"?>
<p188:cmLst xmlns:a="http://schemas.openxmlformats.org/drawingml/2006/main" xmlns:r="http://schemas.openxmlformats.org/officeDocument/2006/relationships" xmlns:p188="http://schemas.microsoft.com/office/powerpoint/2018/8/main">
  <p188:cm id="{4DD0ED6D-36F1-4432-A896-945755961A40}" authorId="{00111E26-D805-6168-FEE9-27B5896FC67E}" created="2025-07-10T08:14:58.676">
    <pc:sldMkLst xmlns:pc="http://schemas.microsoft.com/office/powerpoint/2013/main/command">
      <pc:docMk/>
      <pc:sldMk cId="1662452275" sldId="1618"/>
    </pc:sldMkLst>
    <p188:txBody>
      <a:bodyPr/>
      <a:lstStyle/>
      <a:p>
        <a:r>
          <a:rPr lang="fr-FR"/>
          <a:t>Des slides à ajouter si nécessaire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59F91CA-3135-6C61-B8DB-98B36AD0DB8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410C796-3D1E-39B2-1BE1-56D3FAE49D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183CD1-8237-405A-884D-238F6CEEE36C}" type="datetimeFigureOut">
              <a:rPr lang="fr-FR" smtClean="0"/>
              <a:t>16/12/2025</a:t>
            </a:fld>
            <a:endParaRPr lang="fr-FR"/>
          </a:p>
        </p:txBody>
      </p:sp>
      <p:sp>
        <p:nvSpPr>
          <p:cNvPr id="4" name="Espace réservé du pied de page 3">
            <a:extLst>
              <a:ext uri="{FF2B5EF4-FFF2-40B4-BE49-F238E27FC236}">
                <a16:creationId xmlns:a16="http://schemas.microsoft.com/office/drawing/2014/main" id="{05D6383A-F0B0-5C7C-101B-BBD6F2BAA25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322D5F1-F74D-E52E-E329-8E9621DF2A3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1203EE-49AC-49CF-B7FE-7E105B0BA508}" type="slidenum">
              <a:rPr lang="fr-FR" smtClean="0"/>
              <a:t>‹N°›</a:t>
            </a:fld>
            <a:endParaRPr lang="fr-FR"/>
          </a:p>
        </p:txBody>
      </p:sp>
    </p:spTree>
    <p:extLst>
      <p:ext uri="{BB962C8B-B14F-4D97-AF65-F5344CB8AC3E}">
        <p14:creationId xmlns:p14="http://schemas.microsoft.com/office/powerpoint/2010/main" val="214323560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2T08:54:14.844"/>
    </inkml:context>
    <inkml:brush xml:id="br0">
      <inkml:brushProperty name="width" value="0.10583" units="cm"/>
      <inkml:brushProperty name="height" value="0.10583" units="cm"/>
      <inkml:brushProperty name="color" value="#002060"/>
    </inkml:brush>
  </inkml:definitions>
  <inkml:trace contextRef="#ctx0" brushRef="#br0">0 0 24575,'1'17'0,"1"-1"0,0 0 0,1 0 0,1 0 0,0 0 0,12 27 0,-1-11 0,1 0 0,21 31 0,14 16 0,3-3 0,4-2 0,2-3 0,4-2 0,144 119 0,-81-100 0,42 33 0,-120-83 0,2-3 0,85 46 0,118 39 0,-65-33 0,-64-34 0,2-5 0,2-6 0,146 28 0,-190-51 0,179 46 0,-179-41 0,0-4 0,1-4 0,1-4 0,0-3 0,101-4 0,-87-6 0,176-6 0,-225 2 0,-1-1 0,0-3 0,65-20 0,-29-2 0,-46 15 0,66-16 0,83-15 0,-159 37 0,1-2 0,-2 0 0,55-33 0,28-21-1365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2T08:54:16.591"/>
    </inkml:context>
    <inkml:brush xml:id="br0">
      <inkml:brushProperty name="width" value="0.10583" units="cm"/>
      <inkml:brushProperty name="height" value="0.10583" units="cm"/>
      <inkml:brushProperty name="color" value="#002060"/>
    </inkml:brush>
  </inkml:definitions>
  <inkml:trace contextRef="#ctx0" brushRef="#br0">0 0 24575,'10'1'0,"1"0"0,-1 0 0,-1 1 0,1 0 0,0 1 0,0 0 0,-1 1 0,13 5 0,73 48 0,-73-41 0,1-2 0,47 22 0,256 98 0,-322-132 0,-1 0 0,1 0 0,-1 0 0,1 1 0,-1-1 0,0 1 0,0 0 0,0 0 0,0 0 0,-1 0 0,1 0 0,-1 1 0,0-1 0,0 1 0,0 0 0,0-1 0,-1 1 0,0 0 0,1 0 0,-1 0 0,-1 0 0,1 0 0,0 5 0,1 14 0,-1 0 0,-1 0 0,-2 24 0,0-14 0,0 2 0,2-1 0,1 0 0,2 0 0,1 1 0,2-2 0,14 50 0,-14-60 0,-1 1 0,-1 0 0,-1 0 0,0 41 0,-3-43 0,0 0 0,2 0 0,1 0 0,1-1 0,0 1 0,9 23 0,7 15-1365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2T08:54:18.885"/>
    </inkml:context>
    <inkml:brush xml:id="br0">
      <inkml:brushProperty name="width" value="0.10583" units="cm"/>
      <inkml:brushProperty name="height" value="0.10583" units="cm"/>
      <inkml:brushProperty name="color" value="#002060"/>
    </inkml:brush>
  </inkml:definitions>
  <inkml:trace contextRef="#ctx0" brushRef="#br0">3705 0 24575,'3'125'0,"-1"-39"0,-12 125 0,3-166 0,-23 68 0,4-15 0,10-31 0,-4-1 0,-49 113 0,-31 61 0,58-131 0,-5-1 0,-94 156 0,76-164 0,-131 155 0,151-206 0,-1-3 0,-2-2 0,-3-1 0,-1-3 0,-1-3 0,-60 32 0,-21 6 0,-73 38 0,184-101 0,-1-2 0,1 0 0,-2-2 0,1-1 0,-1-1 0,0-1 0,-1-1 0,1-1 0,-29 0 0,0-1 0,1 3 0,-60 14 0,70-10 0,0-2 0,0-2 0,-1-2 0,-55-3 0,84-2 0,-1-1 0,0-1 0,1 0 0,0-1 0,0 0 0,-19-11 0,-82-52 0,16 7 0,-26-11 0,4-5 0,-131-109 0,-65-48 0,131 126 0,109 69-1365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2T08:54:20.398"/>
    </inkml:context>
    <inkml:brush xml:id="br0">
      <inkml:brushProperty name="width" value="0.10583" units="cm"/>
      <inkml:brushProperty name="height" value="0.10583" units="cm"/>
      <inkml:brushProperty name="color" value="#002060"/>
    </inkml:brush>
  </inkml:definitions>
  <inkml:trace contextRef="#ctx0" brushRef="#br0">181 847 24575,'-3'-52'0,"-2"1"0,-3-1 0,-17-60 0,14 65 0,-1 3 0,-29-67 0,25 71 0,-22-80 0,32 96 0,-7-29 0,12 51 0,1 0 0,-1 1 0,1-1 0,0 0 0,0 0 0,0 1 0,0-1 0,0 0 0,0 0 0,0 1 0,1-1 0,-1 0 0,1 0 0,-1 1 0,1-1 0,0 1 0,0-1 0,-1 0 0,1 1 0,0 0 0,2-3 0,-1 3 0,-1 1 0,0-1 0,1 1 0,-1 0 0,0 0 0,1-1 0,-1 1 0,1 0 0,-1 0 0,0 0 0,1 1 0,-1-1 0,0 0 0,1 0 0,-1 1 0,0-1 0,1 1 0,-1-1 0,0 1 0,0 0 0,2 0 0,32 21 0,-22-13 0,-1-2 0,-1 2 0,0-1 0,13 13 0,-16-12 0,1-1 0,1-1 0,0 0 0,12 8 0,-18-13 0,1 0 0,-1 0 0,1-1 0,0 0 0,-1 1 0,1-1 0,0-1 0,0 1 0,0-1 0,0 0 0,0 0 0,0 0 0,0-1 0,5-1 0,8-4 0,0 0 0,-1-1 0,0-1 0,0-1 0,-1 0 0,0-1 0,14-13 0,-4 5 0,43-23 0,-3 0 0,-49 29 0,1 1 0,24-12 0,1 12-1365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2T07:28:11.322"/>
    </inkml:context>
    <inkml:brush xml:id="br0">
      <inkml:brushProperty name="width" value="0.07938" units="cm"/>
      <inkml:brushProperty name="height" value="0.07938" units="cm"/>
      <inkml:brushProperty name="color" value="#002060"/>
    </inkml:brush>
  </inkml:definitions>
  <inkml:trace contextRef="#ctx0" brushRef="#br0">2210 0 24575,'1'1'0,"0"-1"0,0 0 0,0 1 0,0-1 0,-1 1 0,1-1 0,-1 1 0,1-1 0,-1 0 0,1 1 0,0 0 0,-1-1 0,1 1 0,-1 0 0,1-1 0,-1 1 0,1 0 0,-1 0 0,0 0 0,1-1 0,-1 1 0,0-1 0,0 1 0,1 0 0,-1 1 0,4 25 0,-3-24 0,4 51 0,-2 0 0,-7 99 0,0-126 0,-1-1 0,-2 0 0,0 1 0,-2-2 0,-1 1 0,0-2 0,-3-1 0,0 1 0,-24 33 0,20-35 0,-1-2 0,0 0 0,-2-2 0,-23 18 0,-91 57 0,98-68 0,-7 0 0,-73 31 0,76-38 0,-83 29 0,21-11 0,51-13 0,20-9 0,-1 0 0,-39 9 0,-15 0 0,43-10 0,-1-1 0,0-3 0,-54 4 0,-31-2 0,-104 1 0,-313-13-1365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2T07:28:17.922"/>
    </inkml:context>
    <inkml:brush xml:id="br0">
      <inkml:brushProperty name="width" value="0.07938" units="cm"/>
      <inkml:brushProperty name="height" value="0.07938" units="cm"/>
      <inkml:brushProperty name="color" value="#002060"/>
    </inkml:brush>
  </inkml:definitions>
  <inkml:trace contextRef="#ctx0" brushRef="#br0">308 1058 24575,'-1'-4'0,"0"1"0,-1-1 0,1 1 0,-1-1 0,1 1 0,-1-1 0,0 1 0,-3-4 0,-7-11 0,-31-66 0,27 58 0,1-3 0,2 1 0,-11-34 0,20 51 0,0-1 0,-2 1 0,1 0 0,-1 0 0,-1 1 0,0 0 0,0 0 0,-14-14 0,-6-2 0,-41-32 0,66 57 0,2 0 0,0 1 0,0 0 0,0 0 0,0 0 0,0-1 0,-1 1 0,1 0 0,0-1 0,-1 1 0,1 0 0,0 0 0,0-1 0,0 1 0,-1 0 0,1 0 0,0 0 0,0-1 0,0 1 0,0 0 0,0-1 0,-1 1 0,1 0 0,0-1 0,0 1 0,0-1 0,0 1 0,0 0 0,0-1 0,1 1 0,-1 0 0,0-1 0,0 1 0,0-1 0,0 1 0,12-9 0,30-1 0,-32 7 0,110-45 0,-109 44 0,1-2 0,0 0 0,-1 0 0,0 0 0,0-1 0,0-1 0,-1 0 0,-1 0 0,0-1 0,0-1 0,-1 0 0,13-16 0,-10 9 0,0-1 0,-2 1 0,0-2 0,-1 2 0,-1-2 0,-1-1 0,6-25 0,11-53 0,-22 92 0,1 1 0,0 0 0,0-1 0,1 2 0,0-2 0,-1 2 0,5-6 0,-4 6 0,1-1 0,-2 0 0,1 1 0,0-2 0,-1 1 0,0 0 0,3-10 0,-2-5-1365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2T07:28:21.186"/>
    </inkml:context>
    <inkml:brush xml:id="br0">
      <inkml:brushProperty name="width" value="0.07938" units="cm"/>
      <inkml:brushProperty name="height" value="0.07938" units="cm"/>
      <inkml:brushProperty name="color" value="#002060"/>
    </inkml:brush>
  </inkml:definitions>
  <inkml:trace contextRef="#ctx0" brushRef="#br0">2732 1047 24575,'-1'-27'0,"-1"1"0,-2-1 0,-2 2 0,0-1 0,-20-45 0,3 21 0,-58-88 0,61 111 0,-1 3 0,-2 0 0,-1 0 0,-1 2 0,-2-1 0,-43-26 0,-24-24 0,-29-19 0,90 70 0,0 3 0,-1-1 0,-2 2 0,0 2 0,-54-18 0,27 15 0,-89-39 0,116 41 0,-2 4 0,0 0 0,-1 2 0,0 1 0,-1 2 0,1 0 0,-2 3 0,0 1 0,-60 1 0,-1125 4-1365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2T07:28:23.595"/>
    </inkml:context>
    <inkml:brush xml:id="br0">
      <inkml:brushProperty name="width" value="0.07938" units="cm"/>
      <inkml:brushProperty name="height" value="0.07938" units="cm"/>
      <inkml:brushProperty name="color" value="#002060"/>
    </inkml:brush>
  </inkml:definitions>
  <inkml:trace contextRef="#ctx0" brushRef="#br0">251 0 24575,'-2'22'0,"-2"0"0,-1-1 0,-1 0 0,0 0 0,-3 0 0,-15 28 0,4-7 0,-8 26 0,20-43 0,-2 0 0,0-1 0,-2 0 0,-3-1 0,1-1 0,-1 1 0,-23 21 0,35-41 0,1 0 0,-1 1 0,-1-1 0,2 1 0,0 0 0,0 0 0,-4 5 0,6-8 0,0 0 0,0 0 0,-1-1 0,1 2 0,0-1 0,0 0 0,0 0 0,0 1 0,0-2 0,0 1 0,1 0 0,-1 0 0,0 0 0,0 0 0,1 0 0,-1-1 0,1 1 0,-1 0 0,1 0 0,-1-1 0,2 1 0,-1 1 0,-1-2 0,1 1 0,0-1 0,-1 1 0,1 0 0,0-1 0,0 1 0,0 0 0,0-1 0,0 1 0,1-1 0,-1 0 0,0 0 0,0 0 0,0 0 0,1 1 0,163 57 0,-78-25 0,-62-21 0,1 1 0,-2 1 0,-1-1 0,-1 3 0,0 0 0,-1 2 0,24 25 0,6 1 0,-36-28 5,0 0-1,-2 0 0,0 2 1,-1-1-1,-1 2 1,10 23-1,15 22-1400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89B843-AAC2-4E87-8CB9-CBF4244524A8}" type="datetimeFigureOut">
              <a:rPr lang="fr-FR" smtClean="0"/>
              <a:t>16/12/2025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38B4C1-7EBB-423F-BF73-9670D9547C77}" type="slidenum">
              <a:rPr lang="fr-FR" smtClean="0"/>
              <a:t>‹N°›</a:t>
            </a:fld>
            <a:endParaRPr lang="fr-FR"/>
          </a:p>
        </p:txBody>
      </p:sp>
    </p:spTree>
    <p:extLst>
      <p:ext uri="{BB962C8B-B14F-4D97-AF65-F5344CB8AC3E}">
        <p14:creationId xmlns:p14="http://schemas.microsoft.com/office/powerpoint/2010/main" val="2863250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a:extLst>
              <a:ext uri="{FF2B5EF4-FFF2-40B4-BE49-F238E27FC236}">
                <a16:creationId xmlns:a16="http://schemas.microsoft.com/office/drawing/2014/main" id="{2EC155A7-F30D-5ECB-1824-6E9E63B9EB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Espace réservé des notes 2">
            <a:extLst>
              <a:ext uri="{FF2B5EF4-FFF2-40B4-BE49-F238E27FC236}">
                <a16:creationId xmlns:a16="http://schemas.microsoft.com/office/drawing/2014/main" id="{26E7CD7D-C4CC-ACB6-4B97-B91D7E43E0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endParaRPr lang="fr-FR" altLang="fr-FR" sz="1800" b="1" dirty="0">
              <a:ea typeface="Calibri" panose="020F0502020204030204" pitchFamily="34" charset="0"/>
              <a:cs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5A260E4-97BE-374C-6EE8-218D5C3A2C65}"/>
              </a:ext>
            </a:extLst>
          </p:cNvPr>
          <p:cNvSpPr>
            <a:spLocks noGrp="1" noChangeArrowheads="1"/>
          </p:cNvSpPr>
          <p:nvPr>
            <p:ph type="sldNum"/>
          </p:nvPr>
        </p:nvSpPr>
        <p:spPr>
          <a:ln/>
        </p:spPr>
        <p:txBody>
          <a:bodyPr/>
          <a:lstStyle/>
          <a:p>
            <a:fld id="{CEE15240-76B4-42E9-8C7E-B627AC36D622}" type="slidenum">
              <a:rPr lang="fr-FR" altLang="fr-FR"/>
              <a:pPr/>
              <a:t>11</a:t>
            </a:fld>
            <a:endParaRPr lang="fr-FR" altLang="fr-FR"/>
          </a:p>
        </p:txBody>
      </p:sp>
      <p:sp>
        <p:nvSpPr>
          <p:cNvPr id="112641" name="Rectangle 1">
            <a:extLst>
              <a:ext uri="{FF2B5EF4-FFF2-40B4-BE49-F238E27FC236}">
                <a16:creationId xmlns:a16="http://schemas.microsoft.com/office/drawing/2014/main" id="{F6A226F8-9C28-4E62-352C-079F400E01E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42" name="Text Box 2">
            <a:extLst>
              <a:ext uri="{FF2B5EF4-FFF2-40B4-BE49-F238E27FC236}">
                <a16:creationId xmlns:a16="http://schemas.microsoft.com/office/drawing/2014/main" id="{7DE93A5A-742F-161F-5A9F-FAB1190EE9CD}"/>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b="1" dirty="0">
              <a:latin typeface="Arial" panose="020B0604020202020204" pitchFamily="34" charset="0"/>
              <a:ea typeface="Microsoft YaHei" panose="020B0503020204020204" pitchFamily="34" charset="-122"/>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4EF4BE7-BA78-A7CC-920A-BB9C5E05F22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Rectangle 3">
            <a:extLst>
              <a:ext uri="{FF2B5EF4-FFF2-40B4-BE49-F238E27FC236}">
                <a16:creationId xmlns:a16="http://schemas.microsoft.com/office/drawing/2014/main" id="{0E31BA80-495A-BD8E-E82B-440F20C36C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solidFill>
                <a:srgbClr val="FF0000"/>
              </a:solidFill>
              <a:latin typeface="Arial" panose="020B0604020202020204" pitchFamily="34" charset="0"/>
            </a:endParaRPr>
          </a:p>
        </p:txBody>
      </p:sp>
    </p:spTree>
    <p:extLst>
      <p:ext uri="{BB962C8B-B14F-4D97-AF65-F5344CB8AC3E}">
        <p14:creationId xmlns:p14="http://schemas.microsoft.com/office/powerpoint/2010/main" val="205564061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154</a:t>
            </a:fld>
            <a:endParaRPr lang="fr-FR"/>
          </a:p>
        </p:txBody>
      </p:sp>
    </p:spTree>
    <p:extLst>
      <p:ext uri="{BB962C8B-B14F-4D97-AF65-F5344CB8AC3E}">
        <p14:creationId xmlns:p14="http://schemas.microsoft.com/office/powerpoint/2010/main" val="313966253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Espace réservé de l'image des diapositives 1">
            <a:extLst>
              <a:ext uri="{FF2B5EF4-FFF2-40B4-BE49-F238E27FC236}">
                <a16:creationId xmlns:a16="http://schemas.microsoft.com/office/drawing/2014/main" id="{F952AA92-0B62-A61D-D881-C8A1C71F21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Espace réservé des commentaires 2">
            <a:extLst>
              <a:ext uri="{FF2B5EF4-FFF2-40B4-BE49-F238E27FC236}">
                <a16:creationId xmlns:a16="http://schemas.microsoft.com/office/drawing/2014/main" id="{BFC24AFA-9209-8EEC-C485-AD5C4B88EE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fr-FR">
              <a:latin typeface="Arial" panose="020B0604020202020204" pitchFamily="34" charset="0"/>
              <a:ea typeface="MS PGothic" panose="020B0600070205080204" pitchFamily="34" charset="-128"/>
            </a:endParaRPr>
          </a:p>
        </p:txBody>
      </p:sp>
      <p:sp>
        <p:nvSpPr>
          <p:cNvPr id="161796" name="Espace réservé du numéro de diapositive 1">
            <a:extLst>
              <a:ext uri="{FF2B5EF4-FFF2-40B4-BE49-F238E27FC236}">
                <a16:creationId xmlns:a16="http://schemas.microsoft.com/office/drawing/2014/main" id="{3F1AAF2A-7CF8-EFE4-6A62-D226F1E0E1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EABA9C0-A643-4C83-A02E-27B107583333}" type="slidenum">
              <a:rPr lang="fr-FR" altLang="fr-FR">
                <a:solidFill>
                  <a:srgbClr val="000000"/>
                </a:solidFill>
                <a:latin typeface="Arial" panose="020B0604020202020204" pitchFamily="34" charset="0"/>
                <a:cs typeface="Arial" panose="020B0604020202020204" pitchFamily="34" charset="0"/>
              </a:rPr>
              <a:pPr/>
              <a:t>155</a:t>
            </a:fld>
            <a:endParaRPr lang="fr-FR" altLang="fr-FR">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1034867A-007D-BB61-FB6B-C1226C9088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Rectangle 3">
            <a:extLst>
              <a:ext uri="{FF2B5EF4-FFF2-40B4-BE49-F238E27FC236}">
                <a16:creationId xmlns:a16="http://schemas.microsoft.com/office/drawing/2014/main" id="{99A64C79-A5DF-19E5-8137-1FE15C229CE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solidFill>
                <a:srgbClr val="00B050"/>
              </a:solidFill>
              <a:latin typeface="Arial" panose="020B0604020202020204" pitchFamily="34"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a:extLst>
              <a:ext uri="{FF2B5EF4-FFF2-40B4-BE49-F238E27FC236}">
                <a16:creationId xmlns:a16="http://schemas.microsoft.com/office/drawing/2014/main" id="{551E4B79-B40E-5314-A9F8-BC175B89C5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3715" name="Rectangle 3">
            <a:extLst>
              <a:ext uri="{FF2B5EF4-FFF2-40B4-BE49-F238E27FC236}">
                <a16:creationId xmlns:a16="http://schemas.microsoft.com/office/drawing/2014/main" id="{F9BF775C-4368-B5E7-103B-0EEEB2D0B36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solidFill>
                <a:srgbClr val="FF0000"/>
              </a:solidFill>
              <a:latin typeface="Arial" panose="020B0604020202020204" pitchFamily="34" charset="0"/>
            </a:endParaRPr>
          </a:p>
        </p:txBody>
      </p:sp>
    </p:spTree>
    <p:extLst>
      <p:ext uri="{BB962C8B-B14F-4D97-AF65-F5344CB8AC3E}">
        <p14:creationId xmlns:p14="http://schemas.microsoft.com/office/powerpoint/2010/main" val="421427470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J’ai trouvé plusieurs vidéo possible : </a:t>
            </a:r>
          </a:p>
          <a:p>
            <a:pPr marL="171450" indent="-171450">
              <a:buFontTx/>
              <a:buChar char="-"/>
            </a:pPr>
            <a:r>
              <a:rPr lang="fr-FR" dirty="0"/>
              <a:t>très simple et courte : https://www.youtube.com/watch?v=DKBxSXhYDdI</a:t>
            </a:r>
          </a:p>
          <a:p>
            <a:pPr marL="171450" indent="-171450">
              <a:buFontTx/>
              <a:buChar char="-"/>
            </a:pPr>
            <a:r>
              <a:rPr lang="fr-FR" dirty="0"/>
              <a:t>Complete et info chimie mais 6 minutes : https://youtu.be/WMId2CaIyzA?si=y18BfNuzDM_0TYkt&amp;t=117</a:t>
            </a:r>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160</a:t>
            </a:fld>
            <a:endParaRPr lang="fr-FR"/>
          </a:p>
        </p:txBody>
      </p:sp>
    </p:spTree>
    <p:extLst>
      <p:ext uri="{BB962C8B-B14F-4D97-AF65-F5344CB8AC3E}">
        <p14:creationId xmlns:p14="http://schemas.microsoft.com/office/powerpoint/2010/main" val="328637195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a:extLst>
              <a:ext uri="{FF2B5EF4-FFF2-40B4-BE49-F238E27FC236}">
                <a16:creationId xmlns:a16="http://schemas.microsoft.com/office/drawing/2014/main" id="{7A76C336-8121-96E3-4AA6-296AEBFE70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1299" name="Rectangle 3">
            <a:extLst>
              <a:ext uri="{FF2B5EF4-FFF2-40B4-BE49-F238E27FC236}">
                <a16:creationId xmlns:a16="http://schemas.microsoft.com/office/drawing/2014/main" id="{E2EB92E4-167C-4920-8B6A-DF01523485C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91B8BB3E-4AED-EAEF-7CD2-A8726AEABD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Rectangle 3">
            <a:extLst>
              <a:ext uri="{FF2B5EF4-FFF2-40B4-BE49-F238E27FC236}">
                <a16:creationId xmlns:a16="http://schemas.microsoft.com/office/drawing/2014/main" id="{4DAF0460-C78F-5803-50BA-A43976C6A29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a:extLst>
              <a:ext uri="{FF2B5EF4-FFF2-40B4-BE49-F238E27FC236}">
                <a16:creationId xmlns:a16="http://schemas.microsoft.com/office/drawing/2014/main" id="{636F61D6-018D-9A66-B3AA-1F7D5D0D94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Rectangle 3">
            <a:extLst>
              <a:ext uri="{FF2B5EF4-FFF2-40B4-BE49-F238E27FC236}">
                <a16:creationId xmlns:a16="http://schemas.microsoft.com/office/drawing/2014/main" id="{56379CEE-0767-FA1C-B955-87BC476B9ED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a:extLst>
              <a:ext uri="{FF2B5EF4-FFF2-40B4-BE49-F238E27FC236}">
                <a16:creationId xmlns:a16="http://schemas.microsoft.com/office/drawing/2014/main" id="{BA8AAB65-3F28-F071-5C38-350EFB5C264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7" name="Rectangle 3">
            <a:extLst>
              <a:ext uri="{FF2B5EF4-FFF2-40B4-BE49-F238E27FC236}">
                <a16:creationId xmlns:a16="http://schemas.microsoft.com/office/drawing/2014/main" id="{D34EEEEB-BCB0-E0DC-3F0F-53FE9A56CF1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54DBA813-5A1A-F4A7-EC18-DC5808C21C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Rectangle 3">
            <a:extLst>
              <a:ext uri="{FF2B5EF4-FFF2-40B4-BE49-F238E27FC236}">
                <a16:creationId xmlns:a16="http://schemas.microsoft.com/office/drawing/2014/main" id="{442254D3-F0E1-EB01-2569-366F5AE8E5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287079415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a:extLst>
              <a:ext uri="{FF2B5EF4-FFF2-40B4-BE49-F238E27FC236}">
                <a16:creationId xmlns:a16="http://schemas.microsoft.com/office/drawing/2014/main" id="{C7EB5061-8E68-2FE1-0B23-8BFA40DFF92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0515" name="Rectangle 3">
            <a:extLst>
              <a:ext uri="{FF2B5EF4-FFF2-40B4-BE49-F238E27FC236}">
                <a16:creationId xmlns:a16="http://schemas.microsoft.com/office/drawing/2014/main" id="{0C766EB4-0188-4C6F-CB9C-8A7014A8067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182</a:t>
            </a:fld>
            <a:endParaRPr lang="fr-FR"/>
          </a:p>
        </p:txBody>
      </p:sp>
    </p:spTree>
    <p:extLst>
      <p:ext uri="{BB962C8B-B14F-4D97-AF65-F5344CB8AC3E}">
        <p14:creationId xmlns:p14="http://schemas.microsoft.com/office/powerpoint/2010/main" val="3738744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5C186E5B-0318-0277-A53F-241BB7E1BB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a:extLst>
              <a:ext uri="{FF2B5EF4-FFF2-40B4-BE49-F238E27FC236}">
                <a16:creationId xmlns:a16="http://schemas.microsoft.com/office/drawing/2014/main" id="{1B131893-96B4-5D04-2E06-8EA9BF22F27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76541813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183</a:t>
            </a:fld>
            <a:endParaRPr lang="fr-FR"/>
          </a:p>
        </p:txBody>
      </p:sp>
    </p:spTree>
    <p:extLst>
      <p:ext uri="{BB962C8B-B14F-4D97-AF65-F5344CB8AC3E}">
        <p14:creationId xmlns:p14="http://schemas.microsoft.com/office/powerpoint/2010/main" val="240335747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184</a:t>
            </a:fld>
            <a:endParaRPr lang="fr-FR"/>
          </a:p>
        </p:txBody>
      </p:sp>
    </p:spTree>
    <p:extLst>
      <p:ext uri="{BB962C8B-B14F-4D97-AF65-F5344CB8AC3E}">
        <p14:creationId xmlns:p14="http://schemas.microsoft.com/office/powerpoint/2010/main" val="43887752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C17C821-FAC0-1315-A572-0E92AFDAC6BD}"/>
              </a:ext>
            </a:extLst>
          </p:cNvPr>
          <p:cNvSpPr>
            <a:spLocks noGrp="1" noChangeArrowheads="1"/>
          </p:cNvSpPr>
          <p:nvPr>
            <p:ph type="sldNum"/>
          </p:nvPr>
        </p:nvSpPr>
        <p:spPr>
          <a:ln/>
        </p:spPr>
        <p:txBody>
          <a:bodyPr/>
          <a:lstStyle/>
          <a:p>
            <a:fld id="{38FD814C-9B3A-4A8B-B3E5-1FFBDAE0CD77}" type="slidenum">
              <a:rPr lang="fr-FR" altLang="fr-FR"/>
              <a:pPr/>
              <a:t>187</a:t>
            </a:fld>
            <a:endParaRPr lang="fr-FR" altLang="fr-FR"/>
          </a:p>
        </p:txBody>
      </p:sp>
      <p:sp>
        <p:nvSpPr>
          <p:cNvPr id="132097" name="Rectangle 1">
            <a:extLst>
              <a:ext uri="{FF2B5EF4-FFF2-40B4-BE49-F238E27FC236}">
                <a16:creationId xmlns:a16="http://schemas.microsoft.com/office/drawing/2014/main" id="{A3D3D564-AB0E-1945-EA42-417A30E07034}"/>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2098" name="Rectangle 2">
            <a:extLst>
              <a:ext uri="{FF2B5EF4-FFF2-40B4-BE49-F238E27FC236}">
                <a16:creationId xmlns:a16="http://schemas.microsoft.com/office/drawing/2014/main" id="{D701CD3C-E6AC-2D58-7520-274BD5EFB333}"/>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45452283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40CBD30-F0F1-92CB-1A1A-9B53ECC618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a:extLst>
              <a:ext uri="{FF2B5EF4-FFF2-40B4-BE49-F238E27FC236}">
                <a16:creationId xmlns:a16="http://schemas.microsoft.com/office/drawing/2014/main" id="{E58F574D-B581-1C1B-CC28-D488FEC9960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9A5A2327-E780-C6B3-15C6-EA4A1FF5F36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Rectangle 3">
            <a:extLst>
              <a:ext uri="{FF2B5EF4-FFF2-40B4-BE49-F238E27FC236}">
                <a16:creationId xmlns:a16="http://schemas.microsoft.com/office/drawing/2014/main" id="{B4A29A2B-1E29-7779-4488-6546AA4022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84BB3470-F036-FFFF-2158-AF9873F092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Rectangle 3">
            <a:extLst>
              <a:ext uri="{FF2B5EF4-FFF2-40B4-BE49-F238E27FC236}">
                <a16:creationId xmlns:a16="http://schemas.microsoft.com/office/drawing/2014/main" id="{8BE15EEF-2404-AE43-0D22-B141C1B01A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9B6084B7-A4B2-5010-7CDA-66CB0CDC44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3">
            <a:extLst>
              <a:ext uri="{FF2B5EF4-FFF2-40B4-BE49-F238E27FC236}">
                <a16:creationId xmlns:a16="http://schemas.microsoft.com/office/drawing/2014/main" id="{F7FFE75B-81E2-F590-C77C-479EBBB8DD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solidFill>
                <a:srgbClr val="771F45"/>
              </a:solidFill>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20A8B77D-C891-10B7-DFAA-43DF2FFDAE6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Rectangle 3">
            <a:extLst>
              <a:ext uri="{FF2B5EF4-FFF2-40B4-BE49-F238E27FC236}">
                <a16:creationId xmlns:a16="http://schemas.microsoft.com/office/drawing/2014/main" id="{308B8C44-B216-E328-1B30-BE03E2D926F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BD198623-4DDC-4FC5-138E-EEE60C384B1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Rectangle 3">
            <a:extLst>
              <a:ext uri="{FF2B5EF4-FFF2-40B4-BE49-F238E27FC236}">
                <a16:creationId xmlns:a16="http://schemas.microsoft.com/office/drawing/2014/main" id="{7D970275-BF33-28B5-D91E-02E1C6AF76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E465B237-DEBB-3E1A-733A-C33DB0F434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Rectangle 3">
            <a:extLst>
              <a:ext uri="{FF2B5EF4-FFF2-40B4-BE49-F238E27FC236}">
                <a16:creationId xmlns:a16="http://schemas.microsoft.com/office/drawing/2014/main" id="{14860549-0593-5667-3EB0-03735320468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023B05B-2194-5211-E74E-0EF8B32D575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Rectangle 3">
            <a:extLst>
              <a:ext uri="{FF2B5EF4-FFF2-40B4-BE49-F238E27FC236}">
                <a16:creationId xmlns:a16="http://schemas.microsoft.com/office/drawing/2014/main" id="{25D2509E-5FF4-01E6-4724-FC9B2C3AB8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80797847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Espace réservé de l'image des diapositives 1">
            <a:extLst>
              <a:ext uri="{FF2B5EF4-FFF2-40B4-BE49-F238E27FC236}">
                <a16:creationId xmlns:a16="http://schemas.microsoft.com/office/drawing/2014/main" id="{C0788DB6-3689-6ABC-53BF-33A2AFB928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Espace réservé des notes 2">
            <a:extLst>
              <a:ext uri="{FF2B5EF4-FFF2-40B4-BE49-F238E27FC236}">
                <a16:creationId xmlns:a16="http://schemas.microsoft.com/office/drawing/2014/main" id="{CD42B4BA-D207-AC9B-E90E-D4AD87F63B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Espace réservé de l'image des diapositives 1">
            <a:extLst>
              <a:ext uri="{FF2B5EF4-FFF2-40B4-BE49-F238E27FC236}">
                <a16:creationId xmlns:a16="http://schemas.microsoft.com/office/drawing/2014/main" id="{DA15BC71-087E-5163-656C-EA428A56C4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3" name="Espace réservé des notes 2">
            <a:extLst>
              <a:ext uri="{FF2B5EF4-FFF2-40B4-BE49-F238E27FC236}">
                <a16:creationId xmlns:a16="http://schemas.microsoft.com/office/drawing/2014/main" id="{02EE2C09-65AE-2199-6F90-229280AB6BD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a:extLst>
              <a:ext uri="{FF2B5EF4-FFF2-40B4-BE49-F238E27FC236}">
                <a16:creationId xmlns:a16="http://schemas.microsoft.com/office/drawing/2014/main" id="{636F61D6-018D-9A66-B3AA-1F7D5D0D94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Rectangle 3">
            <a:extLst>
              <a:ext uri="{FF2B5EF4-FFF2-40B4-BE49-F238E27FC236}">
                <a16:creationId xmlns:a16="http://schemas.microsoft.com/office/drawing/2014/main" id="{56379CEE-0767-FA1C-B955-87BC476B9ED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Espace réservé de l'image des diapositives 1">
            <a:extLst>
              <a:ext uri="{FF2B5EF4-FFF2-40B4-BE49-F238E27FC236}">
                <a16:creationId xmlns:a16="http://schemas.microsoft.com/office/drawing/2014/main" id="{30B90CF9-AED1-1059-BDFF-89F2A3CFAD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Espace réservé des commentaires 2">
            <a:extLst>
              <a:ext uri="{FF2B5EF4-FFF2-40B4-BE49-F238E27FC236}">
                <a16:creationId xmlns:a16="http://schemas.microsoft.com/office/drawing/2014/main" id="{E499C290-DE8C-1F41-454E-E0A39DE222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08F08E4C-AB15-93F1-6A56-5D7EA0ED11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a:extLst>
              <a:ext uri="{FF2B5EF4-FFF2-40B4-BE49-F238E27FC236}">
                <a16:creationId xmlns:a16="http://schemas.microsoft.com/office/drawing/2014/main" id="{E0A8922B-0D6C-C0D8-1D05-E1BABD52676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3031681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08F08E4C-AB15-93F1-6A56-5D7EA0ED11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a:extLst>
              <a:ext uri="{FF2B5EF4-FFF2-40B4-BE49-F238E27FC236}">
                <a16:creationId xmlns:a16="http://schemas.microsoft.com/office/drawing/2014/main" id="{E0A8922B-0D6C-C0D8-1D05-E1BABD52676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dirty="0"/>
          </a:p>
        </p:txBody>
      </p:sp>
    </p:spTree>
    <p:extLst>
      <p:ext uri="{BB962C8B-B14F-4D97-AF65-F5344CB8AC3E}">
        <p14:creationId xmlns:p14="http://schemas.microsoft.com/office/powerpoint/2010/main" val="1062860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4B31476-33B1-F90B-8B9F-E62D9FE6F122}"/>
              </a:ext>
            </a:extLst>
          </p:cNvPr>
          <p:cNvSpPr>
            <a:spLocks noGrp="1" noChangeArrowheads="1"/>
          </p:cNvSpPr>
          <p:nvPr>
            <p:ph type="sldNum"/>
          </p:nvPr>
        </p:nvSpPr>
        <p:spPr>
          <a:ln/>
        </p:spPr>
        <p:txBody>
          <a:bodyPr/>
          <a:lstStyle/>
          <a:p>
            <a:fld id="{978599DC-D58A-4028-92E1-6DF086C78606}" type="slidenum">
              <a:rPr lang="fr-FR" altLang="fr-FR"/>
              <a:pPr/>
              <a:t>17</a:t>
            </a:fld>
            <a:endParaRPr lang="fr-FR" altLang="fr-FR"/>
          </a:p>
        </p:txBody>
      </p:sp>
      <p:sp>
        <p:nvSpPr>
          <p:cNvPr id="114689" name="Rectangle 1">
            <a:extLst>
              <a:ext uri="{FF2B5EF4-FFF2-40B4-BE49-F238E27FC236}">
                <a16:creationId xmlns:a16="http://schemas.microsoft.com/office/drawing/2014/main" id="{5B45CF15-4E5F-F84F-09D6-141C30D2E2D5}"/>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4690" name="Rectangle 2">
            <a:extLst>
              <a:ext uri="{FF2B5EF4-FFF2-40B4-BE49-F238E27FC236}">
                <a16:creationId xmlns:a16="http://schemas.microsoft.com/office/drawing/2014/main" id="{D2037CBF-B7C5-628D-3871-B80CB2832B6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Espace réservé de l'image des diapositives 1">
            <a:extLst>
              <a:ext uri="{FF2B5EF4-FFF2-40B4-BE49-F238E27FC236}">
                <a16:creationId xmlns:a16="http://schemas.microsoft.com/office/drawing/2014/main" id="{3A1D9824-28BC-7953-D885-52A195E410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Espace réservé des notes 2">
            <a:extLst>
              <a:ext uri="{FF2B5EF4-FFF2-40B4-BE49-F238E27FC236}">
                <a16:creationId xmlns:a16="http://schemas.microsoft.com/office/drawing/2014/main" id="{1EB2903F-28AD-603E-7368-FE303A018E5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23083129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6F9591F-AB9C-16C3-00B4-25AA022344B4}"/>
              </a:ext>
            </a:extLst>
          </p:cNvPr>
          <p:cNvSpPr>
            <a:spLocks noGrp="1" noChangeArrowheads="1"/>
          </p:cNvSpPr>
          <p:nvPr>
            <p:ph type="sldNum"/>
          </p:nvPr>
        </p:nvSpPr>
        <p:spPr>
          <a:ln/>
        </p:spPr>
        <p:txBody>
          <a:bodyPr/>
          <a:lstStyle/>
          <a:p>
            <a:fld id="{74E92729-79E9-47BF-A723-3D1FE35E7818}" type="slidenum">
              <a:rPr lang="fr-FR" altLang="fr-FR"/>
              <a:pPr/>
              <a:t>19</a:t>
            </a:fld>
            <a:endParaRPr lang="fr-FR" altLang="fr-FR"/>
          </a:p>
        </p:txBody>
      </p:sp>
      <p:sp>
        <p:nvSpPr>
          <p:cNvPr id="108545" name="Rectangle 1">
            <a:extLst>
              <a:ext uri="{FF2B5EF4-FFF2-40B4-BE49-F238E27FC236}">
                <a16:creationId xmlns:a16="http://schemas.microsoft.com/office/drawing/2014/main" id="{4BC8DDB7-5AED-2B81-21BB-5597D2F75FC2}"/>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8546" name="Rectangle 2">
            <a:extLst>
              <a:ext uri="{FF2B5EF4-FFF2-40B4-BE49-F238E27FC236}">
                <a16:creationId xmlns:a16="http://schemas.microsoft.com/office/drawing/2014/main" id="{575C3758-3B5C-E94F-9E9A-59AE0FD02C9D}"/>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507B9C9-1391-A0A9-A897-B5E380C97935}"/>
              </a:ext>
            </a:extLst>
          </p:cNvPr>
          <p:cNvSpPr>
            <a:spLocks noGrp="1" noChangeArrowheads="1"/>
          </p:cNvSpPr>
          <p:nvPr>
            <p:ph type="sldNum"/>
          </p:nvPr>
        </p:nvSpPr>
        <p:spPr>
          <a:ln/>
        </p:spPr>
        <p:txBody>
          <a:bodyPr/>
          <a:lstStyle/>
          <a:p>
            <a:fld id="{6E73BB6A-A229-4003-817B-AD775C286EE6}" type="slidenum">
              <a:rPr lang="fr-FR" altLang="fr-FR"/>
              <a:pPr/>
              <a:t>20</a:t>
            </a:fld>
            <a:endParaRPr lang="fr-FR" altLang="fr-FR"/>
          </a:p>
        </p:txBody>
      </p:sp>
      <p:sp>
        <p:nvSpPr>
          <p:cNvPr id="110593" name="Rectangle 1">
            <a:extLst>
              <a:ext uri="{FF2B5EF4-FFF2-40B4-BE49-F238E27FC236}">
                <a16:creationId xmlns:a16="http://schemas.microsoft.com/office/drawing/2014/main" id="{4E955C8A-D917-4463-A7E5-BB7F4AAF1507}"/>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0594" name="Text Box 2">
            <a:extLst>
              <a:ext uri="{FF2B5EF4-FFF2-40B4-BE49-F238E27FC236}">
                <a16:creationId xmlns:a16="http://schemas.microsoft.com/office/drawing/2014/main" id="{EEC86CEB-3906-E6CE-157D-6D8B777A3411}"/>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2104638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8BE126B-8A2D-A125-3F5B-30C9E559BA75}"/>
              </a:ext>
            </a:extLst>
          </p:cNvPr>
          <p:cNvSpPr>
            <a:spLocks noGrp="1" noChangeArrowheads="1"/>
          </p:cNvSpPr>
          <p:nvPr>
            <p:ph type="sldNum"/>
          </p:nvPr>
        </p:nvSpPr>
        <p:spPr>
          <a:ln/>
        </p:spPr>
        <p:txBody>
          <a:bodyPr/>
          <a:lstStyle/>
          <a:p>
            <a:fld id="{9FB3A4FB-B1E4-4B24-B0B7-97597FBC7FA5}" type="slidenum">
              <a:rPr lang="fr-FR" altLang="fr-FR"/>
              <a:pPr/>
              <a:t>3</a:t>
            </a:fld>
            <a:endParaRPr lang="fr-FR" altLang="fr-FR" dirty="0"/>
          </a:p>
        </p:txBody>
      </p:sp>
      <p:sp>
        <p:nvSpPr>
          <p:cNvPr id="139265" name="Rectangle 1">
            <a:extLst>
              <a:ext uri="{FF2B5EF4-FFF2-40B4-BE49-F238E27FC236}">
                <a16:creationId xmlns:a16="http://schemas.microsoft.com/office/drawing/2014/main" id="{6076205D-18B2-4834-50A8-53301DAA9FDD}"/>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9266" name="Text Box 2">
            <a:extLst>
              <a:ext uri="{FF2B5EF4-FFF2-40B4-BE49-F238E27FC236}">
                <a16:creationId xmlns:a16="http://schemas.microsoft.com/office/drawing/2014/main" id="{BA14BF80-0981-15E6-020D-BB4FB0C23C70}"/>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332390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54DBA813-5A1A-F4A7-EC18-DC5808C21C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Rectangle 3">
            <a:extLst>
              <a:ext uri="{FF2B5EF4-FFF2-40B4-BE49-F238E27FC236}">
                <a16:creationId xmlns:a16="http://schemas.microsoft.com/office/drawing/2014/main" id="{442254D3-F0E1-EB01-2569-366F5AE8E5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3173509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5A260E4-97BE-374C-6EE8-218D5C3A2C65}"/>
              </a:ext>
            </a:extLst>
          </p:cNvPr>
          <p:cNvSpPr>
            <a:spLocks noGrp="1" noChangeArrowheads="1"/>
          </p:cNvSpPr>
          <p:nvPr>
            <p:ph type="sldNum"/>
          </p:nvPr>
        </p:nvSpPr>
        <p:spPr>
          <a:ln/>
        </p:spPr>
        <p:txBody>
          <a:bodyPr/>
          <a:lstStyle/>
          <a:p>
            <a:fld id="{CEE15240-76B4-42E9-8C7E-B627AC36D622}" type="slidenum">
              <a:rPr lang="fr-FR" altLang="fr-FR"/>
              <a:pPr/>
              <a:t>23</a:t>
            </a:fld>
            <a:endParaRPr lang="fr-FR" altLang="fr-FR"/>
          </a:p>
        </p:txBody>
      </p:sp>
      <p:sp>
        <p:nvSpPr>
          <p:cNvPr id="112641" name="Rectangle 1">
            <a:extLst>
              <a:ext uri="{FF2B5EF4-FFF2-40B4-BE49-F238E27FC236}">
                <a16:creationId xmlns:a16="http://schemas.microsoft.com/office/drawing/2014/main" id="{F6A226F8-9C28-4E62-352C-079F400E01E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42" name="Text Box 2">
            <a:extLst>
              <a:ext uri="{FF2B5EF4-FFF2-40B4-BE49-F238E27FC236}">
                <a16:creationId xmlns:a16="http://schemas.microsoft.com/office/drawing/2014/main" id="{7DE93A5A-742F-161F-5A9F-FAB1190EE9CD}"/>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b="1"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15361299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11DD23E-ED57-CD19-F1DA-CEDB5902427B}"/>
              </a:ext>
            </a:extLst>
          </p:cNvPr>
          <p:cNvSpPr>
            <a:spLocks noGrp="1" noChangeArrowheads="1"/>
          </p:cNvSpPr>
          <p:nvPr>
            <p:ph type="sldNum"/>
          </p:nvPr>
        </p:nvSpPr>
        <p:spPr>
          <a:ln/>
        </p:spPr>
        <p:txBody>
          <a:bodyPr/>
          <a:lstStyle/>
          <a:p>
            <a:fld id="{55FC1008-2076-4F25-AEE7-99EBA16E4D6B}" type="slidenum">
              <a:rPr lang="fr-FR" altLang="fr-FR"/>
              <a:pPr/>
              <a:t>24</a:t>
            </a:fld>
            <a:endParaRPr lang="fr-FR" altLang="fr-FR"/>
          </a:p>
        </p:txBody>
      </p:sp>
      <p:sp>
        <p:nvSpPr>
          <p:cNvPr id="152577" name="Rectangle 1">
            <a:extLst>
              <a:ext uri="{FF2B5EF4-FFF2-40B4-BE49-F238E27FC236}">
                <a16:creationId xmlns:a16="http://schemas.microsoft.com/office/drawing/2014/main" id="{302C4EC1-A3B3-BF0D-8662-2CE63DF4DF47}"/>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2578" name="Text Box 2">
            <a:extLst>
              <a:ext uri="{FF2B5EF4-FFF2-40B4-BE49-F238E27FC236}">
                <a16:creationId xmlns:a16="http://schemas.microsoft.com/office/drawing/2014/main" id="{B8387EF7-80A2-4A55-8F3A-36A00FC9E40D}"/>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66708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Espace réservé de l'image des diapositives 1">
            <a:extLst>
              <a:ext uri="{FF2B5EF4-FFF2-40B4-BE49-F238E27FC236}">
                <a16:creationId xmlns:a16="http://schemas.microsoft.com/office/drawing/2014/main" id="{3A1D9824-28BC-7953-D885-52A195E410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Espace réservé des notes 2">
            <a:extLst>
              <a:ext uri="{FF2B5EF4-FFF2-40B4-BE49-F238E27FC236}">
                <a16:creationId xmlns:a16="http://schemas.microsoft.com/office/drawing/2014/main" id="{1EB2903F-28AD-603E-7368-FE303A018E5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1696741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Espace réservé de l'image des diapositives 1">
            <a:extLst>
              <a:ext uri="{FF2B5EF4-FFF2-40B4-BE49-F238E27FC236}">
                <a16:creationId xmlns:a16="http://schemas.microsoft.com/office/drawing/2014/main" id="{3A1D9824-28BC-7953-D885-52A195E410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Espace réservé des notes 2">
            <a:extLst>
              <a:ext uri="{FF2B5EF4-FFF2-40B4-BE49-F238E27FC236}">
                <a16:creationId xmlns:a16="http://schemas.microsoft.com/office/drawing/2014/main" id="{1EB2903F-28AD-603E-7368-FE303A018E5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16226891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11DD23E-ED57-CD19-F1DA-CEDB5902427B}"/>
              </a:ext>
            </a:extLst>
          </p:cNvPr>
          <p:cNvSpPr>
            <a:spLocks noGrp="1" noChangeArrowheads="1"/>
          </p:cNvSpPr>
          <p:nvPr>
            <p:ph type="sldNum"/>
          </p:nvPr>
        </p:nvSpPr>
        <p:spPr>
          <a:ln/>
        </p:spPr>
        <p:txBody>
          <a:bodyPr/>
          <a:lstStyle/>
          <a:p>
            <a:fld id="{55FC1008-2076-4F25-AEE7-99EBA16E4D6B}" type="slidenum">
              <a:rPr lang="fr-FR" altLang="fr-FR"/>
              <a:pPr/>
              <a:t>27</a:t>
            </a:fld>
            <a:endParaRPr lang="fr-FR" altLang="fr-FR"/>
          </a:p>
        </p:txBody>
      </p:sp>
      <p:sp>
        <p:nvSpPr>
          <p:cNvPr id="152577" name="Rectangle 1">
            <a:extLst>
              <a:ext uri="{FF2B5EF4-FFF2-40B4-BE49-F238E27FC236}">
                <a16:creationId xmlns:a16="http://schemas.microsoft.com/office/drawing/2014/main" id="{302C4EC1-A3B3-BF0D-8662-2CE63DF4DF47}"/>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2578" name="Text Box 2">
            <a:extLst>
              <a:ext uri="{FF2B5EF4-FFF2-40B4-BE49-F238E27FC236}">
                <a16:creationId xmlns:a16="http://schemas.microsoft.com/office/drawing/2014/main" id="{B8387EF7-80A2-4A55-8F3A-36A00FC9E40D}"/>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r>
              <a:rPr lang="fr-FR" altLang="fr-FR" sz="1800" b="1" dirty="0">
                <a:latin typeface="Calibri" panose="020F0502020204030204" pitchFamily="34" charset="0"/>
                <a:cs typeface="Calibri" panose="020F0502020204030204" pitchFamily="34" charset="0"/>
              </a:rPr>
              <a:t>https://www.citepa.org/retour-sur-17-ans-de-politique-qualite-de-lair-en-france-les-dates-cles/ </a:t>
            </a:r>
          </a:p>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r>
              <a:rPr lang="fr-FR" altLang="fr-FR" sz="1800" dirty="0">
                <a:latin typeface="Calibri" panose="020F0502020204030204" pitchFamily="34" charset="0"/>
                <a:cs typeface="Calibri" panose="020F0502020204030204" pitchFamily="34" charset="0"/>
              </a:rPr>
              <a:t>https://www.legifrance.gouv.fr/download/securePrint?token=gArAuGE@x!Kj9tUDuriv (page 5 du document officiel et </a:t>
            </a:r>
            <a:r>
              <a:rPr lang="fr-FR" altLang="fr-FR" sz="1800" dirty="0" err="1">
                <a:latin typeface="Calibri" panose="020F0502020204030204" pitchFamily="34" charset="0"/>
                <a:cs typeface="Calibri" panose="020F0502020204030204" pitchFamily="34" charset="0"/>
              </a:rPr>
              <a:t>pg</a:t>
            </a:r>
            <a:r>
              <a:rPr lang="fr-FR" altLang="fr-FR" sz="1800" dirty="0">
                <a:latin typeface="Calibri" panose="020F0502020204030204" pitchFamily="34" charset="0"/>
                <a:cs typeface="Calibri" panose="020F0502020204030204" pitchFamily="34" charset="0"/>
              </a:rPr>
              <a:t> 4293 du journal officiel de la république française</a:t>
            </a:r>
          </a:p>
          <a:p>
            <a:r>
              <a:rPr lang="fr-FR" sz="2800" b="1" dirty="0"/>
              <a:t>Loi du 12 mai 1932 DITE MORIZET RELATIVE AU CONSEIL GENERAL DE LA SEINE</a:t>
            </a:r>
          </a:p>
          <a:p>
            <a:r>
              <a:rPr lang="fr-FR" sz="2800" b="1" dirty="0"/>
              <a:t>JORF du 14 mai 1932</a:t>
            </a:r>
          </a:p>
          <a:p>
            <a:r>
              <a:rPr lang="fr-FR" sz="2800" dirty="0"/>
              <a:t>Journal officiel de la France 3 aout 1961 – </a:t>
            </a:r>
            <a:r>
              <a:rPr lang="fr-FR" sz="2800" dirty="0" err="1"/>
              <a:t>pg</a:t>
            </a:r>
            <a:r>
              <a:rPr lang="fr-FR" sz="2800" dirty="0"/>
              <a:t> 7195 -- https://www.legifrance.gouv.fr/download/securePrint?token=oTnsfKJNZ2Lvht!sdrt9&amp;pagePdf=3 </a:t>
            </a:r>
          </a:p>
          <a:p>
            <a:r>
              <a:rPr lang="fr-FR" sz="2800" b="1" dirty="0"/>
              <a:t>Loi 08/61 </a:t>
            </a:r>
            <a:r>
              <a:rPr lang="fr-FR" sz="2800" dirty="0"/>
              <a:t>https://aida.ineris.fr/reglementation/loi-ndeg-61-842-020861-relative-a-lutte-contre-pollutions-atmospheriques-odeurs</a:t>
            </a:r>
          </a:p>
          <a:p>
            <a:r>
              <a:rPr lang="fr-FR" sz="2800" dirty="0"/>
              <a:t>Loi janvier 1971 : https://www.senat.fr/rap/r14-610-1/r14-610-11.pdf</a:t>
            </a:r>
          </a:p>
          <a:p>
            <a:r>
              <a:rPr lang="fr-FR" sz="2800" b="1" dirty="0"/>
              <a:t> 1983 à 1990 et 1980 : </a:t>
            </a:r>
            <a:r>
              <a:rPr lang="fr-FR" sz="2800" dirty="0"/>
              <a:t>https://www.senat.fr/rap/r14-610-1/r14-610-11.pdf</a:t>
            </a:r>
          </a:p>
        </p:txBody>
      </p:sp>
    </p:spTree>
    <p:extLst>
      <p:ext uri="{BB962C8B-B14F-4D97-AF65-F5344CB8AC3E}">
        <p14:creationId xmlns:p14="http://schemas.microsoft.com/office/powerpoint/2010/main" val="14117461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4B31476-33B1-F90B-8B9F-E62D9FE6F122}"/>
              </a:ext>
            </a:extLst>
          </p:cNvPr>
          <p:cNvSpPr>
            <a:spLocks noGrp="1" noChangeArrowheads="1"/>
          </p:cNvSpPr>
          <p:nvPr>
            <p:ph type="sldNum"/>
          </p:nvPr>
        </p:nvSpPr>
        <p:spPr>
          <a:ln/>
        </p:spPr>
        <p:txBody>
          <a:bodyPr/>
          <a:lstStyle/>
          <a:p>
            <a:fld id="{978599DC-D58A-4028-92E1-6DF086C78606}" type="slidenum">
              <a:rPr lang="fr-FR" altLang="fr-FR"/>
              <a:pPr/>
              <a:t>28</a:t>
            </a:fld>
            <a:endParaRPr lang="fr-FR" altLang="fr-FR"/>
          </a:p>
        </p:txBody>
      </p:sp>
      <p:sp>
        <p:nvSpPr>
          <p:cNvPr id="114689" name="Rectangle 1">
            <a:extLst>
              <a:ext uri="{FF2B5EF4-FFF2-40B4-BE49-F238E27FC236}">
                <a16:creationId xmlns:a16="http://schemas.microsoft.com/office/drawing/2014/main" id="{5B45CF15-4E5F-F84F-09D6-141C30D2E2D5}"/>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4690" name="Rectangle 2">
            <a:extLst>
              <a:ext uri="{FF2B5EF4-FFF2-40B4-BE49-F238E27FC236}">
                <a16:creationId xmlns:a16="http://schemas.microsoft.com/office/drawing/2014/main" id="{D2037CBF-B7C5-628D-3871-B80CB2832B6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12162834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D2FC3A4-15B0-18F4-F866-7A0034889263}"/>
              </a:ext>
            </a:extLst>
          </p:cNvPr>
          <p:cNvSpPr>
            <a:spLocks noGrp="1" noChangeArrowheads="1"/>
          </p:cNvSpPr>
          <p:nvPr>
            <p:ph type="sldNum"/>
          </p:nvPr>
        </p:nvSpPr>
        <p:spPr>
          <a:ln/>
        </p:spPr>
        <p:txBody>
          <a:bodyPr/>
          <a:lstStyle/>
          <a:p>
            <a:fld id="{58C59D60-FAC3-41AE-B4F8-110821A1AA56}" type="slidenum">
              <a:rPr lang="fr-FR" altLang="fr-FR"/>
              <a:pPr/>
              <a:t>29</a:t>
            </a:fld>
            <a:endParaRPr lang="fr-FR" altLang="fr-FR"/>
          </a:p>
        </p:txBody>
      </p:sp>
      <p:sp>
        <p:nvSpPr>
          <p:cNvPr id="120833" name="Rectangle 1">
            <a:extLst>
              <a:ext uri="{FF2B5EF4-FFF2-40B4-BE49-F238E27FC236}">
                <a16:creationId xmlns:a16="http://schemas.microsoft.com/office/drawing/2014/main" id="{1F82FBC9-D32D-CBB2-96EA-88809F0D0EDA}"/>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0834" name="Rectangle 2">
            <a:extLst>
              <a:ext uri="{FF2B5EF4-FFF2-40B4-BE49-F238E27FC236}">
                <a16:creationId xmlns:a16="http://schemas.microsoft.com/office/drawing/2014/main" id="{B82C9C0D-36C2-F0A7-49B2-93B2F20D89B7}"/>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38129123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15B1031-10DE-A5C3-FC4A-B117593577E2}"/>
              </a:ext>
            </a:extLst>
          </p:cNvPr>
          <p:cNvSpPr>
            <a:spLocks noGrp="1" noChangeArrowheads="1"/>
          </p:cNvSpPr>
          <p:nvPr>
            <p:ph type="sldNum"/>
          </p:nvPr>
        </p:nvSpPr>
        <p:spPr>
          <a:ln/>
        </p:spPr>
        <p:txBody>
          <a:bodyPr/>
          <a:lstStyle/>
          <a:p>
            <a:fld id="{E35FE05E-4E97-49CF-B738-831DDF91B13A}" type="slidenum">
              <a:rPr lang="fr-FR" altLang="fr-FR"/>
              <a:pPr/>
              <a:t>30</a:t>
            </a:fld>
            <a:endParaRPr lang="fr-FR" altLang="fr-FR"/>
          </a:p>
        </p:txBody>
      </p:sp>
      <p:sp>
        <p:nvSpPr>
          <p:cNvPr id="141313" name="Rectangle 1">
            <a:extLst>
              <a:ext uri="{FF2B5EF4-FFF2-40B4-BE49-F238E27FC236}">
                <a16:creationId xmlns:a16="http://schemas.microsoft.com/office/drawing/2014/main" id="{FC34F6A6-954F-5392-5EA6-58DA5E03E718}"/>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1314" name="Text Box 2">
            <a:extLst>
              <a:ext uri="{FF2B5EF4-FFF2-40B4-BE49-F238E27FC236}">
                <a16:creationId xmlns:a16="http://schemas.microsoft.com/office/drawing/2014/main" id="{E3233269-DDF2-ED86-B35E-D41474CE6AFB}"/>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406749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4EF4BE7-BA78-A7CC-920A-BB9C5E05F22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Rectangle 3">
            <a:extLst>
              <a:ext uri="{FF2B5EF4-FFF2-40B4-BE49-F238E27FC236}">
                <a16:creationId xmlns:a16="http://schemas.microsoft.com/office/drawing/2014/main" id="{0E31BA80-495A-BD8E-E82B-440F20C36C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solidFill>
                <a:srgbClr val="FF0000"/>
              </a:solidFill>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31</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11932242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33</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41065526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34</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8849415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36</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1596909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37</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1824504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38</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0457808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39</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0380646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5219204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CF0372B-05CE-7B85-EF62-CD958CD791ED}"/>
              </a:ext>
            </a:extLst>
          </p:cNvPr>
          <p:cNvSpPr>
            <a:spLocks noGrp="1" noChangeArrowheads="1"/>
          </p:cNvSpPr>
          <p:nvPr>
            <p:ph type="sldNum"/>
          </p:nvPr>
        </p:nvSpPr>
        <p:spPr>
          <a:ln/>
        </p:spPr>
        <p:txBody>
          <a:bodyPr/>
          <a:lstStyle/>
          <a:p>
            <a:fld id="{C136DF2C-C9C3-42C7-BE9F-61CD03AF3CC1}" type="slidenum">
              <a:rPr lang="fr-FR" altLang="fr-FR"/>
              <a:pPr/>
              <a:t>48</a:t>
            </a:fld>
            <a:endParaRPr lang="fr-FR" altLang="fr-FR"/>
          </a:p>
        </p:txBody>
      </p:sp>
      <p:sp>
        <p:nvSpPr>
          <p:cNvPr id="123905" name="Rectangle 1">
            <a:extLst>
              <a:ext uri="{FF2B5EF4-FFF2-40B4-BE49-F238E27FC236}">
                <a16:creationId xmlns:a16="http://schemas.microsoft.com/office/drawing/2014/main" id="{F1744A34-35B7-F430-07D8-EBC8C8F8C3ED}"/>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3906" name="Rectangle 2">
            <a:extLst>
              <a:ext uri="{FF2B5EF4-FFF2-40B4-BE49-F238E27FC236}">
                <a16:creationId xmlns:a16="http://schemas.microsoft.com/office/drawing/2014/main" id="{2FC28077-C721-5D76-ECB5-6F6CF41E50DE}"/>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33339900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CF0372B-05CE-7B85-EF62-CD958CD791ED}"/>
              </a:ext>
            </a:extLst>
          </p:cNvPr>
          <p:cNvSpPr>
            <a:spLocks noGrp="1" noChangeArrowheads="1"/>
          </p:cNvSpPr>
          <p:nvPr>
            <p:ph type="sldNum"/>
          </p:nvPr>
        </p:nvSpPr>
        <p:spPr>
          <a:ln/>
        </p:spPr>
        <p:txBody>
          <a:bodyPr/>
          <a:lstStyle/>
          <a:p>
            <a:fld id="{C136DF2C-C9C3-42C7-BE9F-61CD03AF3CC1}" type="slidenum">
              <a:rPr lang="fr-FR" altLang="fr-FR"/>
              <a:pPr/>
              <a:t>50</a:t>
            </a:fld>
            <a:endParaRPr lang="fr-FR" altLang="fr-FR"/>
          </a:p>
        </p:txBody>
      </p:sp>
      <p:sp>
        <p:nvSpPr>
          <p:cNvPr id="123905" name="Rectangle 1">
            <a:extLst>
              <a:ext uri="{FF2B5EF4-FFF2-40B4-BE49-F238E27FC236}">
                <a16:creationId xmlns:a16="http://schemas.microsoft.com/office/drawing/2014/main" id="{F1744A34-35B7-F430-07D8-EBC8C8F8C3ED}"/>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3906" name="Rectangle 2">
            <a:extLst>
              <a:ext uri="{FF2B5EF4-FFF2-40B4-BE49-F238E27FC236}">
                <a16:creationId xmlns:a16="http://schemas.microsoft.com/office/drawing/2014/main" id="{2FC28077-C721-5D76-ECB5-6F6CF41E50DE}"/>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2101572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019D281-A6C4-9DD4-D9FC-CA37871AE048}"/>
              </a:ext>
            </a:extLst>
          </p:cNvPr>
          <p:cNvSpPr>
            <a:spLocks noGrp="1" noChangeArrowheads="1"/>
          </p:cNvSpPr>
          <p:nvPr>
            <p:ph type="sldNum"/>
          </p:nvPr>
        </p:nvSpPr>
        <p:spPr>
          <a:ln/>
        </p:spPr>
        <p:txBody>
          <a:bodyPr/>
          <a:lstStyle/>
          <a:p>
            <a:fld id="{5FA90E85-3677-4154-88C7-0D41B38D7B1E}" type="slidenum">
              <a:rPr lang="fr-FR" altLang="fr-FR"/>
              <a:pPr/>
              <a:t>5</a:t>
            </a:fld>
            <a:endParaRPr lang="fr-FR" altLang="fr-FR" dirty="0"/>
          </a:p>
        </p:txBody>
      </p:sp>
      <p:sp>
        <p:nvSpPr>
          <p:cNvPr id="137217" name="Rectangle 1">
            <a:extLst>
              <a:ext uri="{FF2B5EF4-FFF2-40B4-BE49-F238E27FC236}">
                <a16:creationId xmlns:a16="http://schemas.microsoft.com/office/drawing/2014/main" id="{0F98440B-73A7-0A64-E6D3-E5B016435C03}"/>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7218" name="Text Box 2">
            <a:extLst>
              <a:ext uri="{FF2B5EF4-FFF2-40B4-BE49-F238E27FC236}">
                <a16:creationId xmlns:a16="http://schemas.microsoft.com/office/drawing/2014/main" id="{353D9F99-A697-A315-658F-718D885A179F}"/>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41879025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CF0372B-05CE-7B85-EF62-CD958CD791ED}"/>
              </a:ext>
            </a:extLst>
          </p:cNvPr>
          <p:cNvSpPr>
            <a:spLocks noGrp="1" noChangeArrowheads="1"/>
          </p:cNvSpPr>
          <p:nvPr>
            <p:ph type="sldNum"/>
          </p:nvPr>
        </p:nvSpPr>
        <p:spPr>
          <a:ln/>
        </p:spPr>
        <p:txBody>
          <a:bodyPr/>
          <a:lstStyle/>
          <a:p>
            <a:fld id="{C136DF2C-C9C3-42C7-BE9F-61CD03AF3CC1}" type="slidenum">
              <a:rPr lang="fr-FR" altLang="fr-FR"/>
              <a:pPr/>
              <a:t>52</a:t>
            </a:fld>
            <a:endParaRPr lang="fr-FR" altLang="fr-FR"/>
          </a:p>
        </p:txBody>
      </p:sp>
      <p:sp>
        <p:nvSpPr>
          <p:cNvPr id="123905" name="Rectangle 1">
            <a:extLst>
              <a:ext uri="{FF2B5EF4-FFF2-40B4-BE49-F238E27FC236}">
                <a16:creationId xmlns:a16="http://schemas.microsoft.com/office/drawing/2014/main" id="{F1744A34-35B7-F430-07D8-EBC8C8F8C3ED}"/>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3906" name="Rectangle 2">
            <a:extLst>
              <a:ext uri="{FF2B5EF4-FFF2-40B4-BE49-F238E27FC236}">
                <a16:creationId xmlns:a16="http://schemas.microsoft.com/office/drawing/2014/main" id="{2FC28077-C721-5D76-ECB5-6F6CF41E50DE}"/>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29365471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CF0372B-05CE-7B85-EF62-CD958CD791ED}"/>
              </a:ext>
            </a:extLst>
          </p:cNvPr>
          <p:cNvSpPr>
            <a:spLocks noGrp="1" noChangeArrowheads="1"/>
          </p:cNvSpPr>
          <p:nvPr>
            <p:ph type="sldNum"/>
          </p:nvPr>
        </p:nvSpPr>
        <p:spPr>
          <a:ln/>
        </p:spPr>
        <p:txBody>
          <a:bodyPr/>
          <a:lstStyle/>
          <a:p>
            <a:fld id="{C136DF2C-C9C3-42C7-BE9F-61CD03AF3CC1}" type="slidenum">
              <a:rPr lang="fr-FR" altLang="fr-FR"/>
              <a:pPr/>
              <a:t>53</a:t>
            </a:fld>
            <a:endParaRPr lang="fr-FR" altLang="fr-FR"/>
          </a:p>
        </p:txBody>
      </p:sp>
      <p:sp>
        <p:nvSpPr>
          <p:cNvPr id="123905" name="Rectangle 1">
            <a:extLst>
              <a:ext uri="{FF2B5EF4-FFF2-40B4-BE49-F238E27FC236}">
                <a16:creationId xmlns:a16="http://schemas.microsoft.com/office/drawing/2014/main" id="{F1744A34-35B7-F430-07D8-EBC8C8F8C3ED}"/>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3906" name="Rectangle 2">
            <a:extLst>
              <a:ext uri="{FF2B5EF4-FFF2-40B4-BE49-F238E27FC236}">
                <a16:creationId xmlns:a16="http://schemas.microsoft.com/office/drawing/2014/main" id="{2FC28077-C721-5D76-ECB5-6F6CF41E50DE}"/>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11128466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55</a:t>
            </a:fld>
            <a:endParaRPr lang="fr-FR"/>
          </a:p>
        </p:txBody>
      </p:sp>
    </p:spTree>
    <p:extLst>
      <p:ext uri="{BB962C8B-B14F-4D97-AF65-F5344CB8AC3E}">
        <p14:creationId xmlns:p14="http://schemas.microsoft.com/office/powerpoint/2010/main" val="20974927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8BE126B-8A2D-A125-3F5B-30C9E559BA75}"/>
              </a:ext>
            </a:extLst>
          </p:cNvPr>
          <p:cNvSpPr>
            <a:spLocks noGrp="1" noChangeArrowheads="1"/>
          </p:cNvSpPr>
          <p:nvPr>
            <p:ph type="sldNum"/>
          </p:nvPr>
        </p:nvSpPr>
        <p:spPr>
          <a:ln/>
        </p:spPr>
        <p:txBody>
          <a:bodyPr/>
          <a:lstStyle/>
          <a:p>
            <a:fld id="{9FB3A4FB-B1E4-4B24-B0B7-97597FBC7FA5}" type="slidenum">
              <a:rPr lang="fr-FR" altLang="fr-FR"/>
              <a:pPr/>
              <a:t>57</a:t>
            </a:fld>
            <a:endParaRPr lang="fr-FR" altLang="fr-FR"/>
          </a:p>
        </p:txBody>
      </p:sp>
      <p:sp>
        <p:nvSpPr>
          <p:cNvPr id="139265" name="Rectangle 1">
            <a:extLst>
              <a:ext uri="{FF2B5EF4-FFF2-40B4-BE49-F238E27FC236}">
                <a16:creationId xmlns:a16="http://schemas.microsoft.com/office/drawing/2014/main" id="{6076205D-18B2-4834-50A8-53301DAA9FDD}"/>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9266" name="Text Box 2">
            <a:extLst>
              <a:ext uri="{FF2B5EF4-FFF2-40B4-BE49-F238E27FC236}">
                <a16:creationId xmlns:a16="http://schemas.microsoft.com/office/drawing/2014/main" id="{BA14BF80-0981-15E6-020D-BB4FB0C23C70}"/>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r>
              <a:rPr lang="fr-FR" altLang="fr-FR" sz="2000">
                <a:latin typeface="Arial" panose="020B0604020202020204" pitchFamily="34" charset="0"/>
                <a:ea typeface="Microsoft YaHei" panose="020B0503020204020204" pitchFamily="34" charset="-122"/>
              </a:rPr>
              <a:t>Voir à quoi sert la carte</a:t>
            </a:r>
          </a:p>
        </p:txBody>
      </p:sp>
    </p:spTree>
    <p:extLst>
      <p:ext uri="{BB962C8B-B14F-4D97-AF65-F5344CB8AC3E}">
        <p14:creationId xmlns:p14="http://schemas.microsoft.com/office/powerpoint/2010/main" val="11974236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5C3782A-674B-4957-6F23-CED92DABEA8A}"/>
              </a:ext>
            </a:extLst>
          </p:cNvPr>
          <p:cNvSpPr>
            <a:spLocks noGrp="1" noChangeArrowheads="1"/>
          </p:cNvSpPr>
          <p:nvPr>
            <p:ph type="sldNum"/>
          </p:nvPr>
        </p:nvSpPr>
        <p:spPr>
          <a:ln/>
        </p:spPr>
        <p:txBody>
          <a:bodyPr/>
          <a:lstStyle/>
          <a:p>
            <a:fld id="{509AF1D2-C814-4A70-97BB-ABC80ACF861B}" type="slidenum">
              <a:rPr lang="fr-FR" altLang="fr-FR"/>
              <a:pPr/>
              <a:t>58</a:t>
            </a:fld>
            <a:endParaRPr lang="fr-FR" altLang="fr-FR"/>
          </a:p>
        </p:txBody>
      </p:sp>
      <p:sp>
        <p:nvSpPr>
          <p:cNvPr id="125953" name="Rectangle 1">
            <a:extLst>
              <a:ext uri="{FF2B5EF4-FFF2-40B4-BE49-F238E27FC236}">
                <a16:creationId xmlns:a16="http://schemas.microsoft.com/office/drawing/2014/main" id="{FA583C26-E6A1-E4E0-AF75-950DD89909B1}"/>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5954" name="Rectangle 2">
            <a:extLst>
              <a:ext uri="{FF2B5EF4-FFF2-40B4-BE49-F238E27FC236}">
                <a16:creationId xmlns:a16="http://schemas.microsoft.com/office/drawing/2014/main" id="{CCAD3B08-DF4B-241F-8C74-17EEE516F74A}"/>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14623496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E192397-CE9C-D8FF-C968-05BCEF3CF7CA}"/>
              </a:ext>
            </a:extLst>
          </p:cNvPr>
          <p:cNvSpPr>
            <a:spLocks noGrp="1" noChangeArrowheads="1"/>
          </p:cNvSpPr>
          <p:nvPr>
            <p:ph type="sldNum"/>
          </p:nvPr>
        </p:nvSpPr>
        <p:spPr>
          <a:ln/>
        </p:spPr>
        <p:txBody>
          <a:bodyPr/>
          <a:lstStyle/>
          <a:p>
            <a:fld id="{E2A5F049-8549-4CE9-8415-BE4C151F7930}" type="slidenum">
              <a:rPr lang="fr-FR" altLang="fr-FR"/>
              <a:pPr/>
              <a:t>59</a:t>
            </a:fld>
            <a:endParaRPr lang="fr-FR" altLang="fr-FR"/>
          </a:p>
        </p:txBody>
      </p:sp>
      <p:sp>
        <p:nvSpPr>
          <p:cNvPr id="133121" name="Rectangle 1">
            <a:extLst>
              <a:ext uri="{FF2B5EF4-FFF2-40B4-BE49-F238E27FC236}">
                <a16:creationId xmlns:a16="http://schemas.microsoft.com/office/drawing/2014/main" id="{084810A9-2909-DFD8-66E2-55C3ADA371E1}"/>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22" name="Rectangle 2">
            <a:extLst>
              <a:ext uri="{FF2B5EF4-FFF2-40B4-BE49-F238E27FC236}">
                <a16:creationId xmlns:a16="http://schemas.microsoft.com/office/drawing/2014/main" id="{53E5FC80-2661-6F0A-7AF3-B91DC226BFB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10278351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A9CE6C87-CEC0-51B4-30CE-91C30738A00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19" name="Rectangle 3">
            <a:extLst>
              <a:ext uri="{FF2B5EF4-FFF2-40B4-BE49-F238E27FC236}">
                <a16:creationId xmlns:a16="http://schemas.microsoft.com/office/drawing/2014/main" id="{F8F4A988-E44E-C5B2-B698-DF3AD81B313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E192397-CE9C-D8FF-C968-05BCEF3CF7CA}"/>
              </a:ext>
            </a:extLst>
          </p:cNvPr>
          <p:cNvSpPr>
            <a:spLocks noGrp="1" noChangeArrowheads="1"/>
          </p:cNvSpPr>
          <p:nvPr>
            <p:ph type="sldNum"/>
          </p:nvPr>
        </p:nvSpPr>
        <p:spPr>
          <a:ln/>
        </p:spPr>
        <p:txBody>
          <a:bodyPr/>
          <a:lstStyle/>
          <a:p>
            <a:fld id="{E2A5F049-8549-4CE9-8415-BE4C151F7930}" type="slidenum">
              <a:rPr lang="fr-FR" altLang="fr-FR"/>
              <a:pPr/>
              <a:t>62</a:t>
            </a:fld>
            <a:endParaRPr lang="fr-FR" altLang="fr-FR"/>
          </a:p>
        </p:txBody>
      </p:sp>
      <p:sp>
        <p:nvSpPr>
          <p:cNvPr id="133121" name="Rectangle 1">
            <a:extLst>
              <a:ext uri="{FF2B5EF4-FFF2-40B4-BE49-F238E27FC236}">
                <a16:creationId xmlns:a16="http://schemas.microsoft.com/office/drawing/2014/main" id="{084810A9-2909-DFD8-66E2-55C3ADA371E1}"/>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22" name="Rectangle 2">
            <a:extLst>
              <a:ext uri="{FF2B5EF4-FFF2-40B4-BE49-F238E27FC236}">
                <a16:creationId xmlns:a16="http://schemas.microsoft.com/office/drawing/2014/main" id="{53E5FC80-2661-6F0A-7AF3-B91DC226BFB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31138928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63</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762495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6</a:t>
            </a:fld>
            <a:endParaRPr lang="fr-FR"/>
          </a:p>
        </p:txBody>
      </p:sp>
    </p:spTree>
    <p:extLst>
      <p:ext uri="{BB962C8B-B14F-4D97-AF65-F5344CB8AC3E}">
        <p14:creationId xmlns:p14="http://schemas.microsoft.com/office/powerpoint/2010/main" val="179870859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64</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5251174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66</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17089174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Source : https://www.atmosud.org/article/bouches-du-rhone </a:t>
            </a:r>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67</a:t>
            </a:fld>
            <a:endParaRPr lang="fr-FR"/>
          </a:p>
        </p:txBody>
      </p:sp>
    </p:spTree>
    <p:extLst>
      <p:ext uri="{BB962C8B-B14F-4D97-AF65-F5344CB8AC3E}">
        <p14:creationId xmlns:p14="http://schemas.microsoft.com/office/powerpoint/2010/main" val="39811475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68</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23131056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69</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0091144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70</a:t>
            </a:fld>
            <a:endParaRPr lang="fr-FR"/>
          </a:p>
        </p:txBody>
      </p:sp>
    </p:spTree>
    <p:extLst>
      <p:ext uri="{BB962C8B-B14F-4D97-AF65-F5344CB8AC3E}">
        <p14:creationId xmlns:p14="http://schemas.microsoft.com/office/powerpoint/2010/main" val="38667004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71</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22892101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a:extLst>
              <a:ext uri="{FF2B5EF4-FFF2-40B4-BE49-F238E27FC236}">
                <a16:creationId xmlns:a16="http://schemas.microsoft.com/office/drawing/2014/main" id="{385CCE78-5ACC-4FD0-56B9-D6D269C3F5C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8531" name="Rectangle 3">
            <a:extLst>
              <a:ext uri="{FF2B5EF4-FFF2-40B4-BE49-F238E27FC236}">
                <a16:creationId xmlns:a16="http://schemas.microsoft.com/office/drawing/2014/main" id="{13641165-9C38-99F6-EB9D-239EF1DB03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11522277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74</a:t>
            </a:fld>
            <a:endParaRPr lang="fr-FR"/>
          </a:p>
        </p:txBody>
      </p:sp>
    </p:spTree>
    <p:extLst>
      <p:ext uri="{BB962C8B-B14F-4D97-AF65-F5344CB8AC3E}">
        <p14:creationId xmlns:p14="http://schemas.microsoft.com/office/powerpoint/2010/main" val="147931919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72F02D6-FF5F-FCC3-AFD2-8B29C3CED461}"/>
              </a:ext>
            </a:extLst>
          </p:cNvPr>
          <p:cNvSpPr>
            <a:spLocks noGrp="1" noChangeArrowheads="1"/>
          </p:cNvSpPr>
          <p:nvPr>
            <p:ph type="sldNum"/>
          </p:nvPr>
        </p:nvSpPr>
        <p:spPr>
          <a:ln/>
        </p:spPr>
        <p:txBody>
          <a:bodyPr/>
          <a:lstStyle/>
          <a:p>
            <a:fld id="{C25A4E10-C1F9-4407-8732-3C315349E903}" type="slidenum">
              <a:rPr lang="fr-FR" altLang="fr-FR"/>
              <a:pPr/>
              <a:t>76</a:t>
            </a:fld>
            <a:endParaRPr lang="fr-FR" altLang="fr-FR"/>
          </a:p>
        </p:txBody>
      </p:sp>
      <p:sp>
        <p:nvSpPr>
          <p:cNvPr id="126977" name="Rectangle 1">
            <a:extLst>
              <a:ext uri="{FF2B5EF4-FFF2-40B4-BE49-F238E27FC236}">
                <a16:creationId xmlns:a16="http://schemas.microsoft.com/office/drawing/2014/main" id="{003AC033-C7E4-E87E-BC6D-07D7753BA1F3}"/>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6978" name="Rectangle 2">
            <a:extLst>
              <a:ext uri="{FF2B5EF4-FFF2-40B4-BE49-F238E27FC236}">
                <a16:creationId xmlns:a16="http://schemas.microsoft.com/office/drawing/2014/main" id="{1C6E23B4-81C2-25BC-2BD3-39A7A564E593}"/>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1396144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3BF47DC-E7CE-C2AB-9E0D-BA3A174DC58C}"/>
              </a:ext>
            </a:extLst>
          </p:cNvPr>
          <p:cNvSpPr>
            <a:spLocks noGrp="1" noChangeArrowheads="1"/>
          </p:cNvSpPr>
          <p:nvPr>
            <p:ph type="sldNum"/>
          </p:nvPr>
        </p:nvSpPr>
        <p:spPr>
          <a:ln/>
        </p:spPr>
        <p:txBody>
          <a:bodyPr/>
          <a:lstStyle/>
          <a:p>
            <a:fld id="{750CD1F2-6C07-4692-A980-D18A651FC0BF}" type="slidenum">
              <a:rPr lang="fr-FR" altLang="fr-FR"/>
              <a:pPr/>
              <a:t>7</a:t>
            </a:fld>
            <a:endParaRPr lang="fr-FR" altLang="fr-FR"/>
          </a:p>
        </p:txBody>
      </p:sp>
      <p:sp>
        <p:nvSpPr>
          <p:cNvPr id="149505" name="Rectangle 1">
            <a:extLst>
              <a:ext uri="{FF2B5EF4-FFF2-40B4-BE49-F238E27FC236}">
                <a16:creationId xmlns:a16="http://schemas.microsoft.com/office/drawing/2014/main" id="{2E8675E7-A253-DF22-0BE1-AA53D8DFED02}"/>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9506" name="Rectangle 2">
            <a:extLst>
              <a:ext uri="{FF2B5EF4-FFF2-40B4-BE49-F238E27FC236}">
                <a16:creationId xmlns:a16="http://schemas.microsoft.com/office/drawing/2014/main" id="{E3D61F7C-9006-A8CE-EB07-C4C8CD334DAC}"/>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41842573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9E831FEE-6FA4-E625-9BB4-2ACA343F76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3">
            <a:extLst>
              <a:ext uri="{FF2B5EF4-FFF2-40B4-BE49-F238E27FC236}">
                <a16:creationId xmlns:a16="http://schemas.microsoft.com/office/drawing/2014/main" id="{248EC17B-A336-360F-90B4-A225A76FE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27055A2-C4AD-D82A-AB0B-5E267F46AB3D}"/>
              </a:ext>
            </a:extLst>
          </p:cNvPr>
          <p:cNvSpPr>
            <a:spLocks noGrp="1" noChangeArrowheads="1"/>
          </p:cNvSpPr>
          <p:nvPr>
            <p:ph type="sldNum"/>
          </p:nvPr>
        </p:nvSpPr>
        <p:spPr>
          <a:ln/>
        </p:spPr>
        <p:txBody>
          <a:bodyPr/>
          <a:lstStyle/>
          <a:p>
            <a:fld id="{DC653B47-A7EF-4103-ADED-032163F35500}" type="slidenum">
              <a:rPr lang="fr-FR" altLang="fr-FR"/>
              <a:pPr/>
              <a:t>79</a:t>
            </a:fld>
            <a:endParaRPr lang="fr-FR" altLang="fr-FR"/>
          </a:p>
        </p:txBody>
      </p:sp>
      <p:sp>
        <p:nvSpPr>
          <p:cNvPr id="134145" name="Rectangle 1">
            <a:extLst>
              <a:ext uri="{FF2B5EF4-FFF2-40B4-BE49-F238E27FC236}">
                <a16:creationId xmlns:a16="http://schemas.microsoft.com/office/drawing/2014/main" id="{4D5F4DAA-6C87-4E26-744F-9D4FE072951B}"/>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4146" name="Rectangle 2">
            <a:extLst>
              <a:ext uri="{FF2B5EF4-FFF2-40B4-BE49-F238E27FC236}">
                <a16:creationId xmlns:a16="http://schemas.microsoft.com/office/drawing/2014/main" id="{2C89CA9F-8793-5576-E264-FEA9BE172440}"/>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25723190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81</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3588485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08F08E4C-AB15-93F1-6A56-5D7EA0ED11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a:extLst>
              <a:ext uri="{FF2B5EF4-FFF2-40B4-BE49-F238E27FC236}">
                <a16:creationId xmlns:a16="http://schemas.microsoft.com/office/drawing/2014/main" id="{E0A8922B-0D6C-C0D8-1D05-E1BABD52676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FR" altLang="fr-FR" dirty="0">
              <a:solidFill>
                <a:schemeClr val="bg1"/>
              </a:solidFill>
              <a:cs typeface="Arial" panose="020B0604020202020204" pitchFamily="34" charset="0"/>
            </a:endParaRPr>
          </a:p>
        </p:txBody>
      </p:sp>
    </p:spTree>
    <p:extLst>
      <p:ext uri="{BB962C8B-B14F-4D97-AF65-F5344CB8AC3E}">
        <p14:creationId xmlns:p14="http://schemas.microsoft.com/office/powerpoint/2010/main" val="20655268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08F08E4C-AB15-93F1-6A56-5D7EA0ED11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a:extLst>
              <a:ext uri="{FF2B5EF4-FFF2-40B4-BE49-F238E27FC236}">
                <a16:creationId xmlns:a16="http://schemas.microsoft.com/office/drawing/2014/main" id="{E0A8922B-0D6C-C0D8-1D05-E1BABD52676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40731687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08F08E4C-AB15-93F1-6A56-5D7EA0ED11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a:extLst>
              <a:ext uri="{FF2B5EF4-FFF2-40B4-BE49-F238E27FC236}">
                <a16:creationId xmlns:a16="http://schemas.microsoft.com/office/drawing/2014/main" id="{E0A8922B-0D6C-C0D8-1D05-E1BABD52676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18946491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08F08E4C-AB15-93F1-6A56-5D7EA0ED11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a:extLst>
              <a:ext uri="{FF2B5EF4-FFF2-40B4-BE49-F238E27FC236}">
                <a16:creationId xmlns:a16="http://schemas.microsoft.com/office/drawing/2014/main" id="{E0A8922B-0D6C-C0D8-1D05-E1BABD52676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319543921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87</a:t>
            </a:fld>
            <a:endParaRPr lang="fr-FR"/>
          </a:p>
        </p:txBody>
      </p:sp>
    </p:spTree>
    <p:extLst>
      <p:ext uri="{BB962C8B-B14F-4D97-AF65-F5344CB8AC3E}">
        <p14:creationId xmlns:p14="http://schemas.microsoft.com/office/powerpoint/2010/main" val="112440450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08F08E4C-AB15-93F1-6A56-5D7EA0ED11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a:extLst>
              <a:ext uri="{FF2B5EF4-FFF2-40B4-BE49-F238E27FC236}">
                <a16:creationId xmlns:a16="http://schemas.microsoft.com/office/drawing/2014/main" id="{E0A8922B-0D6C-C0D8-1D05-E1BABD52676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dirty="0">
              <a:solidFill>
                <a:schemeClr val="bg1"/>
              </a:solidFill>
              <a:cs typeface="Arial" panose="020B0604020202020204" pitchFamily="34" charset="0"/>
            </a:endParaRPr>
          </a:p>
        </p:txBody>
      </p:sp>
    </p:spTree>
    <p:extLst>
      <p:ext uri="{BB962C8B-B14F-4D97-AF65-F5344CB8AC3E}">
        <p14:creationId xmlns:p14="http://schemas.microsoft.com/office/powerpoint/2010/main" val="425996746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90</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1706267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8</a:t>
            </a:fld>
            <a:endParaRPr lang="fr-FR"/>
          </a:p>
        </p:txBody>
      </p:sp>
    </p:spTree>
    <p:extLst>
      <p:ext uri="{BB962C8B-B14F-4D97-AF65-F5344CB8AC3E}">
        <p14:creationId xmlns:p14="http://schemas.microsoft.com/office/powerpoint/2010/main" val="42121789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1A273590-3D4D-19FA-E2A2-7ECA1BCA9C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Rectangle 3">
            <a:extLst>
              <a:ext uri="{FF2B5EF4-FFF2-40B4-BE49-F238E27FC236}">
                <a16:creationId xmlns:a16="http://schemas.microsoft.com/office/drawing/2014/main" id="{0A979187-F3EF-9B3E-83B7-C7FA80470BE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174668416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E20EF9-CFF9-F96C-AF28-A5AA05FA0445}"/>
              </a:ext>
            </a:extLst>
          </p:cNvPr>
          <p:cNvSpPr>
            <a:spLocks noGrp="1" noChangeArrowheads="1"/>
          </p:cNvSpPr>
          <p:nvPr>
            <p:ph type="sldNum"/>
          </p:nvPr>
        </p:nvSpPr>
        <p:spPr>
          <a:ln/>
        </p:spPr>
        <p:txBody>
          <a:bodyPr/>
          <a:lstStyle/>
          <a:p>
            <a:fld id="{1A606146-37B9-444D-B80F-005EFD7D6AF1}" type="slidenum">
              <a:rPr lang="fr-FR" altLang="fr-FR"/>
              <a:pPr/>
              <a:t>92</a:t>
            </a:fld>
            <a:endParaRPr lang="fr-FR" altLang="fr-FR"/>
          </a:p>
        </p:txBody>
      </p:sp>
      <p:sp>
        <p:nvSpPr>
          <p:cNvPr id="142337" name="Rectangle 1">
            <a:extLst>
              <a:ext uri="{FF2B5EF4-FFF2-40B4-BE49-F238E27FC236}">
                <a16:creationId xmlns:a16="http://schemas.microsoft.com/office/drawing/2014/main" id="{0E0D21C5-4B9F-8D4C-438A-D9B6C8BD8389}"/>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A3F22050-85A2-C27D-CBC9-1781E7DC5A74}"/>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indent="-212725" eaLnBrk="1">
              <a:spcBef>
                <a:spcPct val="0"/>
              </a:spcBef>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17843478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82669073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2754028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1A273590-3D4D-19FA-E2A2-7ECA1BCA9C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Rectangle 3">
            <a:extLst>
              <a:ext uri="{FF2B5EF4-FFF2-40B4-BE49-F238E27FC236}">
                <a16:creationId xmlns:a16="http://schemas.microsoft.com/office/drawing/2014/main" id="{0A979187-F3EF-9B3E-83B7-C7FA80470BE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121535874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https://meersens.com/impact-de-la-meteo-sur-la-qualite-de-l-air/#BLOC6</a:t>
            </a:r>
          </a:p>
          <a:p>
            <a:r>
              <a:rPr lang="fr-FR" dirty="0"/>
              <a:t>https://meteofrance.com/actualites-et-dossiers/atmosphere/pollution-de-lair-quel-role-joue-la-meteo</a:t>
            </a:r>
          </a:p>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105</a:t>
            </a:fld>
            <a:endParaRPr lang="fr-FR"/>
          </a:p>
        </p:txBody>
      </p:sp>
    </p:spTree>
    <p:extLst>
      <p:ext uri="{BB962C8B-B14F-4D97-AF65-F5344CB8AC3E}">
        <p14:creationId xmlns:p14="http://schemas.microsoft.com/office/powerpoint/2010/main" val="157890681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106</a:t>
            </a:fld>
            <a:endParaRPr lang="fr-FR"/>
          </a:p>
        </p:txBody>
      </p:sp>
    </p:spTree>
    <p:extLst>
      <p:ext uri="{BB962C8B-B14F-4D97-AF65-F5344CB8AC3E}">
        <p14:creationId xmlns:p14="http://schemas.microsoft.com/office/powerpoint/2010/main" val="211939753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0429844-EA62-C16B-7DC0-7154E90D8B73}"/>
              </a:ext>
            </a:extLst>
          </p:cNvPr>
          <p:cNvSpPr>
            <a:spLocks noGrp="1" noChangeArrowheads="1"/>
          </p:cNvSpPr>
          <p:nvPr>
            <p:ph type="sldNum"/>
          </p:nvPr>
        </p:nvSpPr>
        <p:spPr>
          <a:ln/>
        </p:spPr>
        <p:txBody>
          <a:bodyPr/>
          <a:lstStyle/>
          <a:p>
            <a:fld id="{D2814EF5-507D-4B02-97A0-C293A90E9118}" type="slidenum">
              <a:rPr lang="fr-FR" altLang="fr-FR"/>
              <a:pPr/>
              <a:t>107</a:t>
            </a:fld>
            <a:endParaRPr lang="fr-FR" altLang="fr-FR"/>
          </a:p>
        </p:txBody>
      </p:sp>
      <p:sp>
        <p:nvSpPr>
          <p:cNvPr id="157697" name="Rectangle 1">
            <a:extLst>
              <a:ext uri="{FF2B5EF4-FFF2-40B4-BE49-F238E27FC236}">
                <a16:creationId xmlns:a16="http://schemas.microsoft.com/office/drawing/2014/main" id="{4C49BF95-BD78-1253-DDB2-ABB89E70E2CC}"/>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7698" name="Rectangle 2">
            <a:extLst>
              <a:ext uri="{FF2B5EF4-FFF2-40B4-BE49-F238E27FC236}">
                <a16:creationId xmlns:a16="http://schemas.microsoft.com/office/drawing/2014/main" id="{6B0790FC-26B4-F421-A03B-6E3CC483872E}"/>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189151334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112</a:t>
            </a:fld>
            <a:endParaRPr lang="fr-FR"/>
          </a:p>
        </p:txBody>
      </p:sp>
    </p:spTree>
    <p:extLst>
      <p:ext uri="{BB962C8B-B14F-4D97-AF65-F5344CB8AC3E}">
        <p14:creationId xmlns:p14="http://schemas.microsoft.com/office/powerpoint/2010/main" val="24743136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https://atmo-reunion.net/les-techniques-de-mesures</a:t>
            </a:r>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116</a:t>
            </a:fld>
            <a:endParaRPr lang="fr-FR"/>
          </a:p>
        </p:txBody>
      </p:sp>
    </p:spTree>
    <p:extLst>
      <p:ext uri="{BB962C8B-B14F-4D97-AF65-F5344CB8AC3E}">
        <p14:creationId xmlns:p14="http://schemas.microsoft.com/office/powerpoint/2010/main" val="3390952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A414F6C-0DD6-E04E-35C8-E3167BD4D498}"/>
              </a:ext>
            </a:extLst>
          </p:cNvPr>
          <p:cNvSpPr>
            <a:spLocks noGrp="1" noChangeArrowheads="1"/>
          </p:cNvSpPr>
          <p:nvPr>
            <p:ph type="sldNum"/>
          </p:nvPr>
        </p:nvSpPr>
        <p:spPr>
          <a:ln/>
        </p:spPr>
        <p:txBody>
          <a:bodyPr/>
          <a:lstStyle/>
          <a:p>
            <a:fld id="{4231A7C2-F31E-4069-A98F-CEF00268D304}" type="slidenum">
              <a:rPr lang="fr-FR" altLang="fr-FR"/>
              <a:pPr/>
              <a:t>9</a:t>
            </a:fld>
            <a:endParaRPr lang="fr-FR" altLang="fr-FR"/>
          </a:p>
        </p:txBody>
      </p:sp>
      <p:sp>
        <p:nvSpPr>
          <p:cNvPr id="136193" name="Rectangle 1">
            <a:extLst>
              <a:ext uri="{FF2B5EF4-FFF2-40B4-BE49-F238E27FC236}">
                <a16:creationId xmlns:a16="http://schemas.microsoft.com/office/drawing/2014/main" id="{BA7CB46B-24DC-D4E8-F554-BF730212D83B}"/>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6194" name="Rectangle 2">
            <a:extLst>
              <a:ext uri="{FF2B5EF4-FFF2-40B4-BE49-F238E27FC236}">
                <a16:creationId xmlns:a16="http://schemas.microsoft.com/office/drawing/2014/main" id="{06D91826-1058-C9F8-AC95-EC889B9EB676}"/>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Source : https://www.processsensing.com/docs/whitepaper/54028F_PST_WhitePaper_CO2.pdf </a:t>
            </a:r>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119</a:t>
            </a:fld>
            <a:endParaRPr lang="fr-FR"/>
          </a:p>
        </p:txBody>
      </p:sp>
    </p:spTree>
    <p:extLst>
      <p:ext uri="{BB962C8B-B14F-4D97-AF65-F5344CB8AC3E}">
        <p14:creationId xmlns:p14="http://schemas.microsoft.com/office/powerpoint/2010/main" val="173585444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120</a:t>
            </a:fld>
            <a:endParaRPr lang="fr-FR"/>
          </a:p>
        </p:txBody>
      </p:sp>
    </p:spTree>
    <p:extLst>
      <p:ext uri="{BB962C8B-B14F-4D97-AF65-F5344CB8AC3E}">
        <p14:creationId xmlns:p14="http://schemas.microsoft.com/office/powerpoint/2010/main" val="401128462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121</a:t>
            </a:fld>
            <a:endParaRPr lang="fr-FR"/>
          </a:p>
        </p:txBody>
      </p:sp>
    </p:spTree>
    <p:extLst>
      <p:ext uri="{BB962C8B-B14F-4D97-AF65-F5344CB8AC3E}">
        <p14:creationId xmlns:p14="http://schemas.microsoft.com/office/powerpoint/2010/main" val="334625382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https://atmo-reunion.net/les-techniques-de-mesures</a:t>
            </a:r>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124</a:t>
            </a:fld>
            <a:endParaRPr lang="fr-FR"/>
          </a:p>
        </p:txBody>
      </p:sp>
    </p:spTree>
    <p:extLst>
      <p:ext uri="{BB962C8B-B14F-4D97-AF65-F5344CB8AC3E}">
        <p14:creationId xmlns:p14="http://schemas.microsoft.com/office/powerpoint/2010/main" val="322143951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https://www.airparif.fr/composes-organiques-volatils</a:t>
            </a:r>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127</a:t>
            </a:fld>
            <a:endParaRPr lang="fr-FR"/>
          </a:p>
        </p:txBody>
      </p:sp>
    </p:spTree>
    <p:extLst>
      <p:ext uri="{BB962C8B-B14F-4D97-AF65-F5344CB8AC3E}">
        <p14:creationId xmlns:p14="http://schemas.microsoft.com/office/powerpoint/2010/main" val="151083503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128</a:t>
            </a:fld>
            <a:endParaRPr lang="fr-FR"/>
          </a:p>
        </p:txBody>
      </p:sp>
    </p:spTree>
    <p:extLst>
      <p:ext uri="{BB962C8B-B14F-4D97-AF65-F5344CB8AC3E}">
        <p14:creationId xmlns:p14="http://schemas.microsoft.com/office/powerpoint/2010/main" val="20253323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129</a:t>
            </a:fld>
            <a:endParaRPr lang="fr-FR"/>
          </a:p>
        </p:txBody>
      </p:sp>
    </p:spTree>
    <p:extLst>
      <p:ext uri="{BB962C8B-B14F-4D97-AF65-F5344CB8AC3E}">
        <p14:creationId xmlns:p14="http://schemas.microsoft.com/office/powerpoint/2010/main" val="409251938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130</a:t>
            </a:fld>
            <a:endParaRPr lang="fr-FR"/>
          </a:p>
        </p:txBody>
      </p:sp>
    </p:spTree>
    <p:extLst>
      <p:ext uri="{BB962C8B-B14F-4D97-AF65-F5344CB8AC3E}">
        <p14:creationId xmlns:p14="http://schemas.microsoft.com/office/powerpoint/2010/main" val="389837437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131</a:t>
            </a:fld>
            <a:endParaRPr lang="fr-FR"/>
          </a:p>
        </p:txBody>
      </p:sp>
    </p:spTree>
    <p:extLst>
      <p:ext uri="{BB962C8B-B14F-4D97-AF65-F5344CB8AC3E}">
        <p14:creationId xmlns:p14="http://schemas.microsoft.com/office/powerpoint/2010/main" val="61555550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132</a:t>
            </a:fld>
            <a:endParaRPr lang="fr-FR"/>
          </a:p>
        </p:txBody>
      </p:sp>
    </p:spTree>
    <p:extLst>
      <p:ext uri="{BB962C8B-B14F-4D97-AF65-F5344CB8AC3E}">
        <p14:creationId xmlns:p14="http://schemas.microsoft.com/office/powerpoint/2010/main" val="2828746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92780611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133</a:t>
            </a:fld>
            <a:endParaRPr lang="fr-FR"/>
          </a:p>
        </p:txBody>
      </p:sp>
    </p:spTree>
    <p:extLst>
      <p:ext uri="{BB962C8B-B14F-4D97-AF65-F5344CB8AC3E}">
        <p14:creationId xmlns:p14="http://schemas.microsoft.com/office/powerpoint/2010/main" val="359882956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Ref</a:t>
            </a:r>
            <a:r>
              <a:rPr lang="fr-FR" dirty="0"/>
              <a:t> : https://www.lcsqa.org/system/files/media/documents/etu7_mes_pest_atmos.pdf</a:t>
            </a:r>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136</a:t>
            </a:fld>
            <a:endParaRPr lang="fr-FR"/>
          </a:p>
        </p:txBody>
      </p:sp>
    </p:spTree>
    <p:extLst>
      <p:ext uri="{BB962C8B-B14F-4D97-AF65-F5344CB8AC3E}">
        <p14:creationId xmlns:p14="http://schemas.microsoft.com/office/powerpoint/2010/main" val="347053181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137</a:t>
            </a:fld>
            <a:endParaRPr lang="fr-FR"/>
          </a:p>
        </p:txBody>
      </p:sp>
    </p:spTree>
    <p:extLst>
      <p:ext uri="{BB962C8B-B14F-4D97-AF65-F5344CB8AC3E}">
        <p14:creationId xmlns:p14="http://schemas.microsoft.com/office/powerpoint/2010/main" val="172362925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effectLst/>
            </a:endParaRPr>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138</a:t>
            </a:fld>
            <a:endParaRPr lang="fr-FR"/>
          </a:p>
        </p:txBody>
      </p:sp>
    </p:spTree>
    <p:extLst>
      <p:ext uri="{BB962C8B-B14F-4D97-AF65-F5344CB8AC3E}">
        <p14:creationId xmlns:p14="http://schemas.microsoft.com/office/powerpoint/2010/main" val="138488119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140</a:t>
            </a:fld>
            <a:endParaRPr lang="fr-FR"/>
          </a:p>
        </p:txBody>
      </p:sp>
    </p:spTree>
    <p:extLst>
      <p:ext uri="{BB962C8B-B14F-4D97-AF65-F5344CB8AC3E}">
        <p14:creationId xmlns:p14="http://schemas.microsoft.com/office/powerpoint/2010/main" val="166037140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143</a:t>
            </a:fld>
            <a:endParaRPr lang="fr-FR"/>
          </a:p>
        </p:txBody>
      </p:sp>
    </p:spTree>
    <p:extLst>
      <p:ext uri="{BB962C8B-B14F-4D97-AF65-F5344CB8AC3E}">
        <p14:creationId xmlns:p14="http://schemas.microsoft.com/office/powerpoint/2010/main" val="70303173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38B4C1-7EBB-423F-BF73-9670D9547C77}" type="slidenum">
              <a:rPr lang="fr-FR" smtClean="0"/>
              <a:t>146</a:t>
            </a:fld>
            <a:endParaRPr lang="fr-FR"/>
          </a:p>
        </p:txBody>
      </p:sp>
    </p:spTree>
    <p:extLst>
      <p:ext uri="{BB962C8B-B14F-4D97-AF65-F5344CB8AC3E}">
        <p14:creationId xmlns:p14="http://schemas.microsoft.com/office/powerpoint/2010/main" val="24167166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0429844-EA62-C16B-7DC0-7154E90D8B73}"/>
              </a:ext>
            </a:extLst>
          </p:cNvPr>
          <p:cNvSpPr>
            <a:spLocks noGrp="1" noChangeArrowheads="1"/>
          </p:cNvSpPr>
          <p:nvPr>
            <p:ph type="sldNum"/>
          </p:nvPr>
        </p:nvSpPr>
        <p:spPr>
          <a:ln/>
        </p:spPr>
        <p:txBody>
          <a:bodyPr/>
          <a:lstStyle/>
          <a:p>
            <a:fld id="{D2814EF5-507D-4B02-97A0-C293A90E9118}" type="slidenum">
              <a:rPr lang="fr-FR" altLang="fr-FR"/>
              <a:pPr/>
              <a:t>149</a:t>
            </a:fld>
            <a:endParaRPr lang="fr-FR" altLang="fr-FR"/>
          </a:p>
        </p:txBody>
      </p:sp>
      <p:sp>
        <p:nvSpPr>
          <p:cNvPr id="157697" name="Rectangle 1">
            <a:extLst>
              <a:ext uri="{FF2B5EF4-FFF2-40B4-BE49-F238E27FC236}">
                <a16:creationId xmlns:a16="http://schemas.microsoft.com/office/drawing/2014/main" id="{4C49BF95-BD78-1253-DDB2-ABB89E70E2CC}"/>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7698" name="Rectangle 2">
            <a:extLst>
              <a:ext uri="{FF2B5EF4-FFF2-40B4-BE49-F238E27FC236}">
                <a16:creationId xmlns:a16="http://schemas.microsoft.com/office/drawing/2014/main" id="{6B0790FC-26B4-F421-A03B-6E3CC483872E}"/>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334133797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1A273590-3D4D-19FA-E2A2-7ECA1BCA9C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Rectangle 3">
            <a:extLst>
              <a:ext uri="{FF2B5EF4-FFF2-40B4-BE49-F238E27FC236}">
                <a16:creationId xmlns:a16="http://schemas.microsoft.com/office/drawing/2014/main" id="{0A979187-F3EF-9B3E-83B7-C7FA80470BE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87385202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653B25F-366B-F5B1-3572-D2B15FBEA7ED}"/>
              </a:ext>
            </a:extLst>
          </p:cNvPr>
          <p:cNvSpPr>
            <a:spLocks noGrp="1" noChangeArrowheads="1"/>
          </p:cNvSpPr>
          <p:nvPr>
            <p:ph type="sldNum"/>
          </p:nvPr>
        </p:nvSpPr>
        <p:spPr>
          <a:ln/>
        </p:spPr>
        <p:txBody>
          <a:bodyPr/>
          <a:lstStyle/>
          <a:p>
            <a:fld id="{7594E2BC-7B24-49B6-928F-178D8887EF3C}" type="slidenum">
              <a:rPr lang="fr-FR" altLang="fr-FR"/>
              <a:pPr/>
              <a:t>151</a:t>
            </a:fld>
            <a:endParaRPr lang="fr-FR" altLang="fr-FR"/>
          </a:p>
        </p:txBody>
      </p:sp>
      <p:sp>
        <p:nvSpPr>
          <p:cNvPr id="148481" name="Rectangle 1">
            <a:extLst>
              <a:ext uri="{FF2B5EF4-FFF2-40B4-BE49-F238E27FC236}">
                <a16:creationId xmlns:a16="http://schemas.microsoft.com/office/drawing/2014/main" id="{33CCE2B5-1B53-6C32-D1CF-620534E126FA}"/>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8482" name="Text Box 2">
            <a:extLst>
              <a:ext uri="{FF2B5EF4-FFF2-40B4-BE49-F238E27FC236}">
                <a16:creationId xmlns:a16="http://schemas.microsoft.com/office/drawing/2014/main" id="{F9EEA25D-E937-4F19-59D4-4C9264BADD09}"/>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215900" marR="0" lvl="0" indent="-212725" algn="l" defTabSz="914400" rtl="0" eaLnBrk="1" fontAlgn="auto" latinLnBrk="0" hangingPunct="1">
              <a:lnSpc>
                <a:spcPct val="100000"/>
              </a:lnSpc>
              <a:spcBef>
                <a:spcPct val="0"/>
              </a:spcBef>
              <a:spcAft>
                <a:spcPts val="0"/>
              </a:spcAft>
              <a:buClrTx/>
              <a:buSz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endParaRPr lang="fr-FR" altLang="fr-FR" sz="2000" dirty="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866533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4.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hyperlink" Target="https://www.youtube.com/watch?v=8q6SCGlfYiQ" TargetMode="External"/><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5B9134-885B-248B-C7FE-30E7C58063B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1BBBD3F-EDE7-2C59-EE79-8151A77997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1D77891-3203-DFF8-6F29-5E9C06847598}"/>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7267FD30-2BC0-CF4F-41B4-1585B0FA4DF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0D6E4E8-92FF-FD35-DE1C-5E5EC7FC7A2B}"/>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2741154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F6E984-D4FE-46C0-21F4-4F427367623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805E0E5-DA99-C950-20FF-FB4DE085EB2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3E9CE80-027B-C3CB-C6D7-F3D499A5EC6A}"/>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20BBC936-E349-0C2D-E326-93B6C87C61E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C1D3180-AECB-FBE5-DFEB-FE33FE54C2A4}"/>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3609529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A0E8B69-A77B-A9FC-9CF8-BD4CD203EAB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FEFE06D-DA68-3307-0798-255155167CB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5DAE3B3-AE7E-F39B-41AB-BDB695E511AF}"/>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DAE01F6A-16FE-74EB-3629-29373360F14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1A58FA-0AAF-DCA2-02DC-5ECEDF3EF053}"/>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3156675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DD4E30-242C-FA5C-073C-79315E70EBF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04D5689-7B10-3786-B8B7-9F5B9D66C0BF}"/>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4" name="Espace réservé du pied de page 3">
            <a:extLst>
              <a:ext uri="{FF2B5EF4-FFF2-40B4-BE49-F238E27FC236}">
                <a16:creationId xmlns:a16="http://schemas.microsoft.com/office/drawing/2014/main" id="{05A61362-8AC2-C5AD-45DA-8562FCCE7C1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ADE35CA-2A69-0A17-B109-187A2F99EBED}"/>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3807836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B65196C-84B3-4087-9CF4-C84F03AA8558}" type="datetimeFigureOut">
              <a:rPr lang="fr-FR" smtClean="0"/>
              <a:t>16/12/2025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762C9EE-23FB-447B-909B-5E655C8292EC}" type="slidenum">
              <a:rPr lang="fr-FR" smtClean="0"/>
              <a:t>‹N°›</a:t>
            </a:fld>
            <a:endParaRPr lang="fr-FR"/>
          </a:p>
        </p:txBody>
      </p:sp>
    </p:spTree>
    <p:extLst>
      <p:ext uri="{BB962C8B-B14F-4D97-AF65-F5344CB8AC3E}">
        <p14:creationId xmlns:p14="http://schemas.microsoft.com/office/powerpoint/2010/main" val="3072363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B65196C-84B3-4087-9CF4-C84F03AA8558}" type="datetimeFigureOut">
              <a:rPr lang="fr-FR" smtClean="0"/>
              <a:t>16/12/2025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762C9EE-23FB-447B-909B-5E655C8292EC}" type="slidenum">
              <a:rPr lang="fr-FR" smtClean="0"/>
              <a:t>‹N°›</a:t>
            </a:fld>
            <a:endParaRPr lang="fr-FR"/>
          </a:p>
        </p:txBody>
      </p:sp>
    </p:spTree>
    <p:extLst>
      <p:ext uri="{BB962C8B-B14F-4D97-AF65-F5344CB8AC3E}">
        <p14:creationId xmlns:p14="http://schemas.microsoft.com/office/powerpoint/2010/main" val="2106027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B65196C-84B3-4087-9CF4-C84F03AA8558}" type="datetimeFigureOut">
              <a:rPr lang="fr-FR" smtClean="0"/>
              <a:t>16/12/2025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762C9EE-23FB-447B-909B-5E655C8292EC}" type="slidenum">
              <a:rPr lang="fr-FR" smtClean="0"/>
              <a:t>‹N°›</a:t>
            </a:fld>
            <a:endParaRPr lang="fr-FR"/>
          </a:p>
        </p:txBody>
      </p:sp>
    </p:spTree>
    <p:extLst>
      <p:ext uri="{BB962C8B-B14F-4D97-AF65-F5344CB8AC3E}">
        <p14:creationId xmlns:p14="http://schemas.microsoft.com/office/powerpoint/2010/main" val="10841019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B65196C-84B3-4087-9CF4-C84F03AA8558}" type="datetimeFigureOut">
              <a:rPr lang="fr-FR" smtClean="0"/>
              <a:t>16/12/2025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762C9EE-23FB-447B-909B-5E655C8292EC}" type="slidenum">
              <a:rPr lang="fr-FR" smtClean="0"/>
              <a:t>‹N°›</a:t>
            </a:fld>
            <a:endParaRPr lang="fr-FR"/>
          </a:p>
        </p:txBody>
      </p:sp>
    </p:spTree>
    <p:extLst>
      <p:ext uri="{BB962C8B-B14F-4D97-AF65-F5344CB8AC3E}">
        <p14:creationId xmlns:p14="http://schemas.microsoft.com/office/powerpoint/2010/main" val="1684254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B65196C-84B3-4087-9CF4-C84F03AA8558}" type="datetimeFigureOut">
              <a:rPr lang="fr-FR" smtClean="0"/>
              <a:t>16/12/2025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762C9EE-23FB-447B-909B-5E655C8292EC}" type="slidenum">
              <a:rPr lang="fr-FR" smtClean="0"/>
              <a:t>‹N°›</a:t>
            </a:fld>
            <a:endParaRPr lang="fr-FR"/>
          </a:p>
        </p:txBody>
      </p:sp>
    </p:spTree>
    <p:extLst>
      <p:ext uri="{BB962C8B-B14F-4D97-AF65-F5344CB8AC3E}">
        <p14:creationId xmlns:p14="http://schemas.microsoft.com/office/powerpoint/2010/main" val="37794427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B65196C-84B3-4087-9CF4-C84F03AA8558}" type="datetimeFigureOut">
              <a:rPr lang="fr-FR" smtClean="0"/>
              <a:t>16/12/2025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762C9EE-23FB-447B-909B-5E655C8292EC}" type="slidenum">
              <a:rPr lang="fr-FR" smtClean="0"/>
              <a:t>‹N°›</a:t>
            </a:fld>
            <a:endParaRPr lang="fr-FR"/>
          </a:p>
        </p:txBody>
      </p:sp>
    </p:spTree>
    <p:extLst>
      <p:ext uri="{BB962C8B-B14F-4D97-AF65-F5344CB8AC3E}">
        <p14:creationId xmlns:p14="http://schemas.microsoft.com/office/powerpoint/2010/main" val="1909221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65196C-84B3-4087-9CF4-C84F03AA8558}" type="datetimeFigureOut">
              <a:rPr lang="fr-FR" smtClean="0"/>
              <a:t>16/12/2025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762C9EE-23FB-447B-909B-5E655C8292EC}" type="slidenum">
              <a:rPr lang="fr-FR" smtClean="0"/>
              <a:t>‹N°›</a:t>
            </a:fld>
            <a:endParaRPr lang="fr-FR"/>
          </a:p>
        </p:txBody>
      </p:sp>
    </p:spTree>
    <p:extLst>
      <p:ext uri="{BB962C8B-B14F-4D97-AF65-F5344CB8AC3E}">
        <p14:creationId xmlns:p14="http://schemas.microsoft.com/office/powerpoint/2010/main" val="2232893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470BEA-4246-9F18-D89F-C72FCE81880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E7ACFDF-DC42-AE93-876A-0F487871D3F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3F8081-C5C2-02EF-A2C2-DEFF3A79E06C}"/>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BA2A1F3F-FAE2-1C49-5886-52FE7324AF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1666CFD-5C76-2DD7-1911-F5A3BB6885AE}"/>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4912753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B65196C-84B3-4087-9CF4-C84F03AA8558}" type="datetimeFigureOut">
              <a:rPr lang="fr-FR" smtClean="0"/>
              <a:t>16/12/2025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762C9EE-23FB-447B-909B-5E655C8292EC}" type="slidenum">
              <a:rPr lang="fr-FR" smtClean="0"/>
              <a:t>‹N°›</a:t>
            </a:fld>
            <a:endParaRPr lang="fr-FR"/>
          </a:p>
        </p:txBody>
      </p:sp>
    </p:spTree>
    <p:extLst>
      <p:ext uri="{BB962C8B-B14F-4D97-AF65-F5344CB8AC3E}">
        <p14:creationId xmlns:p14="http://schemas.microsoft.com/office/powerpoint/2010/main" val="17275074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B65196C-84B3-4087-9CF4-C84F03AA8558}" type="datetimeFigureOut">
              <a:rPr lang="fr-FR" smtClean="0"/>
              <a:t>16/12/2025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762C9EE-23FB-447B-909B-5E655C8292EC}" type="slidenum">
              <a:rPr lang="fr-FR" smtClean="0"/>
              <a:t>‹N°›</a:t>
            </a:fld>
            <a:endParaRPr lang="fr-FR"/>
          </a:p>
        </p:txBody>
      </p:sp>
    </p:spTree>
    <p:extLst>
      <p:ext uri="{BB962C8B-B14F-4D97-AF65-F5344CB8AC3E}">
        <p14:creationId xmlns:p14="http://schemas.microsoft.com/office/powerpoint/2010/main" val="1612931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B65196C-84B3-4087-9CF4-C84F03AA8558}" type="datetimeFigureOut">
              <a:rPr lang="fr-FR" smtClean="0"/>
              <a:t>16/12/2025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762C9EE-23FB-447B-909B-5E655C8292EC}" type="slidenum">
              <a:rPr lang="fr-FR" smtClean="0"/>
              <a:t>‹N°›</a:t>
            </a:fld>
            <a:endParaRPr lang="fr-FR"/>
          </a:p>
        </p:txBody>
      </p:sp>
    </p:spTree>
    <p:extLst>
      <p:ext uri="{BB962C8B-B14F-4D97-AF65-F5344CB8AC3E}">
        <p14:creationId xmlns:p14="http://schemas.microsoft.com/office/powerpoint/2010/main" val="41661192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B65196C-84B3-4087-9CF4-C84F03AA8558}" type="datetimeFigureOut">
              <a:rPr lang="fr-FR" smtClean="0"/>
              <a:t>16/12/2025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762C9EE-23FB-447B-909B-5E655C8292EC}" type="slidenum">
              <a:rPr lang="fr-FR" smtClean="0"/>
              <a:t>‹N°›</a:t>
            </a:fld>
            <a:endParaRPr lang="fr-FR"/>
          </a:p>
        </p:txBody>
      </p:sp>
    </p:spTree>
    <p:extLst>
      <p:ext uri="{BB962C8B-B14F-4D97-AF65-F5344CB8AC3E}">
        <p14:creationId xmlns:p14="http://schemas.microsoft.com/office/powerpoint/2010/main" val="308326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dispositon diapo">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A1779F2A-D353-11F7-520B-93F23CF60287}"/>
              </a:ext>
            </a:extLst>
          </p:cNvPr>
          <p:cNvSpPr/>
          <p:nvPr userDrawn="1"/>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Image 7">
            <a:extLst>
              <a:ext uri="{FF2B5EF4-FFF2-40B4-BE49-F238E27FC236}">
                <a16:creationId xmlns:a16="http://schemas.microsoft.com/office/drawing/2014/main" id="{849DF8B2-B51C-60D8-8DF3-60FEA7A60E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o Video">
            <a:extLst>
              <a:ext uri="{FF2B5EF4-FFF2-40B4-BE49-F238E27FC236}">
                <a16:creationId xmlns:a16="http://schemas.microsoft.com/office/drawing/2014/main" id="{C9BDD714-074B-53C3-C143-1EFDAC064A4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D90F333E-5C13-6F88-7B7C-BC43A499FBB2}"/>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15772591-9671-D98B-7333-2EF514EFD182}"/>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 Guide">
            <a:extLst>
              <a:ext uri="{FF2B5EF4-FFF2-40B4-BE49-F238E27FC236}">
                <a16:creationId xmlns:a16="http://schemas.microsoft.com/office/drawing/2014/main" id="{7DD79D42-E8B4-928D-EBA1-63A0376A931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CB6451D1-86D8-E703-9F28-0437888812D4}"/>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D9B1C5AA-A031-D414-F26C-7D22417D2626}"/>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Info">
            <a:extLst>
              <a:ext uri="{FF2B5EF4-FFF2-40B4-BE49-F238E27FC236}">
                <a16:creationId xmlns:a16="http://schemas.microsoft.com/office/drawing/2014/main" id="{DC786851-EB56-DD11-D695-ADC04180ED6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 TP">
            <a:extLst>
              <a:ext uri="{FF2B5EF4-FFF2-40B4-BE49-F238E27FC236}">
                <a16:creationId xmlns:a16="http://schemas.microsoft.com/office/drawing/2014/main" id="{120048EB-CCEB-36B5-9498-A605CFADCB0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Espace réservé du numéro de diapositive 1">
            <a:extLst>
              <a:ext uri="{FF2B5EF4-FFF2-40B4-BE49-F238E27FC236}">
                <a16:creationId xmlns:a16="http://schemas.microsoft.com/office/drawing/2014/main" id="{A0049BF7-0CB6-C6B6-2D9B-F2B641E6A1C5}"/>
              </a:ext>
            </a:extLst>
          </p:cNvPr>
          <p:cNvSpPr txBox="1">
            <a:spLocks/>
          </p:cNvSpPr>
          <p:nvPr userDrawn="1"/>
        </p:nvSpPr>
        <p:spPr bwMode="auto">
          <a:xfrm>
            <a:off x="11157858" y="6354763"/>
            <a:ext cx="1034142"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‹N°›</a:t>
            </a:fld>
            <a:endParaRPr lang="fr-FR" altLang="fr-FR" sz="1800" b="1" dirty="0">
              <a:solidFill>
                <a:srgbClr val="FFC000"/>
              </a:solidFill>
            </a:endParaRPr>
          </a:p>
        </p:txBody>
      </p:sp>
    </p:spTree>
    <p:extLst>
      <p:ext uri="{BB962C8B-B14F-4D97-AF65-F5344CB8AC3E}">
        <p14:creationId xmlns:p14="http://schemas.microsoft.com/office/powerpoint/2010/main" val="4871576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12D892-714C-6C25-23A4-81C44E2041F9}"/>
              </a:ext>
            </a:extLst>
          </p:cNvPr>
          <p:cNvSpPr>
            <a:spLocks noGrp="1"/>
          </p:cNvSpPr>
          <p:nvPr>
            <p:ph type="title"/>
          </p:nvPr>
        </p:nvSpPr>
        <p:spPr>
          <a:xfrm>
            <a:off x="609521" y="274639"/>
            <a:ext cx="10968196" cy="113982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E2A9835-8C70-6FD1-6B60-F3924BCB5B9F}"/>
              </a:ext>
            </a:extLst>
          </p:cNvPr>
          <p:cNvSpPr>
            <a:spLocks noGrp="1"/>
          </p:cNvSpPr>
          <p:nvPr>
            <p:ph type="body" sz="half" idx="1"/>
          </p:nvPr>
        </p:nvSpPr>
        <p:spPr>
          <a:xfrm>
            <a:off x="609521" y="1600200"/>
            <a:ext cx="2614272" cy="45227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2A630D5-A1C1-2865-A422-4CA132730F86}"/>
              </a:ext>
            </a:extLst>
          </p:cNvPr>
          <p:cNvSpPr>
            <a:spLocks noGrp="1"/>
          </p:cNvSpPr>
          <p:nvPr>
            <p:ph sz="half" idx="2"/>
          </p:nvPr>
        </p:nvSpPr>
        <p:spPr>
          <a:xfrm>
            <a:off x="3376174" y="1600200"/>
            <a:ext cx="2614271" cy="45227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numéro de diapositive 4">
            <a:extLst>
              <a:ext uri="{FF2B5EF4-FFF2-40B4-BE49-F238E27FC236}">
                <a16:creationId xmlns:a16="http://schemas.microsoft.com/office/drawing/2014/main" id="{0435C9ED-5144-F959-5DCB-AC24FF71396A}"/>
              </a:ext>
            </a:extLst>
          </p:cNvPr>
          <p:cNvSpPr>
            <a:spLocks noGrp="1"/>
          </p:cNvSpPr>
          <p:nvPr>
            <p:ph type="sldNum" idx="10"/>
          </p:nvPr>
        </p:nvSpPr>
        <p:spPr>
          <a:xfrm>
            <a:off x="11047561" y="6548439"/>
            <a:ext cx="1101582" cy="282575"/>
          </a:xfrm>
        </p:spPr>
        <p:txBody>
          <a:bodyPr/>
          <a:lstStyle>
            <a:lvl1pPr>
              <a:defRPr/>
            </a:lvl1pPr>
          </a:lstStyle>
          <a:p>
            <a:r>
              <a:rPr lang="fr-FR" altLang="fr-FR"/>
              <a:t>H</a:t>
            </a:r>
            <a:fld id="{A8EA67B5-9CA4-4492-9842-12804D46618A}" type="slidenum">
              <a:rPr lang="fr-FR" altLang="fr-FR"/>
              <a:pPr/>
              <a:t>‹N°›</a:t>
            </a:fld>
            <a:endParaRPr lang="fr-FR" altLang="fr-FR"/>
          </a:p>
        </p:txBody>
      </p:sp>
    </p:spTree>
    <p:extLst>
      <p:ext uri="{BB962C8B-B14F-4D97-AF65-F5344CB8AC3E}">
        <p14:creationId xmlns:p14="http://schemas.microsoft.com/office/powerpoint/2010/main" val="10632481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spositon diapo">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A1779F2A-D353-11F7-520B-93F23CF60287}"/>
              </a:ext>
            </a:extLst>
          </p:cNvPr>
          <p:cNvSpPr/>
          <p:nvPr userDrawn="1"/>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Image 7">
            <a:extLst>
              <a:ext uri="{FF2B5EF4-FFF2-40B4-BE49-F238E27FC236}">
                <a16:creationId xmlns:a16="http://schemas.microsoft.com/office/drawing/2014/main" id="{849DF8B2-B51C-60D8-8DF3-60FEA7A60E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o Video">
            <a:extLst>
              <a:ext uri="{FF2B5EF4-FFF2-40B4-BE49-F238E27FC236}">
                <a16:creationId xmlns:a16="http://schemas.microsoft.com/office/drawing/2014/main" id="{C9BDD714-074B-53C3-C143-1EFDAC064A4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D90F333E-5C13-6F88-7B7C-BC43A499FBB2}"/>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15772591-9671-D98B-7333-2EF514EFD182}"/>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 Guide">
            <a:extLst>
              <a:ext uri="{FF2B5EF4-FFF2-40B4-BE49-F238E27FC236}">
                <a16:creationId xmlns:a16="http://schemas.microsoft.com/office/drawing/2014/main" id="{7DD79D42-E8B4-928D-EBA1-63A0376A931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CB6451D1-86D8-E703-9F28-0437888812D4}"/>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D9B1C5AA-A031-D414-F26C-7D22417D2626}"/>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Info">
            <a:extLst>
              <a:ext uri="{FF2B5EF4-FFF2-40B4-BE49-F238E27FC236}">
                <a16:creationId xmlns:a16="http://schemas.microsoft.com/office/drawing/2014/main" id="{DC786851-EB56-DD11-D695-ADC04180ED6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 TP">
            <a:extLst>
              <a:ext uri="{FF2B5EF4-FFF2-40B4-BE49-F238E27FC236}">
                <a16:creationId xmlns:a16="http://schemas.microsoft.com/office/drawing/2014/main" id="{120048EB-CCEB-36B5-9498-A605CFADCB0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Espace réservé du numéro de diapositive 1">
            <a:extLst>
              <a:ext uri="{FF2B5EF4-FFF2-40B4-BE49-F238E27FC236}">
                <a16:creationId xmlns:a16="http://schemas.microsoft.com/office/drawing/2014/main" id="{A0049BF7-0CB6-C6B6-2D9B-F2B641E6A1C5}"/>
              </a:ext>
            </a:extLst>
          </p:cNvPr>
          <p:cNvSpPr txBox="1">
            <a:spLocks/>
          </p:cNvSpPr>
          <p:nvPr userDrawn="1"/>
        </p:nvSpPr>
        <p:spPr bwMode="auto">
          <a:xfrm>
            <a:off x="11157857" y="6354763"/>
            <a:ext cx="1034143"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‹N°›</a:t>
            </a:fld>
            <a:endParaRPr lang="fr-FR" altLang="fr-FR" sz="1800" b="1" dirty="0">
              <a:solidFill>
                <a:srgbClr val="FFC000"/>
              </a:solidFill>
            </a:endParaRPr>
          </a:p>
        </p:txBody>
      </p:sp>
      <p:sp>
        <p:nvSpPr>
          <p:cNvPr id="6" name="Rectangle Titre">
            <a:extLst>
              <a:ext uri="{FF2B5EF4-FFF2-40B4-BE49-F238E27FC236}">
                <a16:creationId xmlns:a16="http://schemas.microsoft.com/office/drawing/2014/main" id="{13350729-AEAA-F5F8-E80B-0BFE446CDE46}"/>
              </a:ext>
            </a:extLst>
          </p:cNvPr>
          <p:cNvSpPr/>
          <p:nvPr userDrawn="1"/>
        </p:nvSpPr>
        <p:spPr>
          <a:xfrm>
            <a:off x="1465006" y="0"/>
            <a:ext cx="10726993"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8" name="Texte titre">
            <a:extLst>
              <a:ext uri="{FF2B5EF4-FFF2-40B4-BE49-F238E27FC236}">
                <a16:creationId xmlns:a16="http://schemas.microsoft.com/office/drawing/2014/main" id="{3FFCBF3A-AE5B-6326-7CAC-7D7F640B0A69}"/>
              </a:ext>
            </a:extLst>
          </p:cNvPr>
          <p:cNvSpPr>
            <a:spLocks noGrp="1"/>
          </p:cNvSpPr>
          <p:nvPr>
            <p:ph type="title"/>
          </p:nvPr>
        </p:nvSpPr>
        <p:spPr>
          <a:xfrm>
            <a:off x="1485900" y="1"/>
            <a:ext cx="10706101" cy="1128712"/>
          </a:xfrm>
          <a:prstGeom prst="rect">
            <a:avLst/>
          </a:prstGeom>
          <a:noFill/>
        </p:spPr>
        <p:txBody>
          <a:bodyPr vert="horz" lIns="91440" tIns="45720" rIns="91440" bIns="45720" rtlCol="0" anchor="ctr">
            <a:normAutofit/>
          </a:bodyPr>
          <a:lstStyle>
            <a:lvl1pPr algn="ctr">
              <a:defRPr b="1">
                <a:solidFill>
                  <a:srgbClr val="008CB4"/>
                </a:solidFill>
                <a:latin typeface="+mn-lt"/>
              </a:defRPr>
            </a:lvl1pPr>
          </a:lstStyle>
          <a:p>
            <a:r>
              <a:rPr lang="fr-FR" dirty="0"/>
              <a:t>Modifiez le style du titre</a:t>
            </a:r>
          </a:p>
        </p:txBody>
      </p:sp>
    </p:spTree>
    <p:extLst>
      <p:ext uri="{BB962C8B-B14F-4D97-AF65-F5344CB8AC3E}">
        <p14:creationId xmlns:p14="http://schemas.microsoft.com/office/powerpoint/2010/main" val="42049006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re">
    <p:spTree>
      <p:nvGrpSpPr>
        <p:cNvPr id="1" name=""/>
        <p:cNvGrpSpPr/>
        <p:nvPr/>
      </p:nvGrpSpPr>
      <p:grpSpPr>
        <a:xfrm>
          <a:off x="0" y="0"/>
          <a:ext cx="0" cy="0"/>
          <a:chOff x="0" y="0"/>
          <a:chExt cx="0" cy="0"/>
        </a:xfrm>
      </p:grpSpPr>
      <p:sp>
        <p:nvSpPr>
          <p:cNvPr id="7" name="Rectangle Titre">
            <a:extLst>
              <a:ext uri="{FF2B5EF4-FFF2-40B4-BE49-F238E27FC236}">
                <a16:creationId xmlns:a16="http://schemas.microsoft.com/office/drawing/2014/main" id="{0C7ACC6B-FD3A-DB79-A840-0180087D7141}"/>
              </a:ext>
            </a:extLst>
          </p:cNvPr>
          <p:cNvSpPr/>
          <p:nvPr userDrawn="1"/>
        </p:nvSpPr>
        <p:spPr>
          <a:xfrm>
            <a:off x="1849438" y="0"/>
            <a:ext cx="10342561"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5" name="Rectangle bleu droite">
            <a:extLst>
              <a:ext uri="{FF2B5EF4-FFF2-40B4-BE49-F238E27FC236}">
                <a16:creationId xmlns:a16="http://schemas.microsoft.com/office/drawing/2014/main" id="{8D3A9ADB-508C-07DA-2AFE-4F4C1C6D9E01}"/>
              </a:ext>
            </a:extLst>
          </p:cNvPr>
          <p:cNvSpPr/>
          <p:nvPr userDrawn="1"/>
        </p:nvSpPr>
        <p:spPr>
          <a:xfrm>
            <a:off x="0" y="-12700"/>
            <a:ext cx="1917700" cy="6870700"/>
          </a:xfrm>
          <a:prstGeom prst="rect">
            <a:avLst/>
          </a:prstGeom>
          <a:solidFill>
            <a:srgbClr val="CFEDEF"/>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 name="Texte titre">
            <a:extLst>
              <a:ext uri="{FF2B5EF4-FFF2-40B4-BE49-F238E27FC236}">
                <a16:creationId xmlns:a16="http://schemas.microsoft.com/office/drawing/2014/main" id="{96E81602-0A2E-52FA-9709-0E54EB68DFCB}"/>
              </a:ext>
            </a:extLst>
          </p:cNvPr>
          <p:cNvSpPr>
            <a:spLocks noGrp="1"/>
          </p:cNvSpPr>
          <p:nvPr>
            <p:ph type="title"/>
          </p:nvPr>
        </p:nvSpPr>
        <p:spPr>
          <a:xfrm>
            <a:off x="1917699" y="1"/>
            <a:ext cx="10274301" cy="1128712"/>
          </a:xfrm>
          <a:prstGeom prst="rect">
            <a:avLst/>
          </a:prstGeom>
          <a:noFill/>
        </p:spPr>
        <p:txBody>
          <a:bodyPr vert="horz" lIns="91440" tIns="45720" rIns="91440" bIns="45720" rtlCol="0" anchor="ctr">
            <a:normAutofit/>
          </a:bodyPr>
          <a:lstStyle>
            <a:lvl1pPr algn="ctr">
              <a:defRPr b="1">
                <a:solidFill>
                  <a:srgbClr val="008CB4"/>
                </a:solidFill>
                <a:latin typeface="+mn-lt"/>
              </a:defRPr>
            </a:lvl1pPr>
          </a:lstStyle>
          <a:p>
            <a:r>
              <a:rPr lang="fr-FR" dirty="0"/>
              <a:t>Modifiez le style du titre</a:t>
            </a:r>
          </a:p>
        </p:txBody>
      </p:sp>
      <p:pic>
        <p:nvPicPr>
          <p:cNvPr id="3" name="Image 2">
            <a:extLst>
              <a:ext uri="{FF2B5EF4-FFF2-40B4-BE49-F238E27FC236}">
                <a16:creationId xmlns:a16="http://schemas.microsoft.com/office/drawing/2014/main" id="{CC17897C-DB31-29A1-0945-B96996AB60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8569" y="268937"/>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16752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IVEAU 2">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8CBF61"/>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C5E0B4"/>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rgbClr val="2B2E70"/>
                </a:solidFill>
                <a:latin typeface="+mn-lt"/>
              </a:defRPr>
            </a:lvl1pPr>
          </a:lstStyle>
          <a:p>
            <a:r>
              <a:rPr lang="fr-FR" dirty="0"/>
              <a:t>Modifiez le style du titre</a:t>
            </a:r>
          </a:p>
        </p:txBody>
      </p:sp>
      <p:sp>
        <p:nvSpPr>
          <p:cNvPr id="5" name="Texte diapo">
            <a:extLst>
              <a:ext uri="{FF2B5EF4-FFF2-40B4-BE49-F238E27FC236}">
                <a16:creationId xmlns:a16="http://schemas.microsoft.com/office/drawing/2014/main" id="{4C22E594-CCFE-22B8-93EB-FE475A5D3C5E}"/>
              </a:ext>
            </a:extLst>
          </p:cNvPr>
          <p:cNvSpPr>
            <a:spLocks noGrp="1"/>
          </p:cNvSpPr>
          <p:nvPr>
            <p:ph type="body" sz="quarter" idx="13"/>
          </p:nvPr>
        </p:nvSpPr>
        <p:spPr>
          <a:xfrm>
            <a:off x="1789113" y="1436687"/>
            <a:ext cx="9744075" cy="4149725"/>
          </a:xfrm>
        </p:spPr>
        <p:txBody>
          <a:bodyPr>
            <a:normAutofit/>
          </a:bodyPr>
          <a:lstStyle>
            <a:lvl1pPr marL="0" indent="0">
              <a:buNone/>
              <a:defRPr sz="2000">
                <a:solidFill>
                  <a:srgbClr val="2B2E70"/>
                </a:solidFill>
              </a:defRPr>
            </a:lvl1pPr>
          </a:lstStyle>
          <a:p>
            <a:pPr lvl="0"/>
            <a:r>
              <a:rPr lang="fr-FR" dirty="0"/>
              <a:t>Cliquez pour modifier les styles du texte du masque</a:t>
            </a:r>
          </a:p>
        </p:txBody>
      </p:sp>
      <p:pic>
        <p:nvPicPr>
          <p:cNvPr id="3" name="Image 2">
            <a:extLst>
              <a:ext uri="{FF2B5EF4-FFF2-40B4-BE49-F238E27FC236}">
                <a16:creationId xmlns:a16="http://schemas.microsoft.com/office/drawing/2014/main" id="{1754F739-BBCB-FD7B-C7B0-17D13EF3CC8D}"/>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ce réservé du numéro de diapositive 1">
            <a:extLst>
              <a:ext uri="{FF2B5EF4-FFF2-40B4-BE49-F238E27FC236}">
                <a16:creationId xmlns:a16="http://schemas.microsoft.com/office/drawing/2014/main" id="{4307C7BB-DF6E-F6C9-1475-E66E121E08BC}"/>
              </a:ext>
            </a:extLst>
          </p:cNvPr>
          <p:cNvSpPr txBox="1">
            <a:spLocks/>
          </p:cNvSpPr>
          <p:nvPr userDrawn="1"/>
        </p:nvSpPr>
        <p:spPr bwMode="auto">
          <a:xfrm>
            <a:off x="11157857" y="6354763"/>
            <a:ext cx="1034143"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‹N°›</a:t>
            </a:fld>
            <a:endParaRPr lang="fr-FR" altLang="fr-FR" sz="1800" b="1" dirty="0">
              <a:solidFill>
                <a:srgbClr val="FFC000"/>
              </a:solidFill>
            </a:endParaRPr>
          </a:p>
        </p:txBody>
      </p:sp>
    </p:spTree>
    <p:extLst>
      <p:ext uri="{BB962C8B-B14F-4D97-AF65-F5344CB8AC3E}">
        <p14:creationId xmlns:p14="http://schemas.microsoft.com/office/powerpoint/2010/main" val="2388307051"/>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Diapo TP">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9F5DB486-C214-0F0D-9A9E-3F2091FCF229}"/>
              </a:ext>
            </a:extLst>
          </p:cNvPr>
          <p:cNvSpPr/>
          <p:nvPr userDrawn="1"/>
        </p:nvSpPr>
        <p:spPr>
          <a:xfrm>
            <a:off x="1482725" y="-12700"/>
            <a:ext cx="10709275" cy="1128713"/>
          </a:xfrm>
          <a:prstGeom prst="rect">
            <a:avLst/>
          </a:prstGeom>
          <a:solidFill>
            <a:srgbClr val="771F45"/>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51" name="Rectangle bleu  gauche">
            <a:extLst>
              <a:ext uri="{FF2B5EF4-FFF2-40B4-BE49-F238E27FC236}">
                <a16:creationId xmlns:a16="http://schemas.microsoft.com/office/drawing/2014/main" id="{42E5559B-210F-946D-B979-3E7FDF05C437}"/>
              </a:ext>
            </a:extLst>
          </p:cNvPr>
          <p:cNvSpPr/>
          <p:nvPr userDrawn="1"/>
        </p:nvSpPr>
        <p:spPr>
          <a:xfrm>
            <a:off x="-12701" y="0"/>
            <a:ext cx="1497013" cy="6870700"/>
          </a:xfrm>
          <a:prstGeom prst="rect">
            <a:avLst/>
          </a:prstGeom>
          <a:solidFill>
            <a:srgbClr val="EACFF5"/>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sz="2000" dirty="0"/>
          </a:p>
        </p:txBody>
      </p:sp>
      <p:sp>
        <p:nvSpPr>
          <p:cNvPr id="52" name="Texte TP">
            <a:extLst>
              <a:ext uri="{FF2B5EF4-FFF2-40B4-BE49-F238E27FC236}">
                <a16:creationId xmlns:a16="http://schemas.microsoft.com/office/drawing/2014/main" id="{B92156E2-00A5-AE96-78EE-1C99C3A9EE6B}"/>
              </a:ext>
            </a:extLst>
          </p:cNvPr>
          <p:cNvSpPr txBox="1">
            <a:spLocks noChangeArrowheads="1"/>
          </p:cNvSpPr>
          <p:nvPr userDrawn="1"/>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1" name="Picto TP">
            <a:extLst>
              <a:ext uri="{FF2B5EF4-FFF2-40B4-BE49-F238E27FC236}">
                <a16:creationId xmlns:a16="http://schemas.microsoft.com/office/drawing/2014/main" id="{9E01083B-816F-4B52-6AFD-6E4669889E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e Video">
            <a:extLst>
              <a:ext uri="{FF2B5EF4-FFF2-40B4-BE49-F238E27FC236}">
                <a16:creationId xmlns:a16="http://schemas.microsoft.com/office/drawing/2014/main" id="{45C10DC5-CCA4-EC60-D0DD-B1D1EF9EA4F4}"/>
              </a:ext>
            </a:extLst>
          </p:cNvPr>
          <p:cNvSpPr txBox="1">
            <a:spLocks noChangeArrowheads="1"/>
          </p:cNvSpPr>
          <p:nvPr userDrawn="1"/>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Video">
            <a:extLst>
              <a:ext uri="{FF2B5EF4-FFF2-40B4-BE49-F238E27FC236}">
                <a16:creationId xmlns:a16="http://schemas.microsoft.com/office/drawing/2014/main" id="{EBD3F349-6655-E6C0-DDB3-E963FF6EAE0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e Guide">
            <a:extLst>
              <a:ext uri="{FF2B5EF4-FFF2-40B4-BE49-F238E27FC236}">
                <a16:creationId xmlns:a16="http://schemas.microsoft.com/office/drawing/2014/main" id="{035C7CE7-0478-737F-BA9F-C26E33584911}"/>
              </a:ext>
            </a:extLst>
          </p:cNvPr>
          <p:cNvSpPr txBox="1">
            <a:spLocks noChangeArrowheads="1"/>
          </p:cNvSpPr>
          <p:nvPr userDrawn="1"/>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120ACF6E-05A0-7CA4-15C7-F9B441F4E40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e Info">
            <a:extLst>
              <a:ext uri="{FF2B5EF4-FFF2-40B4-BE49-F238E27FC236}">
                <a16:creationId xmlns:a16="http://schemas.microsoft.com/office/drawing/2014/main" id="{1F2669C2-9DC5-ED76-A10F-A3CFC23EA6A1}"/>
              </a:ext>
            </a:extLst>
          </p:cNvPr>
          <p:cNvSpPr txBox="1">
            <a:spLocks noChangeArrowheads="1"/>
          </p:cNvSpPr>
          <p:nvPr userDrawn="1"/>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9" name="picto info">
            <a:extLst>
              <a:ext uri="{FF2B5EF4-FFF2-40B4-BE49-F238E27FC236}">
                <a16:creationId xmlns:a16="http://schemas.microsoft.com/office/drawing/2014/main" id="{7B5E27F0-2598-5540-2AFB-5A61FBBD2461}"/>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e Titre">
            <a:extLst>
              <a:ext uri="{FF2B5EF4-FFF2-40B4-BE49-F238E27FC236}">
                <a16:creationId xmlns:a16="http://schemas.microsoft.com/office/drawing/2014/main" id="{87494082-4F9D-3FA3-F8C7-E845B75D701C}"/>
              </a:ext>
            </a:extLst>
          </p:cNvPr>
          <p:cNvSpPr>
            <a:spLocks noGrp="1"/>
          </p:cNvSpPr>
          <p:nvPr>
            <p:ph type="title"/>
          </p:nvPr>
        </p:nvSpPr>
        <p:spPr>
          <a:xfrm>
            <a:off x="1482724" y="1"/>
            <a:ext cx="10709275" cy="1116012"/>
          </a:xfrm>
          <a:prstGeom prst="rect">
            <a:avLst/>
          </a:prstGeom>
          <a:noFill/>
        </p:spPr>
        <p:txBody>
          <a:bodyPr vert="horz" lIns="91440" tIns="45720" rIns="91440" bIns="45720" rtlCol="0" anchor="ctr">
            <a:normAutofit/>
          </a:bodyPr>
          <a:lstStyle>
            <a:lvl1pPr algn="ctr">
              <a:defRPr sz="3600" b="1">
                <a:solidFill>
                  <a:schemeClr val="bg1"/>
                </a:solidFill>
                <a:latin typeface="+mn-lt"/>
              </a:defRPr>
            </a:lvl1pPr>
          </a:lstStyle>
          <a:p>
            <a:r>
              <a:rPr lang="fr-FR" dirty="0"/>
              <a:t>Modifiez le style du titre</a:t>
            </a:r>
          </a:p>
        </p:txBody>
      </p:sp>
      <p:sp>
        <p:nvSpPr>
          <p:cNvPr id="5" name="Texte diapo">
            <a:extLst>
              <a:ext uri="{FF2B5EF4-FFF2-40B4-BE49-F238E27FC236}">
                <a16:creationId xmlns:a16="http://schemas.microsoft.com/office/drawing/2014/main" id="{4C22E594-CCFE-22B8-93EB-FE475A5D3C5E}"/>
              </a:ext>
            </a:extLst>
          </p:cNvPr>
          <p:cNvSpPr>
            <a:spLocks noGrp="1"/>
          </p:cNvSpPr>
          <p:nvPr>
            <p:ph type="body" sz="quarter" idx="13"/>
          </p:nvPr>
        </p:nvSpPr>
        <p:spPr>
          <a:xfrm>
            <a:off x="1789113" y="1436687"/>
            <a:ext cx="9744075" cy="4149725"/>
          </a:xfrm>
        </p:spPr>
        <p:txBody>
          <a:bodyPr>
            <a:normAutofit/>
          </a:bodyPr>
          <a:lstStyle>
            <a:lvl1pPr marL="0" indent="0">
              <a:buNone/>
              <a:defRPr sz="2000">
                <a:solidFill>
                  <a:srgbClr val="2B2E70"/>
                </a:solidFill>
              </a:defRPr>
            </a:lvl1pPr>
          </a:lstStyle>
          <a:p>
            <a:pPr lvl="0"/>
            <a:r>
              <a:rPr lang="fr-FR" dirty="0"/>
              <a:t>Cliquez pour modifier les styles du texte du masque</a:t>
            </a:r>
          </a:p>
        </p:txBody>
      </p:sp>
      <p:pic>
        <p:nvPicPr>
          <p:cNvPr id="4" name="Image 3">
            <a:extLst>
              <a:ext uri="{FF2B5EF4-FFF2-40B4-BE49-F238E27FC236}">
                <a16:creationId xmlns:a16="http://schemas.microsoft.com/office/drawing/2014/main" id="{722A34CE-D77E-BCC6-05C3-37958EFC70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ce réservé du numéro de diapositive 1">
            <a:extLst>
              <a:ext uri="{FF2B5EF4-FFF2-40B4-BE49-F238E27FC236}">
                <a16:creationId xmlns:a16="http://schemas.microsoft.com/office/drawing/2014/main" id="{FE8478A7-DDF3-5D1A-61FE-2897253F87C3}"/>
              </a:ext>
            </a:extLst>
          </p:cNvPr>
          <p:cNvSpPr txBox="1">
            <a:spLocks/>
          </p:cNvSpPr>
          <p:nvPr userDrawn="1"/>
        </p:nvSpPr>
        <p:spPr bwMode="auto">
          <a:xfrm>
            <a:off x="11157857" y="6354763"/>
            <a:ext cx="1034143"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‹N°›</a:t>
            </a:fld>
            <a:endParaRPr lang="fr-FR" altLang="fr-FR" sz="1800" b="1" dirty="0">
              <a:solidFill>
                <a:srgbClr val="FFC000"/>
              </a:solidFill>
            </a:endParaRPr>
          </a:p>
        </p:txBody>
      </p:sp>
    </p:spTree>
    <p:extLst>
      <p:ext uri="{BB962C8B-B14F-4D97-AF65-F5344CB8AC3E}">
        <p14:creationId xmlns:p14="http://schemas.microsoft.com/office/powerpoint/2010/main" val="254622673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6CFC16-58C8-B545-D84D-A8F2C77E999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7121E0E-11DE-75C2-360C-467FAB970B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28D7F42-2393-EDDE-3597-E3C5BEA96DB4}"/>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39B4C294-A5D5-563B-ECAD-9C145075F8E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6BEC456-164E-5788-A5FA-08E700742440}"/>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7677122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lement à copier">
    <p:spTree>
      <p:nvGrpSpPr>
        <p:cNvPr id="1" name=""/>
        <p:cNvGrpSpPr/>
        <p:nvPr/>
      </p:nvGrpSpPr>
      <p:grpSpPr>
        <a:xfrm>
          <a:off x="0" y="0"/>
          <a:ext cx="0" cy="0"/>
          <a:chOff x="0" y="0"/>
          <a:chExt cx="0" cy="0"/>
        </a:xfrm>
      </p:grpSpPr>
      <p:sp>
        <p:nvSpPr>
          <p:cNvPr id="5" name="Carré corné Info">
            <a:extLst>
              <a:ext uri="{FF2B5EF4-FFF2-40B4-BE49-F238E27FC236}">
                <a16:creationId xmlns:a16="http://schemas.microsoft.com/office/drawing/2014/main" id="{EAAF0DDE-B299-368D-AABB-3A27E149F7B2}"/>
              </a:ext>
            </a:extLst>
          </p:cNvPr>
          <p:cNvSpPr/>
          <p:nvPr userDrawn="1"/>
        </p:nvSpPr>
        <p:spPr>
          <a:xfrm>
            <a:off x="8851839" y="5048361"/>
            <a:ext cx="1573834" cy="1451399"/>
          </a:xfrm>
          <a:prstGeom prst="foldedCorner">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7030A0"/>
                </a:solidFill>
              </a:rPr>
              <a:t> </a:t>
            </a:r>
          </a:p>
        </p:txBody>
      </p:sp>
      <p:pic>
        <p:nvPicPr>
          <p:cNvPr id="24" name="Image 23">
            <a:extLst>
              <a:ext uri="{FF2B5EF4-FFF2-40B4-BE49-F238E27FC236}">
                <a16:creationId xmlns:a16="http://schemas.microsoft.com/office/drawing/2014/main" id="{57E1067B-AD82-EB5A-12BC-6613D07A091F}"/>
              </a:ext>
            </a:extLst>
          </p:cNvPr>
          <p:cNvPicPr>
            <a:picLocks noChangeAspect="1"/>
          </p:cNvPicPr>
          <p:nvPr userDrawn="1"/>
        </p:nvPicPr>
        <p:blipFill>
          <a:blip r:embed="rId2"/>
          <a:stretch>
            <a:fillRect/>
          </a:stretch>
        </p:blipFill>
        <p:spPr>
          <a:xfrm>
            <a:off x="5378566" y="1922093"/>
            <a:ext cx="884206" cy="749808"/>
          </a:xfrm>
          <a:prstGeom prst="rect">
            <a:avLst/>
          </a:prstGeom>
        </p:spPr>
      </p:pic>
      <p:sp>
        <p:nvSpPr>
          <p:cNvPr id="26" name="Numéro 6">
            <a:extLst>
              <a:ext uri="{FF2B5EF4-FFF2-40B4-BE49-F238E27FC236}">
                <a16:creationId xmlns:a16="http://schemas.microsoft.com/office/drawing/2014/main" id="{AF18222C-8A3F-7902-9E12-3D876E8232A0}"/>
              </a:ext>
            </a:extLst>
          </p:cNvPr>
          <p:cNvSpPr/>
          <p:nvPr userDrawn="1"/>
        </p:nvSpPr>
        <p:spPr bwMode="auto">
          <a:xfrm>
            <a:off x="6682539" y="5484553"/>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6</a:t>
            </a:r>
          </a:p>
        </p:txBody>
      </p:sp>
      <p:sp>
        <p:nvSpPr>
          <p:cNvPr id="27" name="Numéro 5">
            <a:extLst>
              <a:ext uri="{FF2B5EF4-FFF2-40B4-BE49-F238E27FC236}">
                <a16:creationId xmlns:a16="http://schemas.microsoft.com/office/drawing/2014/main" id="{E4B5959F-3EAD-A530-0DD7-C2A6C6D88287}"/>
              </a:ext>
            </a:extLst>
          </p:cNvPr>
          <p:cNvSpPr/>
          <p:nvPr userDrawn="1"/>
        </p:nvSpPr>
        <p:spPr bwMode="auto">
          <a:xfrm>
            <a:off x="5404855" y="5484553"/>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28" name="Numéro 4">
            <a:extLst>
              <a:ext uri="{FF2B5EF4-FFF2-40B4-BE49-F238E27FC236}">
                <a16:creationId xmlns:a16="http://schemas.microsoft.com/office/drawing/2014/main" id="{23E4F061-F55D-BD00-96C4-1D68A8B5EABD}"/>
              </a:ext>
            </a:extLst>
          </p:cNvPr>
          <p:cNvSpPr/>
          <p:nvPr userDrawn="1"/>
        </p:nvSpPr>
        <p:spPr bwMode="auto">
          <a:xfrm>
            <a:off x="4163793" y="5484553"/>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29" name="Numéro 3">
            <a:extLst>
              <a:ext uri="{FF2B5EF4-FFF2-40B4-BE49-F238E27FC236}">
                <a16:creationId xmlns:a16="http://schemas.microsoft.com/office/drawing/2014/main" id="{0097F3CE-BEB0-32F2-CEED-9F4A578252B3}"/>
              </a:ext>
            </a:extLst>
          </p:cNvPr>
          <p:cNvSpPr/>
          <p:nvPr userDrawn="1"/>
        </p:nvSpPr>
        <p:spPr bwMode="auto">
          <a:xfrm>
            <a:off x="2886107" y="548534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30" name="Numéro 2">
            <a:extLst>
              <a:ext uri="{FF2B5EF4-FFF2-40B4-BE49-F238E27FC236}">
                <a16:creationId xmlns:a16="http://schemas.microsoft.com/office/drawing/2014/main" id="{2DC345BB-9831-D8A3-4F39-7884F3AA1EC3}"/>
              </a:ext>
            </a:extLst>
          </p:cNvPr>
          <p:cNvSpPr/>
          <p:nvPr userDrawn="1"/>
        </p:nvSpPr>
        <p:spPr bwMode="auto">
          <a:xfrm>
            <a:off x="1608421" y="548534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32" name="Numéro 1">
            <a:extLst>
              <a:ext uri="{FF2B5EF4-FFF2-40B4-BE49-F238E27FC236}">
                <a16:creationId xmlns:a16="http://schemas.microsoft.com/office/drawing/2014/main" id="{2B3061DE-1D0B-39C9-78A5-F8180098F4C0}"/>
              </a:ext>
            </a:extLst>
          </p:cNvPr>
          <p:cNvSpPr/>
          <p:nvPr userDrawn="1"/>
        </p:nvSpPr>
        <p:spPr bwMode="auto">
          <a:xfrm>
            <a:off x="331535" y="5484953"/>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15A4C"/>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pic>
        <p:nvPicPr>
          <p:cNvPr id="25" name="Picto photo">
            <a:hlinkClick r:id="" action="ppaction://noaction"/>
            <a:extLst>
              <a:ext uri="{FF2B5EF4-FFF2-40B4-BE49-F238E27FC236}">
                <a16:creationId xmlns:a16="http://schemas.microsoft.com/office/drawing/2014/main" id="{5A6FAF2B-499E-671A-228B-1A34615C0F9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60475" y="3493344"/>
            <a:ext cx="1015999" cy="1026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 +">
            <a:extLst>
              <a:ext uri="{FF2B5EF4-FFF2-40B4-BE49-F238E27FC236}">
                <a16:creationId xmlns:a16="http://schemas.microsoft.com/office/drawing/2014/main" id="{EB0A9E08-EDF8-DA65-11E7-E72A73A3C0FB}"/>
              </a:ext>
            </a:extLst>
          </p:cNvPr>
          <p:cNvPicPr preferRelativeResize="0">
            <a:picLocks/>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6794981" y="3623463"/>
            <a:ext cx="870907" cy="76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o Savoir +">
            <a:hlinkClick r:id="" action="ppaction://noaction"/>
            <a:extLst>
              <a:ext uri="{FF2B5EF4-FFF2-40B4-BE49-F238E27FC236}">
                <a16:creationId xmlns:a16="http://schemas.microsoft.com/office/drawing/2014/main" id="{33B0A124-9635-3833-655F-ADCB131F524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529487" y="3607277"/>
            <a:ext cx="870907" cy="799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Abeille">
            <a:extLst>
              <a:ext uri="{FF2B5EF4-FFF2-40B4-BE49-F238E27FC236}">
                <a16:creationId xmlns:a16="http://schemas.microsoft.com/office/drawing/2014/main" id="{8CB70C47-C841-EB60-1C5B-D8B3C9F90D21}"/>
              </a:ext>
            </a:extLst>
          </p:cNvPr>
          <p:cNvPicPr preferRelativeResize="0"/>
          <p:nvPr userDrawn="1"/>
        </p:nvPicPr>
        <p:blipFill rotWithShape="1">
          <a:blip r:embed="rId6">
            <a:alphaModFix/>
          </a:blip>
          <a:srcRect/>
          <a:stretch/>
        </p:blipFill>
        <p:spPr>
          <a:xfrm>
            <a:off x="4029054" y="3398359"/>
            <a:ext cx="1105846" cy="1216965"/>
          </a:xfrm>
          <a:prstGeom prst="rect">
            <a:avLst/>
          </a:prstGeom>
          <a:noFill/>
          <a:ln>
            <a:noFill/>
          </a:ln>
        </p:spPr>
      </p:pic>
      <p:pic>
        <p:nvPicPr>
          <p:cNvPr id="17" name="Pouce Oui">
            <a:extLst>
              <a:ext uri="{FF2B5EF4-FFF2-40B4-BE49-F238E27FC236}">
                <a16:creationId xmlns:a16="http://schemas.microsoft.com/office/drawing/2014/main" id="{D488F747-01BB-3EC5-6B74-F2289F8B5010}"/>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l="19249" t="13174" r="26131" b="24248"/>
          <a:stretch>
            <a:fillRect/>
          </a:stretch>
        </p:blipFill>
        <p:spPr bwMode="auto">
          <a:xfrm>
            <a:off x="1760018" y="3418341"/>
            <a:ext cx="944562"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ouce Non">
            <a:extLst>
              <a:ext uri="{FF2B5EF4-FFF2-40B4-BE49-F238E27FC236}">
                <a16:creationId xmlns:a16="http://schemas.microsoft.com/office/drawing/2014/main" id="{3282DE04-A680-BB10-76D7-8827BD1858E5}"/>
              </a:ext>
            </a:extLst>
          </p:cNvPr>
          <p:cNvPicPr>
            <a:picLocks noChangeAspect="1"/>
          </p:cNvPicPr>
          <p:nvPr userDrawn="1"/>
        </p:nvPicPr>
        <p:blipFill>
          <a:blip r:embed="rId8">
            <a:extLst>
              <a:ext uri="{28A0092B-C50C-407E-A947-70E740481C1C}">
                <a14:useLocalDpi xmlns:a14="http://schemas.microsoft.com/office/drawing/2010/main" val="0"/>
              </a:ext>
            </a:extLst>
          </a:blip>
          <a:srcRect l="17767" t="12747" r="23286" b="22980"/>
          <a:stretch>
            <a:fillRect/>
          </a:stretch>
        </p:blipFill>
        <p:spPr bwMode="auto">
          <a:xfrm>
            <a:off x="417693" y="3442153"/>
            <a:ext cx="94773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o exercice">
            <a:extLst>
              <a:ext uri="{FF2B5EF4-FFF2-40B4-BE49-F238E27FC236}">
                <a16:creationId xmlns:a16="http://schemas.microsoft.com/office/drawing/2014/main" id="{1646FA58-A258-8BA5-7731-68637B61185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163793" y="1939985"/>
            <a:ext cx="942751" cy="799128"/>
          </a:xfrm>
          <a:prstGeom prst="rect">
            <a:avLst/>
          </a:prstGeom>
        </p:spPr>
      </p:pic>
      <p:pic>
        <p:nvPicPr>
          <p:cNvPr id="21" name="Picto guide rouge">
            <a:hlinkClick r:id="" action="ppaction://noaction"/>
            <a:extLst>
              <a:ext uri="{FF2B5EF4-FFF2-40B4-BE49-F238E27FC236}">
                <a16:creationId xmlns:a16="http://schemas.microsoft.com/office/drawing/2014/main" id="{79751AB9-311D-5982-5D11-AF71314D2AC9}"/>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812109" y="1877349"/>
            <a:ext cx="973717" cy="825377"/>
          </a:xfrm>
          <a:prstGeom prst="rect">
            <a:avLst/>
          </a:prstGeom>
        </p:spPr>
      </p:pic>
      <p:pic>
        <p:nvPicPr>
          <p:cNvPr id="14" name="Picto vidéo vert">
            <a:hlinkClick r:id="rId11"/>
            <a:extLst>
              <a:ext uri="{FF2B5EF4-FFF2-40B4-BE49-F238E27FC236}">
                <a16:creationId xmlns:a16="http://schemas.microsoft.com/office/drawing/2014/main" id="{3366D58E-11DA-B394-ECD5-2885C21002B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591742" y="1875180"/>
            <a:ext cx="995931" cy="844206"/>
          </a:xfrm>
          <a:prstGeom prst="rect">
            <a:avLst/>
          </a:prstGeom>
        </p:spPr>
      </p:pic>
      <p:pic>
        <p:nvPicPr>
          <p:cNvPr id="31" name="Picto Info vert">
            <a:extLst>
              <a:ext uri="{FF2B5EF4-FFF2-40B4-BE49-F238E27FC236}">
                <a16:creationId xmlns:a16="http://schemas.microsoft.com/office/drawing/2014/main" id="{C6B521CA-C4BE-2274-6763-3DE53102822E}"/>
              </a:ext>
            </a:extLst>
          </p:cNvPr>
          <p:cNvPicPr>
            <a:picLocks noChangeAspect="1"/>
          </p:cNvPicPr>
          <p:nvPr userDrawn="1"/>
        </p:nvPicPr>
        <p:blipFill>
          <a:blip r:embed="rId13">
            <a:duotone>
              <a:schemeClr val="accent6">
                <a:shade val="45000"/>
                <a:satMod val="135000"/>
              </a:schemeClr>
              <a:prstClr val="white"/>
            </a:duotone>
          </a:blip>
          <a:srcRect/>
          <a:stretch>
            <a:fillRect/>
          </a:stretch>
        </p:blipFill>
        <p:spPr bwMode="auto">
          <a:xfrm>
            <a:off x="417693" y="1874894"/>
            <a:ext cx="994017" cy="844206"/>
          </a:xfrm>
          <a:prstGeom prst="rect">
            <a:avLst/>
          </a:prstGeom>
          <a:noFill/>
          <a:ln>
            <a:noFill/>
          </a:ln>
        </p:spPr>
      </p:pic>
      <p:sp>
        <p:nvSpPr>
          <p:cNvPr id="2" name="Texte Info">
            <a:extLst>
              <a:ext uri="{FF2B5EF4-FFF2-40B4-BE49-F238E27FC236}">
                <a16:creationId xmlns:a16="http://schemas.microsoft.com/office/drawing/2014/main" id="{DB886A53-C37E-A4F4-75A3-47CEC092D6F8}"/>
              </a:ext>
            </a:extLst>
          </p:cNvPr>
          <p:cNvSpPr txBox="1">
            <a:spLocks noChangeArrowheads="1"/>
          </p:cNvSpPr>
          <p:nvPr userDrawn="1"/>
        </p:nvSpPr>
        <p:spPr bwMode="auto">
          <a:xfrm>
            <a:off x="417693" y="356950"/>
            <a:ext cx="6246016" cy="400110"/>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fontAlgn="auto" hangingPunct="1">
              <a:spcBef>
                <a:spcPts val="0"/>
              </a:spcBef>
              <a:spcAft>
                <a:spcPts val="0"/>
              </a:spcAft>
              <a:defRPr/>
            </a:pPr>
            <a:r>
              <a:rPr lang="fr-FR" altLang="fr-FR" sz="2000" kern="0" dirty="0">
                <a:solidFill>
                  <a:srgbClr val="FF0000"/>
                </a:solidFill>
                <a:latin typeface="Chelsea Market" panose="02000000000000000000" pitchFamily="2" charset="0"/>
                <a:ea typeface="Chelsea Market" panose="02000000000000000000" pitchFamily="2" charset="0"/>
                <a:cs typeface="Ebrima" panose="02000000000000000000" pitchFamily="2" charset="0"/>
              </a:rPr>
              <a:t>Eléments à copier dans le masque des diapositives</a:t>
            </a:r>
          </a:p>
        </p:txBody>
      </p:sp>
    </p:spTree>
    <p:extLst>
      <p:ext uri="{BB962C8B-B14F-4D97-AF65-F5344CB8AC3E}">
        <p14:creationId xmlns:p14="http://schemas.microsoft.com/office/powerpoint/2010/main" val="11423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2E89DC-A155-3405-4BD0-9D54DAAA00F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739CA6D-66E4-1BDF-B7BF-CC63C944E28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57D518F-3ACC-34F8-B34C-FEBB8513E00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6FFC195-A68C-CCC8-EDFA-412AD688ACD6}"/>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6" name="Espace réservé du pied de page 5">
            <a:extLst>
              <a:ext uri="{FF2B5EF4-FFF2-40B4-BE49-F238E27FC236}">
                <a16:creationId xmlns:a16="http://schemas.microsoft.com/office/drawing/2014/main" id="{113FC435-52F7-9E48-CF62-50F34A61F59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26588FD-26F7-9AEA-9696-4906AE4F9808}"/>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43072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424C78-D233-3C66-DEE3-BC78581206A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9081248-D5DB-B82F-C982-5539EC2E3A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5D0AA4C-6A9F-71FB-7C47-9FDE14DFE63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6480C76-DE53-09B7-61B6-01CDFF1B28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13BEC722-B607-7C43-5E79-930B892550D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D4BA01B-52E7-2D38-E263-23F6DB2CDD38}"/>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8" name="Espace réservé du pied de page 7">
            <a:extLst>
              <a:ext uri="{FF2B5EF4-FFF2-40B4-BE49-F238E27FC236}">
                <a16:creationId xmlns:a16="http://schemas.microsoft.com/office/drawing/2014/main" id="{B5CA9FB1-2D97-380A-10DA-6AD560040F3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6390E56-67FC-E6FD-C012-8B26C9C9EC57}"/>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2376960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DBA6B5-5C51-21C8-655F-606F262BC58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6EAD8EC-71C8-5F1B-9B9D-66676B7C1119}"/>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4" name="Espace réservé du pied de page 3">
            <a:extLst>
              <a:ext uri="{FF2B5EF4-FFF2-40B4-BE49-F238E27FC236}">
                <a16:creationId xmlns:a16="http://schemas.microsoft.com/office/drawing/2014/main" id="{6FE7FB0D-C4BB-ABA0-168F-B9D3F0FC466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B06FAA1-B3D4-FE96-FF73-4BADFC18F581}"/>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120624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C926AB0-7C34-BBD2-FBE4-A01D909DF4EF}"/>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3" name="Espace réservé du pied de page 2">
            <a:extLst>
              <a:ext uri="{FF2B5EF4-FFF2-40B4-BE49-F238E27FC236}">
                <a16:creationId xmlns:a16="http://schemas.microsoft.com/office/drawing/2014/main" id="{AD02AA57-8DE8-1980-BC16-BCCCD1E13480}"/>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B75E94F-7617-9CBD-7ABC-FF4C1F3D7508}"/>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252160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5CBACB-3FB1-2C05-D5B6-07B733368AC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09FC851-2183-3EB1-C40A-55DF7FFE33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5065EAC-3BC1-336C-F031-FFC2C7404B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FD3110A-3497-AE18-804C-59D2241C8297}"/>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6" name="Espace réservé du pied de page 5">
            <a:extLst>
              <a:ext uri="{FF2B5EF4-FFF2-40B4-BE49-F238E27FC236}">
                <a16:creationId xmlns:a16="http://schemas.microsoft.com/office/drawing/2014/main" id="{6E3E2A05-7698-CF82-0E05-FFE45499327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FDBF52E-D101-656E-AF75-17CB24C63A43}"/>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696139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3C99B9-226D-A244-B57D-958E3F1629A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C58B5C1-CEC6-F233-AB4F-4E7584938B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EF577B8-4839-3D9D-39C4-7BA7BC9C53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7D46E53-E018-9D21-6183-C71E70E48CA0}"/>
              </a:ext>
            </a:extLst>
          </p:cNvPr>
          <p:cNvSpPr>
            <a:spLocks noGrp="1"/>
          </p:cNvSpPr>
          <p:nvPr>
            <p:ph type="dt" sz="half" idx="10"/>
          </p:nvPr>
        </p:nvSpPr>
        <p:spPr/>
        <p:txBody>
          <a:bodyPr/>
          <a:lstStyle/>
          <a:p>
            <a:fld id="{03268129-FB4A-4D57-B9D2-0C9BD5742487}" type="datetimeFigureOut">
              <a:rPr lang="fr-FR" smtClean="0"/>
              <a:t>16/12/2025</a:t>
            </a:fld>
            <a:endParaRPr lang="fr-FR"/>
          </a:p>
        </p:txBody>
      </p:sp>
      <p:sp>
        <p:nvSpPr>
          <p:cNvPr id="6" name="Espace réservé du pied de page 5">
            <a:extLst>
              <a:ext uri="{FF2B5EF4-FFF2-40B4-BE49-F238E27FC236}">
                <a16:creationId xmlns:a16="http://schemas.microsoft.com/office/drawing/2014/main" id="{ADEBA44E-7E34-0834-04A7-3C6FC2A5917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6C8AD6E-30C8-09B8-8B75-2618A8092324}"/>
              </a:ext>
            </a:extLst>
          </p:cNvPr>
          <p:cNvSpPr>
            <a:spLocks noGrp="1"/>
          </p:cNvSpPr>
          <p:nvPr>
            <p:ph type="sldNum" sz="quarter" idx="12"/>
          </p:nvPr>
        </p:nvSpPr>
        <p:spPr/>
        <p:txBody>
          <a:bodyPr/>
          <a:lstStyle/>
          <a:p>
            <a:fld id="{3CEA045C-9943-48A8-8A0E-2A6D9ECB50AF}" type="slidenum">
              <a:rPr lang="fr-FR" smtClean="0"/>
              <a:t>‹N°›</a:t>
            </a:fld>
            <a:endParaRPr lang="fr-FR"/>
          </a:p>
        </p:txBody>
      </p:sp>
    </p:spTree>
    <p:extLst>
      <p:ext uri="{BB962C8B-B14F-4D97-AF65-F5344CB8AC3E}">
        <p14:creationId xmlns:p14="http://schemas.microsoft.com/office/powerpoint/2010/main" val="1762848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C78A98B-5423-7DE2-47C4-FA31F4174B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BA47B7-9444-56D3-38DD-62D5F2F95B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3D7F291-1605-4358-0D1F-9D8B07024B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68129-FB4A-4D57-B9D2-0C9BD5742487}"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FCF729B7-B061-853B-C964-231E7BF6F9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6B41B60-828E-7201-0688-EE85F89726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EA045C-9943-48A8-8A0E-2A6D9ECB50AF}" type="slidenum">
              <a:rPr lang="fr-FR" smtClean="0"/>
              <a:t>‹N°›</a:t>
            </a:fld>
            <a:endParaRPr lang="fr-FR"/>
          </a:p>
        </p:txBody>
      </p:sp>
    </p:spTree>
    <p:extLst>
      <p:ext uri="{BB962C8B-B14F-4D97-AF65-F5344CB8AC3E}">
        <p14:creationId xmlns:p14="http://schemas.microsoft.com/office/powerpoint/2010/main" val="363526073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65196C-84B3-4087-9CF4-C84F03AA8558}" type="datetimeFigureOut">
              <a:rPr lang="fr-FR" smtClean="0"/>
              <a:t>16/12/2025</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62C9EE-23FB-447B-909B-5E655C8292EC}" type="slidenum">
              <a:rPr lang="fr-FR" smtClean="0"/>
              <a:t>‹N°›</a:t>
            </a:fld>
            <a:endParaRPr lang="fr-FR"/>
          </a:p>
        </p:txBody>
      </p:sp>
    </p:spTree>
    <p:extLst>
      <p:ext uri="{BB962C8B-B14F-4D97-AF65-F5344CB8AC3E}">
        <p14:creationId xmlns:p14="http://schemas.microsoft.com/office/powerpoint/2010/main" val="396058554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76" r:id="rId14"/>
    <p:sldLayoutId id="2147483691" r:id="rId15"/>
    <p:sldLayoutId id="2147483692" r:id="rId16"/>
    <p:sldLayoutId id="2147483693" r:id="rId17"/>
    <p:sldLayoutId id="2147483694"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157.xml"/><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hyperlink" Target="https://www.legifrance.gouv.fr/codes/article_lc/LEGIARTI000022494828/" TargetMode="External"/></Relationships>
</file>

<file path=ppt/slides/_rels/slide100.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21.png"/><Relationship Id="rId1" Type="http://schemas.openxmlformats.org/officeDocument/2006/relationships/slideLayout" Target="../slideLayouts/slideLayout24.xml"/><Relationship Id="rId5" Type="http://schemas.openxmlformats.org/officeDocument/2006/relationships/image" Target="../media/image32.png"/><Relationship Id="rId4" Type="http://schemas.openxmlformats.org/officeDocument/2006/relationships/slide" Target="slide98.xml"/></Relationships>
</file>

<file path=ppt/slides/_rels/slide10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16.png"/><Relationship Id="rId1" Type="http://schemas.openxmlformats.org/officeDocument/2006/relationships/slideLayout" Target="../slideLayouts/slideLayout24.xml"/><Relationship Id="rId5" Type="http://schemas.openxmlformats.org/officeDocument/2006/relationships/image" Target="../media/image32.png"/><Relationship Id="rId4" Type="http://schemas.openxmlformats.org/officeDocument/2006/relationships/slide" Target="slide98.xml"/></Relationships>
</file>

<file path=ppt/slides/_rels/slide102.xml.rels><?xml version="1.0" encoding="UTF-8" standalone="yes"?>
<Relationships xmlns="http://schemas.openxmlformats.org/package/2006/relationships"><Relationship Id="rId3" Type="http://schemas.openxmlformats.org/officeDocument/2006/relationships/image" Target="../media/image317.png"/><Relationship Id="rId7"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4.xml"/><Relationship Id="rId6" Type="http://schemas.openxmlformats.org/officeDocument/2006/relationships/slide" Target="slide103.xml"/><Relationship Id="rId5" Type="http://schemas.openxmlformats.org/officeDocument/2006/relationships/image" Target="../media/image32.png"/><Relationship Id="rId4" Type="http://schemas.openxmlformats.org/officeDocument/2006/relationships/slide" Target="slide98.xml"/></Relationships>
</file>

<file path=ppt/slides/_rels/slide10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18.png"/><Relationship Id="rId1" Type="http://schemas.openxmlformats.org/officeDocument/2006/relationships/slideLayout" Target="../slideLayouts/slideLayout24.xml"/><Relationship Id="rId5" Type="http://schemas.openxmlformats.org/officeDocument/2006/relationships/image" Target="../media/image32.png"/><Relationship Id="rId4" Type="http://schemas.openxmlformats.org/officeDocument/2006/relationships/slide" Target="slide102.xml"/></Relationships>
</file>

<file path=ppt/slides/_rels/slide104.xml.rels><?xml version="1.0" encoding="UTF-8" standalone="yes"?>
<Relationships xmlns="http://schemas.openxmlformats.org/package/2006/relationships"><Relationship Id="rId3" Type="http://schemas.openxmlformats.org/officeDocument/2006/relationships/image" Target="../media/image319.emf"/><Relationship Id="rId2" Type="http://schemas.openxmlformats.org/officeDocument/2006/relationships/image" Target="../media/image21.png"/><Relationship Id="rId1" Type="http://schemas.openxmlformats.org/officeDocument/2006/relationships/slideLayout" Target="../slideLayouts/slideLayout24.xml"/><Relationship Id="rId5" Type="http://schemas.openxmlformats.org/officeDocument/2006/relationships/image" Target="../media/image32.png"/><Relationship Id="rId4" Type="http://schemas.openxmlformats.org/officeDocument/2006/relationships/slide" Target="slide98.xml"/></Relationships>
</file>

<file path=ppt/slides/_rels/slide10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32.png"/><Relationship Id="rId2" Type="http://schemas.openxmlformats.org/officeDocument/2006/relationships/notesSlide" Target="../notesSlides/notesSlide75.xml"/><Relationship Id="rId1" Type="http://schemas.openxmlformats.org/officeDocument/2006/relationships/slideLayout" Target="../slideLayouts/slideLayout24.xml"/><Relationship Id="rId6" Type="http://schemas.openxmlformats.org/officeDocument/2006/relationships/slide" Target="slide98.xml"/><Relationship Id="rId5" Type="http://schemas.openxmlformats.org/officeDocument/2006/relationships/image" Target="../media/image320.png"/><Relationship Id="rId4" Type="http://schemas.openxmlformats.org/officeDocument/2006/relationships/slide" Target="slide106.xml"/></Relationships>
</file>

<file path=ppt/slides/_rels/slide106.xml.rels><?xml version="1.0" encoding="UTF-8" standalone="yes"?>
<Relationships xmlns="http://schemas.openxmlformats.org/package/2006/relationships"><Relationship Id="rId3" Type="http://schemas.openxmlformats.org/officeDocument/2006/relationships/image" Target="../media/image321.png"/><Relationship Id="rId2" Type="http://schemas.openxmlformats.org/officeDocument/2006/relationships/notesSlide" Target="../notesSlides/notesSlide76.xml"/><Relationship Id="rId1" Type="http://schemas.openxmlformats.org/officeDocument/2006/relationships/slideLayout" Target="../slideLayouts/slideLayout24.xml"/><Relationship Id="rId5" Type="http://schemas.openxmlformats.org/officeDocument/2006/relationships/image" Target="../media/image32.png"/><Relationship Id="rId4" Type="http://schemas.openxmlformats.org/officeDocument/2006/relationships/slide" Target="slide105.xml"/></Relationships>
</file>

<file path=ppt/slides/_rels/slide107.xml.rels><?xml version="1.0" encoding="UTF-8" standalone="yes"?>
<Relationships xmlns="http://schemas.openxmlformats.org/package/2006/relationships"><Relationship Id="rId3" Type="http://schemas.openxmlformats.org/officeDocument/2006/relationships/image" Target="../media/image322.png"/><Relationship Id="rId2" Type="http://schemas.openxmlformats.org/officeDocument/2006/relationships/notesSlide" Target="../notesSlides/notesSlide77.xml"/><Relationship Id="rId1" Type="http://schemas.openxmlformats.org/officeDocument/2006/relationships/slideLayout" Target="../slideLayouts/slideLayout25.xml"/></Relationships>
</file>

<file path=ppt/slides/_rels/slide108.xml.rels><?xml version="1.0" encoding="UTF-8" standalone="yes"?>
<Relationships xmlns="http://schemas.openxmlformats.org/package/2006/relationships"><Relationship Id="rId2" Type="http://schemas.openxmlformats.org/officeDocument/2006/relationships/image" Target="../media/image323.png"/><Relationship Id="rId1" Type="http://schemas.openxmlformats.org/officeDocument/2006/relationships/slideLayout" Target="../slideLayouts/slideLayout24.xml"/></Relationships>
</file>

<file path=ppt/slides/_rels/slide109.xml.rels><?xml version="1.0" encoding="UTF-8" standalone="yes"?>
<Relationships xmlns="http://schemas.openxmlformats.org/package/2006/relationships"><Relationship Id="rId2" Type="http://schemas.openxmlformats.org/officeDocument/2006/relationships/image" Target="../media/image324.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1.png"/></Relationships>
</file>

<file path=ppt/slides/_rels/slide110.xml.rels><?xml version="1.0" encoding="UTF-8" standalone="yes"?>
<Relationships xmlns="http://schemas.openxmlformats.org/package/2006/relationships"><Relationship Id="rId2" Type="http://schemas.openxmlformats.org/officeDocument/2006/relationships/image" Target="../media/image325.png"/><Relationship Id="rId1" Type="http://schemas.openxmlformats.org/officeDocument/2006/relationships/slideLayout" Target="../slideLayouts/slideLayout24.xml"/></Relationships>
</file>

<file path=ppt/slides/_rels/slide111.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6.png"/><Relationship Id="rId1" Type="http://schemas.openxmlformats.org/officeDocument/2006/relationships/slideLayout" Target="../slideLayouts/slideLayout24.xml"/></Relationships>
</file>

<file path=ppt/slides/_rels/slide112.xml.rels><?xml version="1.0" encoding="UTF-8" standalone="yes"?>
<Relationships xmlns="http://schemas.openxmlformats.org/package/2006/relationships"><Relationship Id="rId3" Type="http://schemas.openxmlformats.org/officeDocument/2006/relationships/image" Target="../media/image328.jpeg"/><Relationship Id="rId2" Type="http://schemas.openxmlformats.org/officeDocument/2006/relationships/notesSlide" Target="../notesSlides/notesSlide78.xml"/><Relationship Id="rId1" Type="http://schemas.openxmlformats.org/officeDocument/2006/relationships/slideLayout" Target="../slideLayouts/slideLayout24.xml"/></Relationships>
</file>

<file path=ppt/slides/_rels/slide113.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329.png"/><Relationship Id="rId1" Type="http://schemas.openxmlformats.org/officeDocument/2006/relationships/slideLayout" Target="../slideLayouts/slideLayout24.xml"/></Relationships>
</file>

<file path=ppt/slides/_rels/slide114.xml.rels><?xml version="1.0" encoding="UTF-8" standalone="yes"?>
<Relationships xmlns="http://schemas.openxmlformats.org/package/2006/relationships"><Relationship Id="rId2" Type="http://schemas.openxmlformats.org/officeDocument/2006/relationships/image" Target="../media/image325.png"/><Relationship Id="rId1" Type="http://schemas.openxmlformats.org/officeDocument/2006/relationships/slideLayout" Target="../slideLayouts/slideLayout24.xml"/></Relationships>
</file>

<file path=ppt/slides/_rels/slide115.xml.rels><?xml version="1.0" encoding="UTF-8" standalone="yes"?>
<Relationships xmlns="http://schemas.openxmlformats.org/package/2006/relationships"><Relationship Id="rId3" Type="http://schemas.openxmlformats.org/officeDocument/2006/relationships/image" Target="../media/image332.png"/><Relationship Id="rId2" Type="http://schemas.openxmlformats.org/officeDocument/2006/relationships/image" Target="../media/image331.png"/><Relationship Id="rId1" Type="http://schemas.openxmlformats.org/officeDocument/2006/relationships/slideLayout" Target="../slideLayouts/slideLayout24.xml"/><Relationship Id="rId4" Type="http://schemas.openxmlformats.org/officeDocument/2006/relationships/image" Target="../media/image333.png"/></Relationships>
</file>

<file path=ppt/slides/_rels/slide116.xml.rels><?xml version="1.0" encoding="UTF-8" standalone="yes"?>
<Relationships xmlns="http://schemas.openxmlformats.org/package/2006/relationships"><Relationship Id="rId3" Type="http://schemas.openxmlformats.org/officeDocument/2006/relationships/image" Target="../media/image334.jpeg"/><Relationship Id="rId2" Type="http://schemas.openxmlformats.org/officeDocument/2006/relationships/notesSlide" Target="../notesSlides/notesSlide79.xml"/><Relationship Id="rId1" Type="http://schemas.openxmlformats.org/officeDocument/2006/relationships/slideLayout" Target="../slideLayouts/slideLayout24.xml"/></Relationships>
</file>

<file path=ppt/slides/_rels/slide117.xml.rels><?xml version="1.0" encoding="UTF-8" standalone="yes"?>
<Relationships xmlns="http://schemas.openxmlformats.org/package/2006/relationships"><Relationship Id="rId2" Type="http://schemas.openxmlformats.org/officeDocument/2006/relationships/image" Target="../media/image335.png"/><Relationship Id="rId1" Type="http://schemas.openxmlformats.org/officeDocument/2006/relationships/slideLayout" Target="../slideLayouts/slideLayout24.xml"/></Relationships>
</file>

<file path=ppt/slides/_rels/slide118.xml.rels><?xml version="1.0" encoding="UTF-8" standalone="yes"?>
<Relationships xmlns="http://schemas.openxmlformats.org/package/2006/relationships"><Relationship Id="rId2" Type="http://schemas.openxmlformats.org/officeDocument/2006/relationships/image" Target="../media/image336.png"/><Relationship Id="rId1" Type="http://schemas.openxmlformats.org/officeDocument/2006/relationships/slideLayout" Target="../slideLayouts/slideLayout24.xml"/></Relationships>
</file>

<file path=ppt/slides/_rels/slide119.xml.rels><?xml version="1.0" encoding="UTF-8" standalone="yes"?>
<Relationships xmlns="http://schemas.openxmlformats.org/package/2006/relationships"><Relationship Id="rId3" Type="http://schemas.openxmlformats.org/officeDocument/2006/relationships/image" Target="../media/image337.png"/><Relationship Id="rId2" Type="http://schemas.openxmlformats.org/officeDocument/2006/relationships/notesSlide" Target="../notesSlides/notesSlide80.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png"/><Relationship Id="rId7"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54.pn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4.xml"/></Relationships>
</file>

<file path=ppt/slides/_rels/slide121.xml.rels><?xml version="1.0" encoding="UTF-8" standalone="yes"?>
<Relationships xmlns="http://schemas.openxmlformats.org/package/2006/relationships"><Relationship Id="rId3" Type="http://schemas.openxmlformats.org/officeDocument/2006/relationships/image" Target="../media/image338.png"/><Relationship Id="rId2" Type="http://schemas.openxmlformats.org/officeDocument/2006/relationships/notesSlide" Target="../notesSlides/notesSlide82.xml"/><Relationship Id="rId1" Type="http://schemas.openxmlformats.org/officeDocument/2006/relationships/slideLayout" Target="../slideLayouts/slideLayout24.xml"/></Relationships>
</file>

<file path=ppt/slides/_rels/slide122.xml.rels><?xml version="1.0" encoding="UTF-8" standalone="yes"?>
<Relationships xmlns="http://schemas.openxmlformats.org/package/2006/relationships"><Relationship Id="rId2" Type="http://schemas.openxmlformats.org/officeDocument/2006/relationships/image" Target="../media/image325.png"/><Relationship Id="rId1" Type="http://schemas.openxmlformats.org/officeDocument/2006/relationships/slideLayout" Target="../slideLayouts/slideLayout24.xml"/></Relationships>
</file>

<file path=ppt/slides/_rels/slide123.xml.rels><?xml version="1.0" encoding="UTF-8" standalone="yes"?>
<Relationships xmlns="http://schemas.openxmlformats.org/package/2006/relationships"><Relationship Id="rId2" Type="http://schemas.openxmlformats.org/officeDocument/2006/relationships/image" Target="../media/image339.png"/><Relationship Id="rId1" Type="http://schemas.openxmlformats.org/officeDocument/2006/relationships/slideLayout" Target="../slideLayouts/slideLayout24.xml"/></Relationships>
</file>

<file path=ppt/slides/_rels/slide124.xml.rels><?xml version="1.0" encoding="UTF-8" standalone="yes"?>
<Relationships xmlns="http://schemas.openxmlformats.org/package/2006/relationships"><Relationship Id="rId3" Type="http://schemas.openxmlformats.org/officeDocument/2006/relationships/image" Target="../media/image340.jpeg"/><Relationship Id="rId2" Type="http://schemas.openxmlformats.org/officeDocument/2006/relationships/notesSlide" Target="../notesSlides/notesSlide83.xml"/><Relationship Id="rId1" Type="http://schemas.openxmlformats.org/officeDocument/2006/relationships/slideLayout" Target="../slideLayouts/slideLayout24.xml"/></Relationships>
</file>

<file path=ppt/slides/_rels/slide125.xml.rels><?xml version="1.0" encoding="UTF-8" standalone="yes"?>
<Relationships xmlns="http://schemas.openxmlformats.org/package/2006/relationships"><Relationship Id="rId3" Type="http://schemas.openxmlformats.org/officeDocument/2006/relationships/image" Target="../media/image342.svg"/><Relationship Id="rId2" Type="http://schemas.openxmlformats.org/officeDocument/2006/relationships/image" Target="../media/image341.png"/><Relationship Id="rId1" Type="http://schemas.openxmlformats.org/officeDocument/2006/relationships/slideLayout" Target="../slideLayouts/slideLayout24.xml"/><Relationship Id="rId5" Type="http://schemas.openxmlformats.org/officeDocument/2006/relationships/image" Target="../media/image344.png"/><Relationship Id="rId4" Type="http://schemas.openxmlformats.org/officeDocument/2006/relationships/image" Target="../media/image343.png"/></Relationships>
</file>

<file path=ppt/slides/_rels/slide126.xml.rels><?xml version="1.0" encoding="UTF-8" standalone="yes"?>
<Relationships xmlns="http://schemas.openxmlformats.org/package/2006/relationships"><Relationship Id="rId2" Type="http://schemas.openxmlformats.org/officeDocument/2006/relationships/image" Target="../media/image325.png"/><Relationship Id="rId1" Type="http://schemas.openxmlformats.org/officeDocument/2006/relationships/slideLayout" Target="../slideLayouts/slideLayout24.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4.xml"/></Relationships>
</file>

<file path=ppt/slides/_rels/slide128.xml.rels><?xml version="1.0" encoding="UTF-8" standalone="yes"?>
<Relationships xmlns="http://schemas.openxmlformats.org/package/2006/relationships"><Relationship Id="rId3" Type="http://schemas.openxmlformats.org/officeDocument/2006/relationships/image" Target="../media/image345.png"/><Relationship Id="rId2" Type="http://schemas.openxmlformats.org/officeDocument/2006/relationships/notesSlide" Target="../notesSlides/notesSlide85.xml"/><Relationship Id="rId1" Type="http://schemas.openxmlformats.org/officeDocument/2006/relationships/slideLayout" Target="../slideLayouts/slideLayout24.xml"/><Relationship Id="rId4" Type="http://schemas.openxmlformats.org/officeDocument/2006/relationships/image" Target="../media/image346.png"/></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30.xml.rels><?xml version="1.0" encoding="UTF-8" standalone="yes"?>
<Relationships xmlns="http://schemas.openxmlformats.org/package/2006/relationships"><Relationship Id="rId3" Type="http://schemas.openxmlformats.org/officeDocument/2006/relationships/image" Target="../media/image347.png"/><Relationship Id="rId2" Type="http://schemas.openxmlformats.org/officeDocument/2006/relationships/notesSlide" Target="../notesSlides/notesSlide87.xml"/><Relationship Id="rId1" Type="http://schemas.openxmlformats.org/officeDocument/2006/relationships/slideLayout" Target="../slideLayouts/slideLayout24.xml"/></Relationships>
</file>

<file path=ppt/slides/_rels/slide131.xml.rels><?xml version="1.0" encoding="UTF-8" standalone="yes"?>
<Relationships xmlns="http://schemas.openxmlformats.org/package/2006/relationships"><Relationship Id="rId3" Type="http://schemas.openxmlformats.org/officeDocument/2006/relationships/image" Target="../media/image348.png"/><Relationship Id="rId2" Type="http://schemas.openxmlformats.org/officeDocument/2006/relationships/notesSlide" Target="../notesSlides/notesSlide88.xml"/><Relationship Id="rId1" Type="http://schemas.openxmlformats.org/officeDocument/2006/relationships/slideLayout" Target="../slideLayouts/slideLayout24.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4.xml"/></Relationships>
</file>

<file path=ppt/slides/_rels/slide133.xml.rels><?xml version="1.0" encoding="UTF-8" standalone="yes"?>
<Relationships xmlns="http://schemas.openxmlformats.org/package/2006/relationships"><Relationship Id="rId3" Type="http://schemas.openxmlformats.org/officeDocument/2006/relationships/image" Target="../media/image349.png"/><Relationship Id="rId2" Type="http://schemas.openxmlformats.org/officeDocument/2006/relationships/notesSlide" Target="../notesSlides/notesSlide90.xml"/><Relationship Id="rId1" Type="http://schemas.openxmlformats.org/officeDocument/2006/relationships/slideLayout" Target="../slideLayouts/slideLayout24.xml"/></Relationships>
</file>

<file path=ppt/slides/_rels/slide134.xml.rels><?xml version="1.0" encoding="UTF-8" standalone="yes"?>
<Relationships xmlns="http://schemas.openxmlformats.org/package/2006/relationships"><Relationship Id="rId2" Type="http://schemas.openxmlformats.org/officeDocument/2006/relationships/image" Target="../media/image350.png"/><Relationship Id="rId1" Type="http://schemas.openxmlformats.org/officeDocument/2006/relationships/slideLayout" Target="../slideLayouts/slideLayout24.xml"/></Relationships>
</file>

<file path=ppt/slides/_rels/slide135.xml.rels><?xml version="1.0" encoding="UTF-8" standalone="yes"?>
<Relationships xmlns="http://schemas.openxmlformats.org/package/2006/relationships"><Relationship Id="rId2" Type="http://schemas.openxmlformats.org/officeDocument/2006/relationships/image" Target="../media/image273.png"/><Relationship Id="rId1" Type="http://schemas.openxmlformats.org/officeDocument/2006/relationships/slideLayout" Target="../slideLayouts/slideLayout24.xml"/></Relationships>
</file>

<file path=ppt/slides/_rels/slide136.xml.rels><?xml version="1.0" encoding="UTF-8" standalone="yes"?>
<Relationships xmlns="http://schemas.openxmlformats.org/package/2006/relationships"><Relationship Id="rId3" Type="http://schemas.openxmlformats.org/officeDocument/2006/relationships/image" Target="../media/image351.png"/><Relationship Id="rId2" Type="http://schemas.openxmlformats.org/officeDocument/2006/relationships/notesSlide" Target="../notesSlides/notesSlide91.xml"/><Relationship Id="rId1" Type="http://schemas.openxmlformats.org/officeDocument/2006/relationships/slideLayout" Target="../slideLayouts/slideLayout24.xml"/><Relationship Id="rId6" Type="http://schemas.openxmlformats.org/officeDocument/2006/relationships/image" Target="../media/image354.png"/><Relationship Id="rId5" Type="http://schemas.openxmlformats.org/officeDocument/2006/relationships/image" Target="../media/image353.png"/><Relationship Id="rId4" Type="http://schemas.openxmlformats.org/officeDocument/2006/relationships/image" Target="../media/image352.png"/></Relationships>
</file>

<file path=ppt/slides/_rels/slide137.xml.rels><?xml version="1.0" encoding="UTF-8" standalone="yes"?>
<Relationships xmlns="http://schemas.openxmlformats.org/package/2006/relationships"><Relationship Id="rId3" Type="http://schemas.openxmlformats.org/officeDocument/2006/relationships/image" Target="../media/image355.png"/><Relationship Id="rId2" Type="http://schemas.openxmlformats.org/officeDocument/2006/relationships/notesSlide" Target="../notesSlides/notesSlide92.xml"/><Relationship Id="rId1" Type="http://schemas.openxmlformats.org/officeDocument/2006/relationships/slideLayout" Target="../slideLayouts/slideLayout24.xml"/></Relationships>
</file>

<file path=ppt/slides/_rels/slide138.xml.rels><?xml version="1.0" encoding="UTF-8" standalone="yes"?>
<Relationships xmlns="http://schemas.openxmlformats.org/package/2006/relationships"><Relationship Id="rId3" Type="http://schemas.openxmlformats.org/officeDocument/2006/relationships/image" Target="../media/image356.png"/><Relationship Id="rId2" Type="http://schemas.openxmlformats.org/officeDocument/2006/relationships/notesSlide" Target="../notesSlides/notesSlide93.xml"/><Relationship Id="rId1" Type="http://schemas.openxmlformats.org/officeDocument/2006/relationships/slideLayout" Target="../slideLayouts/slideLayout2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0.png"/><Relationship Id="rId3" Type="http://schemas.openxmlformats.org/officeDocument/2006/relationships/image" Target="../media/image56.png"/><Relationship Id="rId7" Type="http://schemas.openxmlformats.org/officeDocument/2006/relationships/image" Target="../media/image4.png"/><Relationship Id="rId12" Type="http://schemas.openxmlformats.org/officeDocument/2006/relationships/image" Target="../media/image59.png"/><Relationship Id="rId17" Type="http://schemas.openxmlformats.org/officeDocument/2006/relationships/image" Target="../media/image61.png"/><Relationship Id="rId2" Type="http://schemas.openxmlformats.org/officeDocument/2006/relationships/notesSlide" Target="../notesSlides/notesSlide13.xml"/><Relationship Id="rId16" Type="http://schemas.openxmlformats.org/officeDocument/2006/relationships/image" Target="../media/image1.png"/><Relationship Id="rId1" Type="http://schemas.openxmlformats.org/officeDocument/2006/relationships/slideLayout" Target="../slideLayouts/slideLayout24.xml"/><Relationship Id="rId6" Type="http://schemas.openxmlformats.org/officeDocument/2006/relationships/image" Target="../media/image2.png"/><Relationship Id="rId11" Type="http://schemas.openxmlformats.org/officeDocument/2006/relationships/image" Target="../media/image58.png"/><Relationship Id="rId5" Type="http://schemas.openxmlformats.org/officeDocument/2006/relationships/image" Target="../media/image7.png"/><Relationship Id="rId1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slide" Target="slide161.xml"/><Relationship Id="rId9" Type="http://schemas.openxmlformats.org/officeDocument/2006/relationships/image" Target="../media/image57.png"/><Relationship Id="rId14" Type="http://schemas.openxmlformats.org/officeDocument/2006/relationships/image" Target="../media/image5.png"/></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4.xml"/></Relationships>
</file>

<file path=ppt/slides/_rels/slide141.xml.rels><?xml version="1.0" encoding="UTF-8" standalone="yes"?>
<Relationships xmlns="http://schemas.openxmlformats.org/package/2006/relationships"><Relationship Id="rId2" Type="http://schemas.openxmlformats.org/officeDocument/2006/relationships/image" Target="../media/image325.png"/><Relationship Id="rId1" Type="http://schemas.openxmlformats.org/officeDocument/2006/relationships/slideLayout" Target="../slideLayouts/slideLayout24.xml"/></Relationships>
</file>

<file path=ppt/slides/_rels/slide142.xml.rels><?xml version="1.0" encoding="UTF-8" standalone="yes"?>
<Relationships xmlns="http://schemas.openxmlformats.org/package/2006/relationships"><Relationship Id="rId2" Type="http://schemas.openxmlformats.org/officeDocument/2006/relationships/image" Target="../media/image357.png"/><Relationship Id="rId1" Type="http://schemas.openxmlformats.org/officeDocument/2006/relationships/slideLayout" Target="../slideLayouts/slideLayout24.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4.xml"/></Relationships>
</file>

<file path=ppt/slides/_rels/slide144.xml.rels><?xml version="1.0" encoding="UTF-8" standalone="yes"?>
<Relationships xmlns="http://schemas.openxmlformats.org/package/2006/relationships"><Relationship Id="rId8" Type="http://schemas.openxmlformats.org/officeDocument/2006/relationships/image" Target="../media/image364.png"/><Relationship Id="rId13" Type="http://schemas.openxmlformats.org/officeDocument/2006/relationships/image" Target="../media/image369.png"/><Relationship Id="rId3" Type="http://schemas.openxmlformats.org/officeDocument/2006/relationships/image" Target="../media/image359.png"/><Relationship Id="rId7" Type="http://schemas.openxmlformats.org/officeDocument/2006/relationships/image" Target="../media/image363.png"/><Relationship Id="rId12" Type="http://schemas.openxmlformats.org/officeDocument/2006/relationships/image" Target="../media/image368.png"/><Relationship Id="rId2" Type="http://schemas.openxmlformats.org/officeDocument/2006/relationships/image" Target="../media/image358.png"/><Relationship Id="rId1" Type="http://schemas.openxmlformats.org/officeDocument/2006/relationships/slideLayout" Target="../slideLayouts/slideLayout24.xml"/><Relationship Id="rId6" Type="http://schemas.openxmlformats.org/officeDocument/2006/relationships/image" Target="../media/image362.svg"/><Relationship Id="rId11" Type="http://schemas.openxmlformats.org/officeDocument/2006/relationships/image" Target="../media/image367.png"/><Relationship Id="rId5" Type="http://schemas.openxmlformats.org/officeDocument/2006/relationships/image" Target="../media/image361.png"/><Relationship Id="rId10" Type="http://schemas.openxmlformats.org/officeDocument/2006/relationships/image" Target="../media/image366.png"/><Relationship Id="rId4" Type="http://schemas.openxmlformats.org/officeDocument/2006/relationships/image" Target="../media/image360.gif"/><Relationship Id="rId9" Type="http://schemas.openxmlformats.org/officeDocument/2006/relationships/image" Target="../media/image365.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4.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9.xml.rels><?xml version="1.0" encoding="UTF-8" standalone="yes"?>
<Relationships xmlns="http://schemas.openxmlformats.org/package/2006/relationships"><Relationship Id="rId3" Type="http://schemas.openxmlformats.org/officeDocument/2006/relationships/image" Target="../media/image322.png"/><Relationship Id="rId2" Type="http://schemas.openxmlformats.org/officeDocument/2006/relationships/notesSlide" Target="../notesSlides/notesSlide97.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2.png"/><Relationship Id="rId7"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8.png"/></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98.xml"/><Relationship Id="rId7" Type="http://schemas.openxmlformats.org/officeDocument/2006/relationships/image" Target="../media/image60.png"/><Relationship Id="rId2" Type="http://schemas.openxmlformats.org/officeDocument/2006/relationships/slideLayout" Target="../slideLayouts/slideLayout24.xml"/><Relationship Id="rId1" Type="http://schemas.openxmlformats.org/officeDocument/2006/relationships/tags" Target="../tags/tag5.xml"/><Relationship Id="rId6" Type="http://schemas.openxmlformats.org/officeDocument/2006/relationships/image" Target="../media/image59.png"/><Relationship Id="rId5" Type="http://schemas.openxmlformats.org/officeDocument/2006/relationships/image" Target="../media/image4.png"/><Relationship Id="rId4" Type="http://schemas.openxmlformats.org/officeDocument/2006/relationships/image" Target="../media/image67.png"/></Relationships>
</file>

<file path=ppt/slides/_rels/slide151.xml.rels><?xml version="1.0" encoding="UTF-8" standalone="yes"?>
<Relationships xmlns="http://schemas.openxmlformats.org/package/2006/relationships"><Relationship Id="rId3" Type="http://schemas.microsoft.com/office/2018/10/relationships/comments" Target="../comments/modernComment_609_A5749161.xml"/><Relationship Id="rId2" Type="http://schemas.openxmlformats.org/officeDocument/2006/relationships/notesSlide" Target="../notesSlides/notesSlide99.xml"/><Relationship Id="rId1" Type="http://schemas.openxmlformats.org/officeDocument/2006/relationships/slideLayout" Target="../slideLayouts/slideLayout24.xml"/></Relationships>
</file>

<file path=ppt/slides/_rels/slide15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70.png"/><Relationship Id="rId7" Type="http://schemas.openxmlformats.org/officeDocument/2006/relationships/image" Target="../media/image373.png"/><Relationship Id="rId2" Type="http://schemas.openxmlformats.org/officeDocument/2006/relationships/notesSlide" Target="../notesSlides/notesSlide100.xml"/><Relationship Id="rId1" Type="http://schemas.openxmlformats.org/officeDocument/2006/relationships/slideLayout" Target="../slideLayouts/slideLayout24.xml"/><Relationship Id="rId6" Type="http://schemas.openxmlformats.org/officeDocument/2006/relationships/image" Target="../media/image372.png"/><Relationship Id="rId5" Type="http://schemas.openxmlformats.org/officeDocument/2006/relationships/image" Target="../media/image112.png"/><Relationship Id="rId4" Type="http://schemas.openxmlformats.org/officeDocument/2006/relationships/image" Target="../media/image371.png"/><Relationship Id="rId9" Type="http://schemas.openxmlformats.org/officeDocument/2006/relationships/image" Target="../media/image374.png"/></Relationships>
</file>

<file path=ppt/slides/_rels/slide153.xml.rels><?xml version="1.0" encoding="UTF-8" standalone="yes"?>
<Relationships xmlns="http://schemas.openxmlformats.org/package/2006/relationships"><Relationship Id="rId3" Type="http://schemas.openxmlformats.org/officeDocument/2006/relationships/image" Target="../media/image376.png"/><Relationship Id="rId7" Type="http://schemas.openxmlformats.org/officeDocument/2006/relationships/image" Target="../media/image380.png"/><Relationship Id="rId2" Type="http://schemas.openxmlformats.org/officeDocument/2006/relationships/image" Target="../media/image375.png"/><Relationship Id="rId1" Type="http://schemas.openxmlformats.org/officeDocument/2006/relationships/slideLayout" Target="../slideLayouts/slideLayout24.xml"/><Relationship Id="rId6" Type="http://schemas.openxmlformats.org/officeDocument/2006/relationships/image" Target="../media/image379.png"/><Relationship Id="rId5" Type="http://schemas.openxmlformats.org/officeDocument/2006/relationships/image" Target="../media/image378.png"/><Relationship Id="rId4" Type="http://schemas.openxmlformats.org/officeDocument/2006/relationships/image" Target="../media/image377.png"/></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4.xml"/></Relationships>
</file>

<file path=ppt/slides/_rels/slide155.xml.rels><?xml version="1.0" encoding="UTF-8" standalone="yes"?>
<Relationships xmlns="http://schemas.openxmlformats.org/package/2006/relationships"><Relationship Id="rId8" Type="http://schemas.openxmlformats.org/officeDocument/2006/relationships/image" Target="../media/image386.png"/><Relationship Id="rId3" Type="http://schemas.openxmlformats.org/officeDocument/2006/relationships/image" Target="../media/image381.png"/><Relationship Id="rId7" Type="http://schemas.openxmlformats.org/officeDocument/2006/relationships/image" Target="../media/image385.png"/><Relationship Id="rId2" Type="http://schemas.openxmlformats.org/officeDocument/2006/relationships/notesSlide" Target="../notesSlides/notesSlide102.xml"/><Relationship Id="rId1" Type="http://schemas.openxmlformats.org/officeDocument/2006/relationships/slideLayout" Target="../slideLayouts/slideLayout14.xml"/><Relationship Id="rId6" Type="http://schemas.openxmlformats.org/officeDocument/2006/relationships/image" Target="../media/image384.png"/><Relationship Id="rId5" Type="http://schemas.openxmlformats.org/officeDocument/2006/relationships/image" Target="../media/image383.png"/><Relationship Id="rId10" Type="http://schemas.openxmlformats.org/officeDocument/2006/relationships/image" Target="../media/image388.png"/><Relationship Id="rId4" Type="http://schemas.openxmlformats.org/officeDocument/2006/relationships/image" Target="../media/image382.jpeg"/><Relationship Id="rId9" Type="http://schemas.openxmlformats.org/officeDocument/2006/relationships/image" Target="../media/image387.png"/></Relationships>
</file>

<file path=ppt/slides/_rels/slide156.xml.rels><?xml version="1.0" encoding="UTF-8" standalone="yes"?>
<Relationships xmlns="http://schemas.openxmlformats.org/package/2006/relationships"><Relationship Id="rId3" Type="http://schemas.openxmlformats.org/officeDocument/2006/relationships/image" Target="../media/image389.png"/><Relationship Id="rId2" Type="http://schemas.openxmlformats.org/officeDocument/2006/relationships/notesSlide" Target="../notesSlides/notesSlide103.xml"/><Relationship Id="rId1" Type="http://schemas.openxmlformats.org/officeDocument/2006/relationships/slideLayout" Target="../slideLayouts/slideLayout19.xml"/><Relationship Id="rId4" Type="http://schemas.openxmlformats.org/officeDocument/2006/relationships/image" Target="../media/image387.png"/></Relationships>
</file>

<file path=ppt/slides/_rels/slide15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60.png"/><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image" Target="../media/image390.png"/><Relationship Id="rId17" Type="http://schemas.openxmlformats.org/officeDocument/2006/relationships/image" Target="../media/image5.png"/><Relationship Id="rId2" Type="http://schemas.openxmlformats.org/officeDocument/2006/relationships/image" Target="../media/image110.png"/><Relationship Id="rId16" Type="http://schemas.openxmlformats.org/officeDocument/2006/relationships/image" Target="../media/image4.png"/><Relationship Id="rId1" Type="http://schemas.openxmlformats.org/officeDocument/2006/relationships/slideLayout" Target="../slideLayouts/slideLayout19.xml"/><Relationship Id="rId6" Type="http://schemas.openxmlformats.org/officeDocument/2006/relationships/image" Target="../media/image14.png"/><Relationship Id="rId11" Type="http://schemas.openxmlformats.org/officeDocument/2006/relationships/image" Target="../media/image7.png"/><Relationship Id="rId5" Type="http://schemas.openxmlformats.org/officeDocument/2006/relationships/slide" Target="slide155.xml"/><Relationship Id="rId15" Type="http://schemas.openxmlformats.org/officeDocument/2006/relationships/image" Target="../media/image3.png"/><Relationship Id="rId10" Type="http://schemas.openxmlformats.org/officeDocument/2006/relationships/slide" Target="slide161.xml"/><Relationship Id="rId4" Type="http://schemas.openxmlformats.org/officeDocument/2006/relationships/image" Target="../media/image13.png"/><Relationship Id="rId9" Type="http://schemas.openxmlformats.org/officeDocument/2006/relationships/image" Target="../media/image6.png"/><Relationship Id="rId14" Type="http://schemas.openxmlformats.org/officeDocument/2006/relationships/image" Target="../media/image2.png"/></Relationships>
</file>

<file path=ppt/slides/_rels/slide158.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4.png"/><Relationship Id="rId2" Type="http://schemas.openxmlformats.org/officeDocument/2006/relationships/image" Target="../media/image110.png"/><Relationship Id="rId1" Type="http://schemas.openxmlformats.org/officeDocument/2006/relationships/slideLayout" Target="../slideLayouts/slideLayout19.xml"/><Relationship Id="rId6" Type="http://schemas.openxmlformats.org/officeDocument/2006/relationships/image" Target="../media/image393.png"/><Relationship Id="rId5" Type="http://schemas.openxmlformats.org/officeDocument/2006/relationships/image" Target="../media/image392.wmf"/><Relationship Id="rId4" Type="http://schemas.openxmlformats.org/officeDocument/2006/relationships/oleObject" Target="../embeddings/oleObject1.bin"/></Relationships>
</file>

<file path=ppt/slides/_rels/slide159.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image" Target="../media/image395.png"/><Relationship Id="rId7" Type="http://schemas.openxmlformats.org/officeDocument/2006/relationships/image" Target="../media/image2.png"/><Relationship Id="rId2" Type="http://schemas.openxmlformats.org/officeDocument/2006/relationships/notesSlide" Target="../notesSlides/notesSlide104.xml"/><Relationship Id="rId1" Type="http://schemas.openxmlformats.org/officeDocument/2006/relationships/slideLayout" Target="../slideLayouts/slideLayout24.xml"/><Relationship Id="rId6" Type="http://schemas.openxmlformats.org/officeDocument/2006/relationships/hyperlink" Target="https://www.radiofrance.fr/franceinter/podcasts/affaires-sensibles/affaires-sensibles-du-lundi-26-fevrier-2024-2620571" TargetMode="External"/><Relationship Id="rId5" Type="http://schemas.openxmlformats.org/officeDocument/2006/relationships/image" Target="../media/image397.png"/><Relationship Id="rId4" Type="http://schemas.openxmlformats.org/officeDocument/2006/relationships/image" Target="../media/image396.png"/><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slide" Target="slide166.xml"/><Relationship Id="rId3" Type="http://schemas.openxmlformats.org/officeDocument/2006/relationships/image" Target="../media/image63.png"/><Relationship Id="rId7" Type="http://schemas.openxmlformats.org/officeDocument/2006/relationships/image" Target="../media/image5.png"/><Relationship Id="rId12"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3.png"/><Relationship Id="rId11" Type="http://schemas.openxmlformats.org/officeDocument/2006/relationships/slide" Target="slide15.xml"/><Relationship Id="rId5" Type="http://schemas.openxmlformats.org/officeDocument/2006/relationships/image" Target="../media/image2.png"/><Relationship Id="rId10"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image" Target="../media/image9.png"/></Relationships>
</file>

<file path=ppt/slides/_rels/slide1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5.xml"/><Relationship Id="rId1" Type="http://schemas.openxmlformats.org/officeDocument/2006/relationships/slideLayout" Target="../slideLayouts/slideLayout24.xml"/><Relationship Id="rId6" Type="http://schemas.openxmlformats.org/officeDocument/2006/relationships/image" Target="../media/image32.png"/><Relationship Id="rId5" Type="http://schemas.openxmlformats.org/officeDocument/2006/relationships/slide" Target="slide25.xml"/><Relationship Id="rId4" Type="http://schemas.openxmlformats.org/officeDocument/2006/relationships/image" Target="../media/image315.png"/></Relationships>
</file>

<file path=ppt/slides/_rels/slide161.xml.rels><?xml version="1.0" encoding="UTF-8" standalone="yes"?>
<Relationships xmlns="http://schemas.openxmlformats.org/package/2006/relationships"><Relationship Id="rId3" Type="http://schemas.openxmlformats.org/officeDocument/2006/relationships/slide" Target="slide159.xml"/><Relationship Id="rId7" Type="http://schemas.openxmlformats.org/officeDocument/2006/relationships/image" Target="../media/image32.png"/><Relationship Id="rId2" Type="http://schemas.openxmlformats.org/officeDocument/2006/relationships/notesSlide" Target="../notesSlides/notesSlide106.xml"/><Relationship Id="rId1" Type="http://schemas.openxmlformats.org/officeDocument/2006/relationships/slideLayout" Target="../slideLayouts/slideLayout19.xml"/><Relationship Id="rId6" Type="http://schemas.openxmlformats.org/officeDocument/2006/relationships/slide" Target="slide14.xml"/><Relationship Id="rId5" Type="http://schemas.openxmlformats.org/officeDocument/2006/relationships/image" Target="../media/image1.png"/><Relationship Id="rId4" Type="http://schemas.openxmlformats.org/officeDocument/2006/relationships/image" Target="../media/image398.png"/></Relationships>
</file>

<file path=ppt/slides/_rels/slide16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99.png"/><Relationship Id="rId7" Type="http://schemas.openxmlformats.org/officeDocument/2006/relationships/image" Target="../media/image5.png"/><Relationship Id="rId2" Type="http://schemas.openxmlformats.org/officeDocument/2006/relationships/notesSlide" Target="../notesSlides/notesSlide107.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32.png"/><Relationship Id="rId4" Type="http://schemas.openxmlformats.org/officeDocument/2006/relationships/image" Target="../media/image110.png"/><Relationship Id="rId9" Type="http://schemas.openxmlformats.org/officeDocument/2006/relationships/slide" Target="slide60.xml"/></Relationships>
</file>

<file path=ppt/slides/_rels/slide16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00.png"/><Relationship Id="rId7" Type="http://schemas.openxmlformats.org/officeDocument/2006/relationships/image" Target="../media/image5.png"/><Relationship Id="rId2" Type="http://schemas.openxmlformats.org/officeDocument/2006/relationships/notesSlide" Target="../notesSlides/notesSlide108.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32.png"/><Relationship Id="rId4" Type="http://schemas.openxmlformats.org/officeDocument/2006/relationships/image" Target="../media/image110.png"/><Relationship Id="rId9" Type="http://schemas.openxmlformats.org/officeDocument/2006/relationships/slide" Target="slide60.xml"/></Relationships>
</file>

<file path=ppt/slides/_rels/slide16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01.png"/><Relationship Id="rId7" Type="http://schemas.openxmlformats.org/officeDocument/2006/relationships/image" Target="../media/image2.png"/><Relationship Id="rId12" Type="http://schemas.openxmlformats.org/officeDocument/2006/relationships/image" Target="../media/image32.png"/><Relationship Id="rId2" Type="http://schemas.openxmlformats.org/officeDocument/2006/relationships/notesSlide" Target="../notesSlides/notesSlide109.xml"/><Relationship Id="rId1" Type="http://schemas.openxmlformats.org/officeDocument/2006/relationships/slideLayout" Target="../slideLayouts/slideLayout19.xml"/><Relationship Id="rId6" Type="http://schemas.openxmlformats.org/officeDocument/2006/relationships/image" Target="../media/image110.png"/><Relationship Id="rId11" Type="http://schemas.openxmlformats.org/officeDocument/2006/relationships/slide" Target="slide60.xml"/><Relationship Id="rId5" Type="http://schemas.openxmlformats.org/officeDocument/2006/relationships/image" Target="../media/image403.png"/><Relationship Id="rId10" Type="http://schemas.openxmlformats.org/officeDocument/2006/relationships/image" Target="../media/image4.png"/><Relationship Id="rId4" Type="http://schemas.openxmlformats.org/officeDocument/2006/relationships/image" Target="../media/image402.png"/><Relationship Id="rId9" Type="http://schemas.openxmlformats.org/officeDocument/2006/relationships/image" Target="../media/image5.png"/></Relationships>
</file>

<file path=ppt/slides/_rels/slide16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04.png"/><Relationship Id="rId7" Type="http://schemas.openxmlformats.org/officeDocument/2006/relationships/image" Target="../media/image110.png"/><Relationship Id="rId2" Type="http://schemas.openxmlformats.org/officeDocument/2006/relationships/notesSlide" Target="../notesSlides/notesSlide110.xml"/><Relationship Id="rId1" Type="http://schemas.openxmlformats.org/officeDocument/2006/relationships/slideLayout" Target="../slideLayouts/slideLayout19.xml"/><Relationship Id="rId6" Type="http://schemas.openxmlformats.org/officeDocument/2006/relationships/image" Target="../media/image406.png"/><Relationship Id="rId5" Type="http://schemas.openxmlformats.org/officeDocument/2006/relationships/image" Target="../media/image405.png"/><Relationship Id="rId4" Type="http://schemas.openxmlformats.org/officeDocument/2006/relationships/slide" Target="slide60.xml"/></Relationships>
</file>

<file path=ppt/slides/_rels/slide166.xml.rels><?xml version="1.0" encoding="UTF-8" standalone="yes"?>
<Relationships xmlns="http://schemas.openxmlformats.org/package/2006/relationships"><Relationship Id="rId3" Type="http://schemas.openxmlformats.org/officeDocument/2006/relationships/image" Target="../media/image407.jpeg"/><Relationship Id="rId2" Type="http://schemas.openxmlformats.org/officeDocument/2006/relationships/notesSlide" Target="../notesSlides/notesSlide111.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slide" Target="slide56.xml"/><Relationship Id="rId4" Type="http://schemas.openxmlformats.org/officeDocument/2006/relationships/image" Target="../media/image1.png"/></Relationships>
</file>

<file path=ppt/slides/_rels/slide167.xml.rels><?xml version="1.0" encoding="UTF-8" standalone="yes"?>
<Relationships xmlns="http://schemas.openxmlformats.org/package/2006/relationships"><Relationship Id="rId3" Type="http://schemas.openxmlformats.org/officeDocument/2006/relationships/image" Target="../media/image408.jpeg"/><Relationship Id="rId2" Type="http://schemas.openxmlformats.org/officeDocument/2006/relationships/notesSlide" Target="../notesSlides/notesSlide112.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slide" Target="slide56.xml"/><Relationship Id="rId4" Type="http://schemas.openxmlformats.org/officeDocument/2006/relationships/image" Target="../media/image1.png"/></Relationships>
</file>

<file path=ppt/slides/_rels/slide168.xml.rels><?xml version="1.0" encoding="UTF-8" standalone="yes"?>
<Relationships xmlns="http://schemas.openxmlformats.org/package/2006/relationships"><Relationship Id="rId3" Type="http://schemas.openxmlformats.org/officeDocument/2006/relationships/slide" Target="slide175.xml"/><Relationship Id="rId7" Type="http://schemas.openxmlformats.org/officeDocument/2006/relationships/image" Target="../media/image32.png"/><Relationship Id="rId2" Type="http://schemas.openxmlformats.org/officeDocument/2006/relationships/notesSlide" Target="../notesSlides/notesSlide113.xml"/><Relationship Id="rId1" Type="http://schemas.openxmlformats.org/officeDocument/2006/relationships/slideLayout" Target="../slideLayouts/slideLayout19.xml"/><Relationship Id="rId6" Type="http://schemas.openxmlformats.org/officeDocument/2006/relationships/slide" Target="slide56.xml"/><Relationship Id="rId5" Type="http://schemas.openxmlformats.org/officeDocument/2006/relationships/image" Target="../media/image1.png"/><Relationship Id="rId4" Type="http://schemas.openxmlformats.org/officeDocument/2006/relationships/image" Target="../media/image409.jpeg"/></Relationships>
</file>

<file path=ppt/slides/_rels/slide169.xml.rels><?xml version="1.0" encoding="UTF-8" standalone="yes"?>
<Relationships xmlns="http://schemas.openxmlformats.org/package/2006/relationships"><Relationship Id="rId3" Type="http://schemas.openxmlformats.org/officeDocument/2006/relationships/image" Target="../media/image410.jpeg"/><Relationship Id="rId2" Type="http://schemas.openxmlformats.org/officeDocument/2006/relationships/notesSlide" Target="../notesSlides/notesSlide114.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slide" Target="slide56.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64.png"/><Relationship Id="rId7" Type="http://schemas.openxmlformats.org/officeDocument/2006/relationships/image" Target="../media/image66.png"/><Relationship Id="rId2" Type="http://schemas.openxmlformats.org/officeDocument/2006/relationships/notesSlide" Target="../notesSlides/notesSlide16.xml"/><Relationship Id="rId1" Type="http://schemas.openxmlformats.org/officeDocument/2006/relationships/slideLayout" Target="../slideLayouts/slideLayout24.xml"/><Relationship Id="rId6" Type="http://schemas.openxmlformats.org/officeDocument/2006/relationships/image" Target="../media/image9.png"/><Relationship Id="rId5" Type="http://schemas.openxmlformats.org/officeDocument/2006/relationships/slide" Target="slide15.xml"/><Relationship Id="rId4" Type="http://schemas.openxmlformats.org/officeDocument/2006/relationships/image" Target="../media/image65.png"/><Relationship Id="rId9" Type="http://schemas.openxmlformats.org/officeDocument/2006/relationships/image" Target="../media/image8.png"/></Relationships>
</file>

<file path=ppt/slides/_rels/slide170.xml.rels><?xml version="1.0" encoding="UTF-8" standalone="yes"?>
<Relationships xmlns="http://schemas.openxmlformats.org/package/2006/relationships"><Relationship Id="rId3" Type="http://schemas.openxmlformats.org/officeDocument/2006/relationships/image" Target="../media/image411.jpeg"/><Relationship Id="rId2" Type="http://schemas.openxmlformats.org/officeDocument/2006/relationships/notesSlide" Target="../notesSlides/notesSlide115.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slide" Target="slide56.xml"/><Relationship Id="rId4" Type="http://schemas.openxmlformats.org/officeDocument/2006/relationships/image" Target="../media/image1.png"/></Relationships>
</file>

<file path=ppt/slides/_rels/slide171.xml.rels><?xml version="1.0" encoding="UTF-8" standalone="yes"?>
<Relationships xmlns="http://schemas.openxmlformats.org/package/2006/relationships"><Relationship Id="rId3" Type="http://schemas.openxmlformats.org/officeDocument/2006/relationships/image" Target="../media/image412.jpeg"/><Relationship Id="rId2" Type="http://schemas.openxmlformats.org/officeDocument/2006/relationships/notesSlide" Target="../notesSlides/notesSlide116.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slide" Target="slide56.xml"/><Relationship Id="rId4" Type="http://schemas.openxmlformats.org/officeDocument/2006/relationships/image" Target="../media/image1.png"/></Relationships>
</file>

<file path=ppt/slides/_rels/slide17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32.png"/><Relationship Id="rId2" Type="http://schemas.openxmlformats.org/officeDocument/2006/relationships/notesSlide" Target="../notesSlides/notesSlide117.xml"/><Relationship Id="rId1" Type="http://schemas.openxmlformats.org/officeDocument/2006/relationships/slideLayout" Target="../slideLayouts/slideLayout19.xml"/><Relationship Id="rId6" Type="http://schemas.openxmlformats.org/officeDocument/2006/relationships/slide" Target="slide56.xml"/><Relationship Id="rId5" Type="http://schemas.openxmlformats.org/officeDocument/2006/relationships/image" Target="../media/image1.png"/><Relationship Id="rId4" Type="http://schemas.openxmlformats.org/officeDocument/2006/relationships/image" Target="../media/image413.wmf"/></Relationships>
</file>

<file path=ppt/slides/_rels/slide173.xml.rels><?xml version="1.0" encoding="UTF-8" standalone="yes"?>
<Relationships xmlns="http://schemas.openxmlformats.org/package/2006/relationships"><Relationship Id="rId3" Type="http://schemas.openxmlformats.org/officeDocument/2006/relationships/image" Target="../media/image414.jpeg"/><Relationship Id="rId2" Type="http://schemas.openxmlformats.org/officeDocument/2006/relationships/notesSlide" Target="../notesSlides/notesSlide118.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slide" Target="slide56.xml"/><Relationship Id="rId4" Type="http://schemas.openxmlformats.org/officeDocument/2006/relationships/image" Target="../media/image1.png"/></Relationships>
</file>

<file path=ppt/slides/_rels/slide1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5.png"/><Relationship Id="rId1" Type="http://schemas.openxmlformats.org/officeDocument/2006/relationships/slideLayout" Target="../slideLayouts/slideLayout19.xml"/><Relationship Id="rId5" Type="http://schemas.openxmlformats.org/officeDocument/2006/relationships/image" Target="../media/image32.png"/><Relationship Id="rId4" Type="http://schemas.openxmlformats.org/officeDocument/2006/relationships/slide" Target="slide75.xml"/></Relationships>
</file>

<file path=ppt/slides/_rels/slide1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6.jpeg"/><Relationship Id="rId1" Type="http://schemas.openxmlformats.org/officeDocument/2006/relationships/slideLayout" Target="../slideLayouts/slideLayout19.xml"/><Relationship Id="rId5" Type="http://schemas.openxmlformats.org/officeDocument/2006/relationships/image" Target="../media/image32.png"/><Relationship Id="rId4" Type="http://schemas.openxmlformats.org/officeDocument/2006/relationships/slide" Target="slide75.xml"/></Relationships>
</file>

<file path=ppt/slides/_rels/slide1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6.jpeg"/><Relationship Id="rId1" Type="http://schemas.openxmlformats.org/officeDocument/2006/relationships/slideLayout" Target="../slideLayouts/slideLayout19.xml"/><Relationship Id="rId5" Type="http://schemas.openxmlformats.org/officeDocument/2006/relationships/image" Target="../media/image32.png"/><Relationship Id="rId4" Type="http://schemas.openxmlformats.org/officeDocument/2006/relationships/slide" Target="slide46.xml"/></Relationships>
</file>

<file path=ppt/slides/_rels/slide177.xml.rels><?xml version="1.0" encoding="UTF-8" standalone="yes"?>
<Relationships xmlns="http://schemas.openxmlformats.org/package/2006/relationships"><Relationship Id="rId3" Type="http://schemas.openxmlformats.org/officeDocument/2006/relationships/image" Target="../media/image417.png"/><Relationship Id="rId2" Type="http://schemas.openxmlformats.org/officeDocument/2006/relationships/image" Target="../media/image1.png"/><Relationship Id="rId1" Type="http://schemas.openxmlformats.org/officeDocument/2006/relationships/slideLayout" Target="../slideLayouts/slideLayout19.xml"/><Relationship Id="rId5" Type="http://schemas.openxmlformats.org/officeDocument/2006/relationships/image" Target="../media/image32.png"/><Relationship Id="rId4" Type="http://schemas.openxmlformats.org/officeDocument/2006/relationships/slide" Target="slide4.xml"/></Relationships>
</file>

<file path=ppt/slides/_rels/slide178.xml.rels><?xml version="1.0" encoding="UTF-8" standalone="yes"?>
<Relationships xmlns="http://schemas.openxmlformats.org/package/2006/relationships"><Relationship Id="rId3" Type="http://schemas.openxmlformats.org/officeDocument/2006/relationships/image" Target="../media/image418.jpg"/><Relationship Id="rId2" Type="http://schemas.openxmlformats.org/officeDocument/2006/relationships/image" Target="../media/image1.png"/><Relationship Id="rId1" Type="http://schemas.openxmlformats.org/officeDocument/2006/relationships/slideLayout" Target="../slideLayouts/slideLayout19.xml"/><Relationship Id="rId5" Type="http://schemas.openxmlformats.org/officeDocument/2006/relationships/image" Target="../media/image32.png"/><Relationship Id="rId4" Type="http://schemas.openxmlformats.org/officeDocument/2006/relationships/slide" Target="slide4.xml"/></Relationships>
</file>

<file path=ppt/slides/_rels/slide1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9.png"/><Relationship Id="rId1" Type="http://schemas.openxmlformats.org/officeDocument/2006/relationships/slideLayout" Target="../slideLayouts/slideLayout19.xml"/><Relationship Id="rId6" Type="http://schemas.openxmlformats.org/officeDocument/2006/relationships/hyperlink" Target="https://www.obs-banyuls.fr/fr/oob.html" TargetMode="External"/><Relationship Id="rId5" Type="http://schemas.openxmlformats.org/officeDocument/2006/relationships/image" Target="../media/image32.png"/><Relationship Id="rId4" Type="http://schemas.openxmlformats.org/officeDocument/2006/relationships/slide" Target="slide4.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7.png"/><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4.xml"/><Relationship Id="rId6" Type="http://schemas.openxmlformats.org/officeDocument/2006/relationships/image" Target="../media/image2.png"/><Relationship Id="rId11" Type="http://schemas.openxmlformats.org/officeDocument/2006/relationships/image" Target="../media/image68.png"/><Relationship Id="rId5" Type="http://schemas.openxmlformats.org/officeDocument/2006/relationships/image" Target="../media/image4.png"/><Relationship Id="rId10" Type="http://schemas.openxmlformats.org/officeDocument/2006/relationships/image" Target="../media/image1.png"/><Relationship Id="rId4" Type="http://schemas.openxmlformats.org/officeDocument/2006/relationships/image" Target="../media/image60.png"/><Relationship Id="rId9" Type="http://schemas.openxmlformats.org/officeDocument/2006/relationships/image" Target="../media/image59.png"/></Relationships>
</file>

<file path=ppt/slides/_rels/slide1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0.jpg"/><Relationship Id="rId1" Type="http://schemas.openxmlformats.org/officeDocument/2006/relationships/slideLayout" Target="../slideLayouts/slideLayout19.xml"/><Relationship Id="rId6" Type="http://schemas.openxmlformats.org/officeDocument/2006/relationships/hyperlink" Target="https://mesinfos.fr/auteur/aurelien-voirin" TargetMode="External"/><Relationship Id="rId5" Type="http://schemas.openxmlformats.org/officeDocument/2006/relationships/image" Target="../media/image32.png"/><Relationship Id="rId4" Type="http://schemas.openxmlformats.org/officeDocument/2006/relationships/slide" Target="slide4.xml"/></Relationships>
</file>

<file path=ppt/slides/_rels/slide1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1.png"/><Relationship Id="rId1" Type="http://schemas.openxmlformats.org/officeDocument/2006/relationships/slideLayout" Target="../slideLayouts/slideLayout19.xml"/><Relationship Id="rId5" Type="http://schemas.openxmlformats.org/officeDocument/2006/relationships/image" Target="../media/image32.png"/><Relationship Id="rId4" Type="http://schemas.openxmlformats.org/officeDocument/2006/relationships/slide" Target="slide4.xml"/></Relationships>
</file>

<file path=ppt/slides/_rels/slide182.xml.rels><?xml version="1.0" encoding="UTF-8" standalone="yes"?>
<Relationships xmlns="http://schemas.openxmlformats.org/package/2006/relationships"><Relationship Id="rId3" Type="http://schemas.openxmlformats.org/officeDocument/2006/relationships/image" Target="../media/image422.jpg"/><Relationship Id="rId2" Type="http://schemas.openxmlformats.org/officeDocument/2006/relationships/notesSlide" Target="../notesSlides/notesSlide119.xml"/><Relationship Id="rId1" Type="http://schemas.openxmlformats.org/officeDocument/2006/relationships/slideLayout" Target="../slideLayouts/slideLayout27.xml"/><Relationship Id="rId5" Type="http://schemas.openxmlformats.org/officeDocument/2006/relationships/image" Target="../media/image32.png"/><Relationship Id="rId4" Type="http://schemas.openxmlformats.org/officeDocument/2006/relationships/slide" Target="slide74.xml"/></Relationships>
</file>

<file path=ppt/slides/_rels/slide183.xml.rels><?xml version="1.0" encoding="UTF-8" standalone="yes"?>
<Relationships xmlns="http://schemas.openxmlformats.org/package/2006/relationships"><Relationship Id="rId3" Type="http://schemas.openxmlformats.org/officeDocument/2006/relationships/image" Target="../media/image423.jpg"/><Relationship Id="rId7" Type="http://schemas.openxmlformats.org/officeDocument/2006/relationships/image" Target="../media/image117.png"/><Relationship Id="rId2" Type="http://schemas.openxmlformats.org/officeDocument/2006/relationships/notesSlide" Target="../notesSlides/notesSlide120.xml"/><Relationship Id="rId1" Type="http://schemas.openxmlformats.org/officeDocument/2006/relationships/slideLayout" Target="../slideLayouts/slideLayout19.xml"/><Relationship Id="rId6" Type="http://schemas.openxmlformats.org/officeDocument/2006/relationships/slide" Target="slide74.xml"/><Relationship Id="rId5" Type="http://schemas.openxmlformats.org/officeDocument/2006/relationships/image" Target="../media/image1.png"/><Relationship Id="rId4" Type="http://schemas.openxmlformats.org/officeDocument/2006/relationships/image" Target="../media/image424.jpg"/></Relationships>
</file>

<file path=ppt/slides/_rels/slide184.xml.rels><?xml version="1.0" encoding="UTF-8" standalone="yes"?>
<Relationships xmlns="http://schemas.openxmlformats.org/package/2006/relationships"><Relationship Id="rId3" Type="http://schemas.openxmlformats.org/officeDocument/2006/relationships/image" Target="../media/image168.jpg"/><Relationship Id="rId2" Type="http://schemas.openxmlformats.org/officeDocument/2006/relationships/notesSlide" Target="../notesSlides/notesSlide121.xml"/><Relationship Id="rId1" Type="http://schemas.openxmlformats.org/officeDocument/2006/relationships/slideLayout" Target="../slideLayouts/slideLayout19.xml"/><Relationship Id="rId6" Type="http://schemas.openxmlformats.org/officeDocument/2006/relationships/image" Target="../media/image117.png"/><Relationship Id="rId5" Type="http://schemas.openxmlformats.org/officeDocument/2006/relationships/slide" Target="slide61.xml"/><Relationship Id="rId4" Type="http://schemas.openxmlformats.org/officeDocument/2006/relationships/image" Target="../media/image1.png"/></Relationships>
</file>

<file path=ppt/slides/_rels/slide185.xml.rels><?xml version="1.0" encoding="UTF-8" standalone="yes"?>
<Relationships xmlns="http://schemas.openxmlformats.org/package/2006/relationships"><Relationship Id="rId8" Type="http://schemas.openxmlformats.org/officeDocument/2006/relationships/image" Target="../media/image426.png"/><Relationship Id="rId3" Type="http://schemas.openxmlformats.org/officeDocument/2006/relationships/image" Target="../media/image2.png"/><Relationship Id="rId7" Type="http://schemas.openxmlformats.org/officeDocument/2006/relationships/image" Target="../media/image425.png"/><Relationship Id="rId12" Type="http://schemas.openxmlformats.org/officeDocument/2006/relationships/image" Target="../media/image428.png"/><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110.png"/><Relationship Id="rId11" Type="http://schemas.openxmlformats.org/officeDocument/2006/relationships/image" Target="../media/image60.png"/><Relationship Id="rId5" Type="http://schemas.openxmlformats.org/officeDocument/2006/relationships/image" Target="../media/image5.png"/><Relationship Id="rId10" Type="http://schemas.openxmlformats.org/officeDocument/2006/relationships/image" Target="../media/image67.png"/><Relationship Id="rId4" Type="http://schemas.openxmlformats.org/officeDocument/2006/relationships/image" Target="../media/image3.png"/><Relationship Id="rId9" Type="http://schemas.openxmlformats.org/officeDocument/2006/relationships/image" Target="../media/image427.png"/></Relationships>
</file>

<file path=ppt/slides/_rels/slide18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28.png"/><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110.png"/><Relationship Id="rId5" Type="http://schemas.openxmlformats.org/officeDocument/2006/relationships/image" Target="../media/image5.png"/><Relationship Id="rId4" Type="http://schemas.openxmlformats.org/officeDocument/2006/relationships/image" Target="../media/image3.png"/></Relationships>
</file>

<file path=ppt/slides/_rels/slide18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2.xml"/><Relationship Id="rId1" Type="http://schemas.openxmlformats.org/officeDocument/2006/relationships/slideLayout" Target="../slideLayouts/slideLayout24.xml"/></Relationships>
</file>

<file path=ppt/slides/_rels/slide188.xml.rels><?xml version="1.0" encoding="UTF-8" standalone="yes"?>
<Relationships xmlns="http://schemas.openxmlformats.org/package/2006/relationships"><Relationship Id="rId2" Type="http://schemas.microsoft.com/office/2018/10/relationships/comments" Target="../comments/modernComment_652_63170233.xml"/><Relationship Id="rId1" Type="http://schemas.openxmlformats.org/officeDocument/2006/relationships/slideLayout" Target="../slideLayouts/slideLayout26.xml"/></Relationships>
</file>

<file path=ppt/slides/_rels/slide189.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image" Target="../media/image60.png"/><Relationship Id="rId12" Type="http://schemas.openxmlformats.org/officeDocument/2006/relationships/image" Target="../media/image5.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67.png"/><Relationship Id="rId11" Type="http://schemas.openxmlformats.org/officeDocument/2006/relationships/image" Target="../media/image4.png"/><Relationship Id="rId5" Type="http://schemas.openxmlformats.org/officeDocument/2006/relationships/image" Target="../media/image430.png"/><Relationship Id="rId15" Type="http://schemas.openxmlformats.org/officeDocument/2006/relationships/image" Target="../media/image59.png"/><Relationship Id="rId10" Type="http://schemas.openxmlformats.org/officeDocument/2006/relationships/image" Target="../media/image3.png"/><Relationship Id="rId4" Type="http://schemas.openxmlformats.org/officeDocument/2006/relationships/image" Target="../media/image429.png"/><Relationship Id="rId9" Type="http://schemas.openxmlformats.org/officeDocument/2006/relationships/image" Target="../media/image2.png"/><Relationship Id="rId1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0.xml.rels><?xml version="1.0" encoding="UTF-8" standalone="yes"?>
<Relationships xmlns="http://schemas.openxmlformats.org/package/2006/relationships"><Relationship Id="rId8" Type="http://schemas.openxmlformats.org/officeDocument/2006/relationships/image" Target="../media/image436.png"/><Relationship Id="rId13" Type="http://schemas.openxmlformats.org/officeDocument/2006/relationships/image" Target="../media/image110.png"/><Relationship Id="rId3" Type="http://schemas.openxmlformats.org/officeDocument/2006/relationships/image" Target="../media/image431.png"/><Relationship Id="rId7" Type="http://schemas.openxmlformats.org/officeDocument/2006/relationships/image" Target="../media/image435.png"/><Relationship Id="rId12" Type="http://schemas.openxmlformats.org/officeDocument/2006/relationships/image" Target="../media/image5.png"/><Relationship Id="rId2" Type="http://schemas.openxmlformats.org/officeDocument/2006/relationships/notesSlide" Target="../notesSlides/notesSlide123.xml"/><Relationship Id="rId1" Type="http://schemas.openxmlformats.org/officeDocument/2006/relationships/slideLayout" Target="../slideLayouts/slideLayout19.xml"/><Relationship Id="rId6" Type="http://schemas.openxmlformats.org/officeDocument/2006/relationships/image" Target="../media/image434.jpeg"/><Relationship Id="rId11" Type="http://schemas.openxmlformats.org/officeDocument/2006/relationships/image" Target="../media/image4.png"/><Relationship Id="rId5" Type="http://schemas.openxmlformats.org/officeDocument/2006/relationships/image" Target="../media/image433.png"/><Relationship Id="rId10" Type="http://schemas.openxmlformats.org/officeDocument/2006/relationships/image" Target="../media/image3.png"/><Relationship Id="rId4" Type="http://schemas.openxmlformats.org/officeDocument/2006/relationships/image" Target="../media/image432.png"/><Relationship Id="rId9" Type="http://schemas.openxmlformats.org/officeDocument/2006/relationships/image" Target="../media/image2.png"/><Relationship Id="rId14" Type="http://schemas.openxmlformats.org/officeDocument/2006/relationships/image" Target="../media/image53.png"/></Relationships>
</file>

<file path=ppt/slides/_rels/slide191.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437.png"/><Relationship Id="rId7" Type="http://schemas.openxmlformats.org/officeDocument/2006/relationships/image" Target="../media/image5.png"/><Relationship Id="rId2" Type="http://schemas.openxmlformats.org/officeDocument/2006/relationships/notesSlide" Target="../notesSlides/notesSlide124.xml"/><Relationship Id="rId1" Type="http://schemas.openxmlformats.org/officeDocument/2006/relationships/slideLayout" Target="../slideLayouts/slideLayout1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92.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438.png"/><Relationship Id="rId7" Type="http://schemas.openxmlformats.org/officeDocument/2006/relationships/image" Target="../media/image5.png"/><Relationship Id="rId2" Type="http://schemas.openxmlformats.org/officeDocument/2006/relationships/notesSlide" Target="../notesSlides/notesSlide125.xml"/><Relationship Id="rId1" Type="http://schemas.openxmlformats.org/officeDocument/2006/relationships/slideLayout" Target="../slideLayouts/slideLayout1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53.png"/></Relationships>
</file>

<file path=ppt/slides/_rels/slide19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39.png"/><Relationship Id="rId7" Type="http://schemas.openxmlformats.org/officeDocument/2006/relationships/image" Target="../media/image4.png"/><Relationship Id="rId2" Type="http://schemas.openxmlformats.org/officeDocument/2006/relationships/notesSlide" Target="../notesSlides/notesSlide126.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180.png"/><Relationship Id="rId4" Type="http://schemas.openxmlformats.org/officeDocument/2006/relationships/image" Target="../media/image440.png"/><Relationship Id="rId9" Type="http://schemas.openxmlformats.org/officeDocument/2006/relationships/image" Target="../media/image1.png"/></Relationships>
</file>

<file path=ppt/slides/_rels/slide194.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slide" Target="slide197.xml"/><Relationship Id="rId3" Type="http://schemas.openxmlformats.org/officeDocument/2006/relationships/image" Target="../media/image441.png"/><Relationship Id="rId7" Type="http://schemas.openxmlformats.org/officeDocument/2006/relationships/image" Target="../media/image444.png"/><Relationship Id="rId12" Type="http://schemas.openxmlformats.org/officeDocument/2006/relationships/image" Target="../media/image110.png"/><Relationship Id="rId2" Type="http://schemas.openxmlformats.org/officeDocument/2006/relationships/notesSlide" Target="../notesSlides/notesSlide127.xml"/><Relationship Id="rId1" Type="http://schemas.openxmlformats.org/officeDocument/2006/relationships/slideLayout" Target="../slideLayouts/slideLayout19.xml"/><Relationship Id="rId6" Type="http://schemas.openxmlformats.org/officeDocument/2006/relationships/image" Target="../media/image443.png"/><Relationship Id="rId11" Type="http://schemas.openxmlformats.org/officeDocument/2006/relationships/image" Target="../media/image5.png"/><Relationship Id="rId5" Type="http://schemas.openxmlformats.org/officeDocument/2006/relationships/image" Target="../media/image442.png"/><Relationship Id="rId15" Type="http://schemas.openxmlformats.org/officeDocument/2006/relationships/slide" Target="slide198.xml"/><Relationship Id="rId10" Type="http://schemas.openxmlformats.org/officeDocument/2006/relationships/image" Target="../media/image4.png"/><Relationship Id="rId4" Type="http://schemas.openxmlformats.org/officeDocument/2006/relationships/image" Target="../media/image259.png"/><Relationship Id="rId9" Type="http://schemas.openxmlformats.org/officeDocument/2006/relationships/image" Target="../media/image3.png"/><Relationship Id="rId14" Type="http://schemas.openxmlformats.org/officeDocument/2006/relationships/image" Target="../media/image445.png"/></Relationships>
</file>

<file path=ppt/slides/_rels/slide195.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slide" Target="slide77.xml"/><Relationship Id="rId3" Type="http://schemas.openxmlformats.org/officeDocument/2006/relationships/image" Target="../media/image2.png"/><Relationship Id="rId7" Type="http://schemas.openxmlformats.org/officeDocument/2006/relationships/image" Target="../media/image110.png"/><Relationship Id="rId12" Type="http://schemas.openxmlformats.org/officeDocument/2006/relationships/image" Target="../media/image60.png"/><Relationship Id="rId2" Type="http://schemas.openxmlformats.org/officeDocument/2006/relationships/notesSlide" Target="../notesSlides/notesSlide128.xml"/><Relationship Id="rId1" Type="http://schemas.openxmlformats.org/officeDocument/2006/relationships/slideLayout" Target="../slideLayouts/slideLayout19.xml"/><Relationship Id="rId6" Type="http://schemas.openxmlformats.org/officeDocument/2006/relationships/image" Target="../media/image5.png"/><Relationship Id="rId11" Type="http://schemas.openxmlformats.org/officeDocument/2006/relationships/image" Target="../media/image59.png"/><Relationship Id="rId5" Type="http://schemas.openxmlformats.org/officeDocument/2006/relationships/image" Target="../media/image4.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2.png"/><Relationship Id="rId14" Type="http://schemas.openxmlformats.org/officeDocument/2006/relationships/image" Target="../media/image117.png"/></Relationships>
</file>

<file path=ppt/slides/_rels/slide19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67.png"/><Relationship Id="rId3" Type="http://schemas.openxmlformats.org/officeDocument/2006/relationships/slideLayout" Target="../slideLayouts/slideLayout19.xml"/><Relationship Id="rId7" Type="http://schemas.openxmlformats.org/officeDocument/2006/relationships/image" Target="../media/image447.png"/><Relationship Id="rId12" Type="http://schemas.openxmlformats.org/officeDocument/2006/relationships/image" Target="../media/image30.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40.png"/><Relationship Id="rId11" Type="http://schemas.openxmlformats.org/officeDocument/2006/relationships/image" Target="../media/image5.png"/><Relationship Id="rId5" Type="http://schemas.openxmlformats.org/officeDocument/2006/relationships/image" Target="../media/image446.png"/><Relationship Id="rId15" Type="http://schemas.openxmlformats.org/officeDocument/2006/relationships/image" Target="../media/image59.png"/><Relationship Id="rId10" Type="http://schemas.openxmlformats.org/officeDocument/2006/relationships/image" Target="../media/image3.png"/><Relationship Id="rId4" Type="http://schemas.openxmlformats.org/officeDocument/2006/relationships/notesSlide" Target="../notesSlides/notesSlide129.xml"/><Relationship Id="rId9" Type="http://schemas.openxmlformats.org/officeDocument/2006/relationships/image" Target="../media/image2.png"/><Relationship Id="rId14" Type="http://schemas.openxmlformats.org/officeDocument/2006/relationships/image" Target="../media/image60.png"/></Relationships>
</file>

<file path=ppt/slides/_rels/slide19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notesSlide" Target="../notesSlides/notesSlide130.xml"/><Relationship Id="rId1" Type="http://schemas.openxmlformats.org/officeDocument/2006/relationships/slideLayout" Target="../slideLayouts/slideLayout19.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203.png"/><Relationship Id="rId9" Type="http://schemas.openxmlformats.org/officeDocument/2006/relationships/image" Target="../media/image30.png"/></Relationships>
</file>

<file path=ppt/slides/_rels/slide19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449.png"/><Relationship Id="rId18" Type="http://schemas.openxmlformats.org/officeDocument/2006/relationships/image" Target="../media/image117.png"/><Relationship Id="rId3" Type="http://schemas.openxmlformats.org/officeDocument/2006/relationships/slideLayout" Target="../slideLayouts/slideLayout19.xml"/><Relationship Id="rId7" Type="http://schemas.openxmlformats.org/officeDocument/2006/relationships/image" Target="../media/image3.png"/><Relationship Id="rId12" Type="http://schemas.openxmlformats.org/officeDocument/2006/relationships/image" Target="../media/image110.png"/><Relationship Id="rId17" Type="http://schemas.openxmlformats.org/officeDocument/2006/relationships/slide" Target="slide61.xml"/><Relationship Id="rId2" Type="http://schemas.openxmlformats.org/officeDocument/2006/relationships/tags" Target="../tags/tag11.xml"/><Relationship Id="rId16" Type="http://schemas.openxmlformats.org/officeDocument/2006/relationships/image" Target="../media/image59.png"/><Relationship Id="rId1" Type="http://schemas.openxmlformats.org/officeDocument/2006/relationships/tags" Target="../tags/tag10.xml"/><Relationship Id="rId6" Type="http://schemas.openxmlformats.org/officeDocument/2006/relationships/image" Target="../media/image2.png"/><Relationship Id="rId11" Type="http://schemas.openxmlformats.org/officeDocument/2006/relationships/image" Target="../media/image430.png"/><Relationship Id="rId5" Type="http://schemas.openxmlformats.org/officeDocument/2006/relationships/image" Target="../media/image448.png"/><Relationship Id="rId15" Type="http://schemas.openxmlformats.org/officeDocument/2006/relationships/image" Target="../media/image60.png"/><Relationship Id="rId10" Type="http://schemas.openxmlformats.org/officeDocument/2006/relationships/image" Target="../media/image62.png"/><Relationship Id="rId4" Type="http://schemas.openxmlformats.org/officeDocument/2006/relationships/notesSlide" Target="../notesSlides/notesSlide131.xml"/><Relationship Id="rId9" Type="http://schemas.openxmlformats.org/officeDocument/2006/relationships/image" Target="../media/image5.png"/><Relationship Id="rId14" Type="http://schemas.openxmlformats.org/officeDocument/2006/relationships/image" Target="../media/image67.png"/></Relationships>
</file>

<file path=ppt/slides/_rels/slide19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00.png"/><Relationship Id="rId7" Type="http://schemas.openxmlformats.org/officeDocument/2006/relationships/image" Target="../media/image5.png"/><Relationship Id="rId2" Type="http://schemas.openxmlformats.org/officeDocument/2006/relationships/notesSlide" Target="../notesSlides/notesSlide132.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117.png"/><Relationship Id="rId4" Type="http://schemas.openxmlformats.org/officeDocument/2006/relationships/image" Target="../media/image110.png"/><Relationship Id="rId9" Type="http://schemas.openxmlformats.org/officeDocument/2006/relationships/slide" Target="slide60.xml"/></Relationships>
</file>

<file path=ppt/slides/_rels/slide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70.png"/><Relationship Id="rId7"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4.xml"/><Relationship Id="rId6"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image" Target="../media/image72.png"/><Relationship Id="rId4" Type="http://schemas.openxmlformats.org/officeDocument/2006/relationships/image" Target="../media/image2.png"/><Relationship Id="rId9" Type="http://schemas.openxmlformats.org/officeDocument/2006/relationships/image" Target="../media/image71.png"/></Relationships>
</file>

<file path=ppt/slides/_rels/slide200.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2.png"/><Relationship Id="rId7" Type="http://schemas.openxmlformats.org/officeDocument/2006/relationships/image" Target="../media/image450.png"/><Relationship Id="rId2" Type="http://schemas.openxmlformats.org/officeDocument/2006/relationships/notesSlide" Target="../notesSlides/notesSlide133.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17.png"/></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hyperlink" Target="https://www.prevair.org/les-reglementations-et-les-mesures" TargetMode="External"/><Relationship Id="rId5" Type="http://schemas.openxmlformats.org/officeDocument/2006/relationships/image" Target="../media/image7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png"/><Relationship Id="rId7"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3.xml"/><Relationship Id="rId1" Type="http://schemas.openxmlformats.org/officeDocument/2006/relationships/slideLayout" Target="../slideLayouts/slideLayout24.xml"/><Relationship Id="rId5" Type="http://schemas.openxmlformats.org/officeDocument/2006/relationships/slide" Target="slide159.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0.png"/><Relationship Id="rId7" Type="http://schemas.openxmlformats.org/officeDocument/2006/relationships/image" Target="../media/image3.png"/><Relationship Id="rId12"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4.xml"/><Relationship Id="rId6" Type="http://schemas.openxmlformats.org/officeDocument/2006/relationships/image" Target="../media/image2.png"/><Relationship Id="rId11" Type="http://schemas.openxmlformats.org/officeDocument/2006/relationships/slide" Target="slide24.xml"/><Relationship Id="rId5" Type="http://schemas.openxmlformats.org/officeDocument/2006/relationships/image" Target="../media/image4.png"/><Relationship Id="rId10" Type="http://schemas.openxmlformats.org/officeDocument/2006/relationships/image" Target="../media/image1.png"/><Relationship Id="rId4" Type="http://schemas.openxmlformats.org/officeDocument/2006/relationships/image" Target="../media/image67.png"/><Relationship Id="rId9" Type="http://schemas.openxmlformats.org/officeDocument/2006/relationships/image" Target="../media/image59.png"/></Relationships>
</file>

<file path=ppt/slides/_rels/slide2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0.png"/><Relationship Id="rId7" Type="http://schemas.openxmlformats.org/officeDocument/2006/relationships/image" Target="../media/image3.png"/><Relationship Id="rId12"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4.xml"/><Relationship Id="rId6" Type="http://schemas.openxmlformats.org/officeDocument/2006/relationships/image" Target="../media/image2.png"/><Relationship Id="rId11" Type="http://schemas.openxmlformats.org/officeDocument/2006/relationships/slide" Target="slide18.xml"/><Relationship Id="rId5" Type="http://schemas.openxmlformats.org/officeDocument/2006/relationships/image" Target="../media/image4.png"/><Relationship Id="rId10" Type="http://schemas.openxmlformats.org/officeDocument/2006/relationships/image" Target="../media/image1.png"/><Relationship Id="rId4" Type="http://schemas.openxmlformats.org/officeDocument/2006/relationships/image" Target="../media/image67.png"/><Relationship Id="rId9"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6.xml"/><Relationship Id="rId1" Type="http://schemas.openxmlformats.org/officeDocument/2006/relationships/slideLayout" Target="../slideLayouts/slideLayout24.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7.xml"/><Relationship Id="rId1" Type="http://schemas.openxmlformats.org/officeDocument/2006/relationships/slideLayout" Target="../slideLayouts/slideLayout24.xml"/><Relationship Id="rId5" Type="http://schemas.openxmlformats.org/officeDocument/2006/relationships/image" Target="../media/image32.png"/><Relationship Id="rId4" Type="http://schemas.openxmlformats.org/officeDocument/2006/relationships/slide" Target="slide27.xml"/></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8.xml"/><Relationship Id="rId1" Type="http://schemas.openxmlformats.org/officeDocument/2006/relationships/slideLayout" Target="../slideLayouts/slideLayout25.xml"/><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80.png"/><Relationship Id="rId7"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4.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31.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png"/><Relationship Id="rId7" Type="http://schemas.openxmlformats.org/officeDocument/2006/relationships/slide" Target="slide44.xml"/><Relationship Id="rId2" Type="http://schemas.openxmlformats.org/officeDocument/2006/relationships/notesSlide" Target="../notesSlides/notesSlide30.xml"/><Relationship Id="rId1" Type="http://schemas.openxmlformats.org/officeDocument/2006/relationships/slideLayout" Target="../slideLayouts/slideLayout24.xml"/><Relationship Id="rId6" Type="http://schemas.openxmlformats.org/officeDocument/2006/relationships/image" Target="../media/image87.png"/><Relationship Id="rId11" Type="http://schemas.openxmlformats.org/officeDocument/2006/relationships/slide" Target="slide64.xml"/><Relationship Id="rId5" Type="http://schemas.openxmlformats.org/officeDocument/2006/relationships/image" Target="../media/image86.png"/><Relationship Id="rId10" Type="http://schemas.openxmlformats.org/officeDocument/2006/relationships/slide" Target="slide68.xml"/><Relationship Id="rId4" Type="http://schemas.openxmlformats.org/officeDocument/2006/relationships/image" Target="../media/image85.png"/><Relationship Id="rId9" Type="http://schemas.openxmlformats.org/officeDocument/2006/relationships/slide" Target="slide42.xml"/></Relationships>
</file>

<file path=ppt/slides/_rels/slide3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9.xml"/><Relationship Id="rId4" Type="http://schemas.openxmlformats.org/officeDocument/2006/relationships/image" Target="../media/image91.png"/></Relationships>
</file>

<file path=ppt/slides/_rels/slide33.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9.png"/><Relationship Id="rId7" Type="http://schemas.openxmlformats.org/officeDocument/2006/relationships/slide" Target="slide35.xml"/><Relationship Id="rId2" Type="http://schemas.openxmlformats.org/officeDocument/2006/relationships/notesSlide" Target="../notesSlides/notesSlide32.xml"/><Relationship Id="rId1" Type="http://schemas.openxmlformats.org/officeDocument/2006/relationships/slideLayout" Target="../slideLayouts/slideLayout24.xml"/><Relationship Id="rId6" Type="http://schemas.openxmlformats.org/officeDocument/2006/relationships/image" Target="../media/image9.png"/><Relationship Id="rId5" Type="http://schemas.openxmlformats.org/officeDocument/2006/relationships/slide" Target="slide36.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93.png"/><Relationship Id="rId1" Type="http://schemas.openxmlformats.org/officeDocument/2006/relationships/slideLayout" Target="../slideLayouts/slideLayout26.xml"/><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4.png"/><Relationship Id="rId7"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4.xml"/><Relationship Id="rId6" Type="http://schemas.openxmlformats.org/officeDocument/2006/relationships/slide" Target="slide34.xml"/><Relationship Id="rId5" Type="http://schemas.openxmlformats.org/officeDocument/2006/relationships/image" Target="../media/image95.png"/><Relationship Id="rId4" Type="http://schemas.openxmlformats.org/officeDocument/2006/relationships/hyperlink" Target="https://www.youtube.com/watch?v=2YQzkr2sWew" TargetMode="External"/><Relationship Id="rId9" Type="http://schemas.openxmlformats.org/officeDocument/2006/relationships/image" Target="../media/image97.png"/></Relationships>
</file>

<file path=ppt/slides/_rels/slide37.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34.xml"/><Relationship Id="rId1" Type="http://schemas.openxmlformats.org/officeDocument/2006/relationships/slideLayout" Target="../slideLayouts/slideLayout24.xml"/><Relationship Id="rId5" Type="http://schemas.openxmlformats.org/officeDocument/2006/relationships/image" Target="../media/image8.png"/><Relationship Id="rId4" Type="http://schemas.openxmlformats.org/officeDocument/2006/relationships/image" Target="../media/image99.jpg"/></Relationships>
</file>

<file path=ppt/slides/_rels/slide38.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35.xml"/><Relationship Id="rId1" Type="http://schemas.openxmlformats.org/officeDocument/2006/relationships/slideLayout" Target="../slideLayouts/slideLayout24.xml"/><Relationship Id="rId6" Type="http://schemas.openxmlformats.org/officeDocument/2006/relationships/image" Target="../media/image8.png"/><Relationship Id="rId5" Type="http://schemas.openxmlformats.org/officeDocument/2006/relationships/image" Target="../media/image102.jpg"/><Relationship Id="rId4" Type="http://schemas.openxmlformats.org/officeDocument/2006/relationships/image" Target="../media/image101.jpg"/></Relationships>
</file>

<file path=ppt/slides/_rels/slide39.xml.rels><?xml version="1.0" encoding="UTF-8" standalone="yes"?>
<Relationships xmlns="http://schemas.openxmlformats.org/package/2006/relationships"><Relationship Id="rId8" Type="http://schemas.openxmlformats.org/officeDocument/2006/relationships/image" Target="../media/image1410.png"/><Relationship Id="rId13" Type="http://schemas.openxmlformats.org/officeDocument/2006/relationships/customXml" Target="../ink/ink4.xml"/><Relationship Id="rId3" Type="http://schemas.openxmlformats.org/officeDocument/2006/relationships/image" Target="../media/image89.png"/><Relationship Id="rId12" Type="http://schemas.openxmlformats.org/officeDocument/2006/relationships/image" Target="../media/image1430.png"/><Relationship Id="rId2" Type="http://schemas.openxmlformats.org/officeDocument/2006/relationships/notesSlide" Target="../notesSlides/notesSlide36.xml"/><Relationship Id="rId16" Type="http://schemas.openxmlformats.org/officeDocument/2006/relationships/image" Target="../media/image103.png"/><Relationship Id="rId1" Type="http://schemas.openxmlformats.org/officeDocument/2006/relationships/slideLayout" Target="../slideLayouts/slideLayout24.xml"/><Relationship Id="rId6" Type="http://schemas.openxmlformats.org/officeDocument/2006/relationships/customXml" Target="../ink/ink1.xml"/><Relationship Id="rId11" Type="http://schemas.openxmlformats.org/officeDocument/2006/relationships/customXml" Target="../ink/ink3.xml"/><Relationship Id="rId5" Type="http://schemas.openxmlformats.org/officeDocument/2006/relationships/image" Target="../media/image91.png"/><Relationship Id="rId15" Type="http://schemas.openxmlformats.org/officeDocument/2006/relationships/slide" Target="slide40.xml"/><Relationship Id="rId10" Type="http://schemas.openxmlformats.org/officeDocument/2006/relationships/image" Target="../media/image1420.png"/><Relationship Id="rId4" Type="http://schemas.openxmlformats.org/officeDocument/2006/relationships/image" Target="../media/image90.png"/><Relationship Id="rId9" Type="http://schemas.openxmlformats.org/officeDocument/2006/relationships/customXml" Target="../ink/ink2.xml"/><Relationship Id="rId14" Type="http://schemas.openxmlformats.org/officeDocument/2006/relationships/image" Target="../media/image1440.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slide" Target="slide180.xml"/><Relationship Id="rId3" Type="http://schemas.openxmlformats.org/officeDocument/2006/relationships/image" Target="../media/image23.png"/><Relationship Id="rId7" Type="http://schemas.openxmlformats.org/officeDocument/2006/relationships/image" Target="../media/image7.png"/><Relationship Id="rId12" Type="http://schemas.openxmlformats.org/officeDocument/2006/relationships/slide" Target="slide177.xml"/><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slide" Target="slide181.xml"/><Relationship Id="rId11" Type="http://schemas.openxmlformats.org/officeDocument/2006/relationships/image" Target="../media/image28.png"/><Relationship Id="rId5" Type="http://schemas.openxmlformats.org/officeDocument/2006/relationships/image" Target="../media/image25.png"/><Relationship Id="rId15" Type="http://schemas.openxmlformats.org/officeDocument/2006/relationships/slide" Target="slide178.xml"/><Relationship Id="rId10" Type="http://schemas.openxmlformats.org/officeDocument/2006/relationships/image" Target="../media/image4.png"/><Relationship Id="rId4" Type="http://schemas.openxmlformats.org/officeDocument/2006/relationships/image" Target="../media/image24.png"/><Relationship Id="rId9" Type="http://schemas.openxmlformats.org/officeDocument/2006/relationships/image" Target="../media/image27.png"/><Relationship Id="rId14" Type="http://schemas.openxmlformats.org/officeDocument/2006/relationships/slide" Target="slide179.xml"/></Relationships>
</file>

<file path=ppt/slides/_rels/slide40.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32.png"/><Relationship Id="rId2" Type="http://schemas.openxmlformats.org/officeDocument/2006/relationships/image" Target="../media/image104.gif"/><Relationship Id="rId1" Type="http://schemas.openxmlformats.org/officeDocument/2006/relationships/slideLayout" Target="../slideLayouts/slideLayout24.xml"/><Relationship Id="rId6" Type="http://schemas.openxmlformats.org/officeDocument/2006/relationships/slide" Target="slide39.xml"/><Relationship Id="rId5" Type="http://schemas.openxmlformats.org/officeDocument/2006/relationships/image" Target="../media/image107.png"/><Relationship Id="rId4" Type="http://schemas.openxmlformats.org/officeDocument/2006/relationships/image" Target="../media/image106.gif"/></Relationships>
</file>

<file path=ppt/slides/_rels/slide4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60.png"/><Relationship Id="rId7"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24.xml"/><Relationship Id="rId6" Type="http://schemas.openxmlformats.org/officeDocument/2006/relationships/image" Target="../media/image67.pn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4.png"/></Relationships>
</file>

<file path=ppt/slides/_rels/slide42.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slide" Target="slide31.xml"/><Relationship Id="rId3" Type="http://schemas.openxmlformats.org/officeDocument/2006/relationships/image" Target="../media/image2.png"/><Relationship Id="rId7" Type="http://schemas.openxmlformats.org/officeDocument/2006/relationships/image" Target="../media/image111.png"/><Relationship Id="rId12" Type="http://schemas.openxmlformats.org/officeDocument/2006/relationships/image" Target="../media/image116.png"/><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5.png"/><Relationship Id="rId10" Type="http://schemas.openxmlformats.org/officeDocument/2006/relationships/image" Target="../media/image114.png"/><Relationship Id="rId4" Type="http://schemas.openxmlformats.org/officeDocument/2006/relationships/image" Target="../media/image3.png"/><Relationship Id="rId9" Type="http://schemas.openxmlformats.org/officeDocument/2006/relationships/image" Target="../media/image113.png"/><Relationship Id="rId14" Type="http://schemas.openxmlformats.org/officeDocument/2006/relationships/image" Target="../media/image117.png"/></Relationships>
</file>

<file path=ppt/slides/_rels/slide43.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9.png"/><Relationship Id="rId7" Type="http://schemas.openxmlformats.org/officeDocument/2006/relationships/slide" Target="slide31.xml"/><Relationship Id="rId2" Type="http://schemas.openxmlformats.org/officeDocument/2006/relationships/image" Target="../media/image118.png"/><Relationship Id="rId1" Type="http://schemas.openxmlformats.org/officeDocument/2006/relationships/slideLayout" Target="../slideLayouts/slideLayout24.xml"/><Relationship Id="rId6" Type="http://schemas.openxmlformats.org/officeDocument/2006/relationships/slide" Target="slide61.xml"/><Relationship Id="rId5" Type="http://schemas.openxmlformats.org/officeDocument/2006/relationships/image" Target="../media/image120.png"/><Relationship Id="rId4" Type="http://schemas.openxmlformats.org/officeDocument/2006/relationships/slide" Target="slide48.xml"/></Relationships>
</file>

<file path=ppt/slides/_rels/slide44.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slide" Target="slide46.xml"/><Relationship Id="rId3" Type="http://schemas.openxmlformats.org/officeDocument/2006/relationships/image" Target="../media/image2.png"/><Relationship Id="rId7" Type="http://schemas.openxmlformats.org/officeDocument/2006/relationships/slide" Target="slide31.xml"/><Relationship Id="rId12" Type="http://schemas.openxmlformats.org/officeDocument/2006/relationships/image" Target="../media/image123.png"/><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110.png"/><Relationship Id="rId11" Type="http://schemas.openxmlformats.org/officeDocument/2006/relationships/slide" Target="slide45.xml"/><Relationship Id="rId5" Type="http://schemas.openxmlformats.org/officeDocument/2006/relationships/image" Target="../media/image5.png"/><Relationship Id="rId15" Type="http://schemas.openxmlformats.org/officeDocument/2006/relationships/image" Target="../media/image125.png"/><Relationship Id="rId10" Type="http://schemas.openxmlformats.org/officeDocument/2006/relationships/image" Target="../media/image122.png"/><Relationship Id="rId4" Type="http://schemas.openxmlformats.org/officeDocument/2006/relationships/image" Target="../media/image3.png"/><Relationship Id="rId9" Type="http://schemas.openxmlformats.org/officeDocument/2006/relationships/image" Target="../media/image121.png"/><Relationship Id="rId14" Type="http://schemas.openxmlformats.org/officeDocument/2006/relationships/image" Target="../media/image124.png"/></Relationships>
</file>

<file path=ppt/slides/_rels/slide45.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26.png"/><Relationship Id="rId18" Type="http://schemas.openxmlformats.org/officeDocument/2006/relationships/image" Target="../media/image131.png"/><Relationship Id="rId3" Type="http://schemas.openxmlformats.org/officeDocument/2006/relationships/image" Target="../media/image2.png"/><Relationship Id="rId21" Type="http://schemas.openxmlformats.org/officeDocument/2006/relationships/image" Target="../media/image134.svg"/><Relationship Id="rId7" Type="http://schemas.openxmlformats.org/officeDocument/2006/relationships/hyperlink" Target="https://www.youtube.com/watch?v=xrYMgSdb8So&amp;t=7s" TargetMode="External"/><Relationship Id="rId12" Type="http://schemas.openxmlformats.org/officeDocument/2006/relationships/hyperlink" Target="http://signalair.eu/" TargetMode="External"/><Relationship Id="rId17" Type="http://schemas.openxmlformats.org/officeDocument/2006/relationships/image" Target="../media/image130.png"/><Relationship Id="rId2" Type="http://schemas.openxmlformats.org/officeDocument/2006/relationships/image" Target="../media/image4.png"/><Relationship Id="rId16" Type="http://schemas.openxmlformats.org/officeDocument/2006/relationships/image" Target="../media/image129.svg"/><Relationship Id="rId20" Type="http://schemas.openxmlformats.org/officeDocument/2006/relationships/image" Target="../media/image133.png"/><Relationship Id="rId1" Type="http://schemas.openxmlformats.org/officeDocument/2006/relationships/slideLayout" Target="../slideLayouts/slideLayout18.xml"/><Relationship Id="rId6" Type="http://schemas.openxmlformats.org/officeDocument/2006/relationships/image" Target="../media/image110.png"/><Relationship Id="rId11" Type="http://schemas.openxmlformats.org/officeDocument/2006/relationships/image" Target="../media/image121.png"/><Relationship Id="rId5" Type="http://schemas.openxmlformats.org/officeDocument/2006/relationships/image" Target="../media/image5.png"/><Relationship Id="rId15" Type="http://schemas.openxmlformats.org/officeDocument/2006/relationships/image" Target="../media/image128.png"/><Relationship Id="rId10" Type="http://schemas.openxmlformats.org/officeDocument/2006/relationships/image" Target="../media/image32.png"/><Relationship Id="rId19" Type="http://schemas.openxmlformats.org/officeDocument/2006/relationships/image" Target="../media/image132.png"/><Relationship Id="rId4" Type="http://schemas.openxmlformats.org/officeDocument/2006/relationships/image" Target="../media/image3.png"/><Relationship Id="rId9" Type="http://schemas.openxmlformats.org/officeDocument/2006/relationships/slide" Target="slide44.xml"/><Relationship Id="rId14" Type="http://schemas.openxmlformats.org/officeDocument/2006/relationships/image" Target="../media/image127.svg"/><Relationship Id="rId22" Type="http://schemas.openxmlformats.org/officeDocument/2006/relationships/image" Target="../media/image135.png"/></Relationships>
</file>

<file path=ppt/slides/_rels/slide46.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2.png"/><Relationship Id="rId7" Type="http://schemas.openxmlformats.org/officeDocument/2006/relationships/image" Target="../media/image136.png"/><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110.png"/><Relationship Id="rId11" Type="http://schemas.openxmlformats.org/officeDocument/2006/relationships/image" Target="../media/image32.png"/><Relationship Id="rId5" Type="http://schemas.openxmlformats.org/officeDocument/2006/relationships/image" Target="../media/image5.png"/><Relationship Id="rId10" Type="http://schemas.openxmlformats.org/officeDocument/2006/relationships/slide" Target="slide44.xml"/><Relationship Id="rId4" Type="http://schemas.openxmlformats.org/officeDocument/2006/relationships/image" Target="../media/image3.png"/><Relationship Id="rId9" Type="http://schemas.openxmlformats.org/officeDocument/2006/relationships/image" Target="../media/image138.png"/></Relationships>
</file>

<file path=ppt/slides/_rels/slide4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png"/><Relationship Id="rId7" Type="http://schemas.openxmlformats.org/officeDocument/2006/relationships/slide" Target="slide44.xml"/><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110.png"/><Relationship Id="rId5" Type="http://schemas.openxmlformats.org/officeDocument/2006/relationships/image" Target="../media/image5.png"/><Relationship Id="rId10" Type="http://schemas.openxmlformats.org/officeDocument/2006/relationships/image" Target="../media/image140.svg"/><Relationship Id="rId4" Type="http://schemas.openxmlformats.org/officeDocument/2006/relationships/image" Target="../media/image3.png"/><Relationship Id="rId9" Type="http://schemas.openxmlformats.org/officeDocument/2006/relationships/image" Target="../media/image139.png"/></Relationships>
</file>

<file path=ppt/slides/_rels/slide48.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slide" Target="slide56.xml"/><Relationship Id="rId7" Type="http://schemas.openxmlformats.org/officeDocument/2006/relationships/image" Target="../media/image142.png"/><Relationship Id="rId12"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24.xml"/><Relationship Id="rId6" Type="http://schemas.openxmlformats.org/officeDocument/2006/relationships/image" Target="../media/image32.png"/><Relationship Id="rId11" Type="http://schemas.openxmlformats.org/officeDocument/2006/relationships/slide" Target="slide49.xml"/><Relationship Id="rId5" Type="http://schemas.openxmlformats.org/officeDocument/2006/relationships/slide" Target="slide43.xml"/><Relationship Id="rId10" Type="http://schemas.openxmlformats.org/officeDocument/2006/relationships/image" Target="../media/image144.png"/><Relationship Id="rId4" Type="http://schemas.openxmlformats.org/officeDocument/2006/relationships/image" Target="../media/image141.png"/><Relationship Id="rId9" Type="http://schemas.openxmlformats.org/officeDocument/2006/relationships/slide" Target="slide51.xml"/></Relationships>
</file>

<file path=ppt/slides/_rels/slide49.xml.rels><?xml version="1.0" encoding="UTF-8" standalone="yes"?>
<Relationships xmlns="http://schemas.openxmlformats.org/package/2006/relationships"><Relationship Id="rId7" Type="http://schemas.openxmlformats.org/officeDocument/2006/relationships/image" Target="../media/image32.png"/><Relationship Id="rId2" Type="http://schemas.openxmlformats.org/officeDocument/2006/relationships/image" Target="../media/image145.png"/><Relationship Id="rId1" Type="http://schemas.openxmlformats.org/officeDocument/2006/relationships/slideLayout" Target="../slideLayouts/slideLayout26.xml"/><Relationship Id="rId6" Type="http://schemas.openxmlformats.org/officeDocument/2006/relationships/slide" Target="slide48.xml"/><Relationship Id="rId5" Type="http://schemas.openxmlformats.org/officeDocument/2006/relationships/slide" Target="slide50.xml"/><Relationship Id="rId4" Type="http://schemas.openxmlformats.org/officeDocument/2006/relationships/image" Target="../media/image1370.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21.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 Id="rId6" Type="http://schemas.openxmlformats.org/officeDocument/2006/relationships/image" Target="../media/image32.png"/><Relationship Id="rId5" Type="http://schemas.openxmlformats.org/officeDocument/2006/relationships/slide" Target="slide49.xml"/><Relationship Id="rId4" Type="http://schemas.openxmlformats.org/officeDocument/2006/relationships/image" Target="../media/image1320.png"/></Relationships>
</file>

<file path=ppt/slides/_rels/slide51.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7.png"/><Relationship Id="rId7" Type="http://schemas.openxmlformats.org/officeDocument/2006/relationships/image" Target="../media/image150.png"/><Relationship Id="rId2" Type="http://schemas.openxmlformats.org/officeDocument/2006/relationships/image" Target="../media/image146.png"/><Relationship Id="rId1" Type="http://schemas.openxmlformats.org/officeDocument/2006/relationships/slideLayout" Target="../slideLayouts/slideLayout24.xml"/><Relationship Id="rId6" Type="http://schemas.openxmlformats.org/officeDocument/2006/relationships/image" Target="../media/image77.png"/><Relationship Id="rId11" Type="http://schemas.openxmlformats.org/officeDocument/2006/relationships/slide" Target="slide52.xml"/><Relationship Id="rId5" Type="http://schemas.openxmlformats.org/officeDocument/2006/relationships/image" Target="../media/image149.png"/><Relationship Id="rId10" Type="http://schemas.openxmlformats.org/officeDocument/2006/relationships/image" Target="../media/image153.svg"/><Relationship Id="rId4" Type="http://schemas.openxmlformats.org/officeDocument/2006/relationships/image" Target="../media/image148.png"/><Relationship Id="rId9" Type="http://schemas.openxmlformats.org/officeDocument/2006/relationships/image" Target="../media/image152.png"/></Relationships>
</file>

<file path=ppt/slides/_rels/slide52.xml.rels><?xml version="1.0" encoding="UTF-8" standalone="yes"?>
<Relationships xmlns="http://schemas.openxmlformats.org/package/2006/relationships"><Relationship Id="rId8" Type="http://schemas.openxmlformats.org/officeDocument/2006/relationships/image" Target="../media/image159.png"/><Relationship Id="rId13" Type="http://schemas.openxmlformats.org/officeDocument/2006/relationships/image" Target="../media/image164.png"/><Relationship Id="rId18" Type="http://schemas.openxmlformats.org/officeDocument/2006/relationships/slide" Target="slide53.xml"/><Relationship Id="rId3" Type="http://schemas.openxmlformats.org/officeDocument/2006/relationships/image" Target="../media/image154.png"/><Relationship Id="rId7" Type="http://schemas.openxmlformats.org/officeDocument/2006/relationships/image" Target="../media/image158.png"/><Relationship Id="rId12" Type="http://schemas.openxmlformats.org/officeDocument/2006/relationships/image" Target="../media/image163.png"/><Relationship Id="rId17" Type="http://schemas.openxmlformats.org/officeDocument/2006/relationships/image" Target="../media/image8.png"/><Relationship Id="rId2" Type="http://schemas.openxmlformats.org/officeDocument/2006/relationships/notesSlide" Target="../notesSlides/notesSlide40.xml"/><Relationship Id="rId16" Type="http://schemas.openxmlformats.org/officeDocument/2006/relationships/image" Target="../media/image7.png"/><Relationship Id="rId1" Type="http://schemas.openxmlformats.org/officeDocument/2006/relationships/slideLayout" Target="../slideLayouts/slideLayout24.xml"/><Relationship Id="rId6" Type="http://schemas.openxmlformats.org/officeDocument/2006/relationships/image" Target="../media/image157.png"/><Relationship Id="rId11" Type="http://schemas.openxmlformats.org/officeDocument/2006/relationships/image" Target="../media/image162.png"/><Relationship Id="rId5" Type="http://schemas.openxmlformats.org/officeDocument/2006/relationships/image" Target="../media/image156.png"/><Relationship Id="rId15" Type="http://schemas.openxmlformats.org/officeDocument/2006/relationships/slide" Target="slide55.xml"/><Relationship Id="rId10" Type="http://schemas.openxmlformats.org/officeDocument/2006/relationships/image" Target="../media/image161.png"/><Relationship Id="rId4" Type="http://schemas.openxmlformats.org/officeDocument/2006/relationships/image" Target="../media/image155.png"/><Relationship Id="rId9" Type="http://schemas.openxmlformats.org/officeDocument/2006/relationships/image" Target="../media/image160.png"/><Relationship Id="rId14" Type="http://schemas.openxmlformats.org/officeDocument/2006/relationships/image" Target="../media/image165.png"/></Relationships>
</file>

<file path=ppt/slides/_rels/slide53.xml.rels><?xml version="1.0" encoding="UTF-8" standalone="yes"?>
<Relationships xmlns="http://schemas.openxmlformats.org/package/2006/relationships"><Relationship Id="rId8" Type="http://schemas.openxmlformats.org/officeDocument/2006/relationships/slide" Target="slide54.xml"/><Relationship Id="rId3" Type="http://schemas.openxmlformats.org/officeDocument/2006/relationships/slide" Target="slide43.xml"/><Relationship Id="rId7"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24.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32.png"/><Relationship Id="rId9" Type="http://schemas.openxmlformats.org/officeDocument/2006/relationships/image" Target="../media/image14.png"/></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 Target="slide53.xml"/><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3" Type="http://schemas.openxmlformats.org/officeDocument/2006/relationships/image" Target="../media/image168.jpg"/><Relationship Id="rId2" Type="http://schemas.openxmlformats.org/officeDocument/2006/relationships/notesSlide" Target="../notesSlides/notesSlide42.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slide" Target="slide52.xml"/><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8" Type="http://schemas.openxmlformats.org/officeDocument/2006/relationships/image" Target="../media/image169.png"/><Relationship Id="rId13" Type="http://schemas.openxmlformats.org/officeDocument/2006/relationships/image" Target="../media/image173.png"/><Relationship Id="rId18" Type="http://schemas.openxmlformats.org/officeDocument/2006/relationships/slide" Target="slide172.xml"/><Relationship Id="rId26" Type="http://schemas.openxmlformats.org/officeDocument/2006/relationships/image" Target="../media/image179.png"/><Relationship Id="rId3" Type="http://schemas.openxmlformats.org/officeDocument/2006/relationships/image" Target="../media/image2.png"/><Relationship Id="rId21" Type="http://schemas.openxmlformats.org/officeDocument/2006/relationships/image" Target="../media/image176.png"/><Relationship Id="rId7" Type="http://schemas.openxmlformats.org/officeDocument/2006/relationships/image" Target="../media/image1.png"/><Relationship Id="rId12" Type="http://schemas.openxmlformats.org/officeDocument/2006/relationships/image" Target="../media/image172.png"/><Relationship Id="rId17" Type="http://schemas.openxmlformats.org/officeDocument/2006/relationships/slide" Target="slide167.xml"/><Relationship Id="rId25" Type="http://schemas.openxmlformats.org/officeDocument/2006/relationships/image" Target="../media/image178.png"/><Relationship Id="rId2" Type="http://schemas.openxmlformats.org/officeDocument/2006/relationships/notesSlide" Target="../notesSlides/notesSlide43.xml"/><Relationship Id="rId16" Type="http://schemas.openxmlformats.org/officeDocument/2006/relationships/slide" Target="slide170.xml"/><Relationship Id="rId20" Type="http://schemas.openxmlformats.org/officeDocument/2006/relationships/slide" Target="slide173.xml"/><Relationship Id="rId29" Type="http://schemas.openxmlformats.org/officeDocument/2006/relationships/image" Target="../media/image103.png"/><Relationship Id="rId1" Type="http://schemas.openxmlformats.org/officeDocument/2006/relationships/slideLayout" Target="../slideLayouts/slideLayout19.xml"/><Relationship Id="rId6" Type="http://schemas.openxmlformats.org/officeDocument/2006/relationships/image" Target="../media/image5.png"/><Relationship Id="rId11" Type="http://schemas.openxmlformats.org/officeDocument/2006/relationships/image" Target="../media/image171.png"/><Relationship Id="rId24" Type="http://schemas.openxmlformats.org/officeDocument/2006/relationships/slide" Target="slide169.xml"/><Relationship Id="rId32" Type="http://schemas.openxmlformats.org/officeDocument/2006/relationships/image" Target="../media/image32.png"/><Relationship Id="rId5" Type="http://schemas.openxmlformats.org/officeDocument/2006/relationships/image" Target="../media/image4.png"/><Relationship Id="rId15" Type="http://schemas.openxmlformats.org/officeDocument/2006/relationships/slide" Target="slide171.xml"/><Relationship Id="rId23" Type="http://schemas.openxmlformats.org/officeDocument/2006/relationships/slide" Target="slide168.xml"/><Relationship Id="rId28" Type="http://schemas.openxmlformats.org/officeDocument/2006/relationships/slide" Target="slide57.xml"/><Relationship Id="rId10" Type="http://schemas.openxmlformats.org/officeDocument/2006/relationships/slide" Target="slide166.xml"/><Relationship Id="rId19" Type="http://schemas.openxmlformats.org/officeDocument/2006/relationships/image" Target="../media/image175.png"/><Relationship Id="rId31" Type="http://schemas.openxmlformats.org/officeDocument/2006/relationships/slide" Target="slide48.xml"/><Relationship Id="rId4" Type="http://schemas.openxmlformats.org/officeDocument/2006/relationships/image" Target="../media/image3.png"/><Relationship Id="rId9" Type="http://schemas.openxmlformats.org/officeDocument/2006/relationships/image" Target="../media/image170.png"/><Relationship Id="rId14" Type="http://schemas.openxmlformats.org/officeDocument/2006/relationships/image" Target="../media/image174.png"/><Relationship Id="rId22" Type="http://schemas.openxmlformats.org/officeDocument/2006/relationships/image" Target="../media/image177.png"/><Relationship Id="rId27" Type="http://schemas.openxmlformats.org/officeDocument/2006/relationships/image" Target="../media/image180.png"/><Relationship Id="rId30" Type="http://schemas.openxmlformats.org/officeDocument/2006/relationships/slide" Target="slide58.xml"/></Relationships>
</file>

<file path=ppt/slides/_rels/slide57.xml.rels><?xml version="1.0" encoding="UTF-8" standalone="yes"?>
<Relationships xmlns="http://schemas.openxmlformats.org/package/2006/relationships"><Relationship Id="rId8" Type="http://schemas.openxmlformats.org/officeDocument/2006/relationships/image" Target="../media/image186.png"/><Relationship Id="rId13" Type="http://schemas.openxmlformats.org/officeDocument/2006/relationships/image" Target="../media/image191.png"/><Relationship Id="rId18" Type="http://schemas.openxmlformats.org/officeDocument/2006/relationships/image" Target="../media/image32.png"/><Relationship Id="rId3" Type="http://schemas.openxmlformats.org/officeDocument/2006/relationships/image" Target="../media/image181.png"/><Relationship Id="rId7" Type="http://schemas.openxmlformats.org/officeDocument/2006/relationships/image" Target="../media/image185.png"/><Relationship Id="rId12" Type="http://schemas.openxmlformats.org/officeDocument/2006/relationships/image" Target="../media/image190.png"/><Relationship Id="rId17" Type="http://schemas.openxmlformats.org/officeDocument/2006/relationships/slide" Target="slide56.xml"/><Relationship Id="rId2" Type="http://schemas.openxmlformats.org/officeDocument/2006/relationships/notesSlide" Target="../notesSlides/notesSlide44.xml"/><Relationship Id="rId16" Type="http://schemas.openxmlformats.org/officeDocument/2006/relationships/image" Target="../media/image194.png"/><Relationship Id="rId1" Type="http://schemas.openxmlformats.org/officeDocument/2006/relationships/slideLayout" Target="../slideLayouts/slideLayout24.xml"/><Relationship Id="rId6" Type="http://schemas.openxmlformats.org/officeDocument/2006/relationships/image" Target="../media/image184.png"/><Relationship Id="rId11" Type="http://schemas.openxmlformats.org/officeDocument/2006/relationships/image" Target="../media/image189.png"/><Relationship Id="rId5" Type="http://schemas.openxmlformats.org/officeDocument/2006/relationships/image" Target="../media/image183.png"/><Relationship Id="rId15" Type="http://schemas.openxmlformats.org/officeDocument/2006/relationships/image" Target="../media/image193.png"/><Relationship Id="rId10" Type="http://schemas.openxmlformats.org/officeDocument/2006/relationships/image" Target="../media/image188.png"/><Relationship Id="rId4" Type="http://schemas.openxmlformats.org/officeDocument/2006/relationships/image" Target="../media/image182.png"/><Relationship Id="rId9" Type="http://schemas.openxmlformats.org/officeDocument/2006/relationships/image" Target="../media/image187.png"/><Relationship Id="rId14" Type="http://schemas.openxmlformats.org/officeDocument/2006/relationships/image" Target="../media/image192.png"/></Relationships>
</file>

<file path=ppt/slides/_rels/slide58.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notesSlide" Target="../notesSlides/notesSlide45.xml"/><Relationship Id="rId1" Type="http://schemas.openxmlformats.org/officeDocument/2006/relationships/slideLayout" Target="../slideLayouts/slideLayout24.xml"/><Relationship Id="rId6" Type="http://schemas.openxmlformats.org/officeDocument/2006/relationships/image" Target="../media/image32.png"/><Relationship Id="rId5" Type="http://schemas.openxmlformats.org/officeDocument/2006/relationships/slide" Target="slide56.xml"/><Relationship Id="rId4" Type="http://schemas.openxmlformats.org/officeDocument/2006/relationships/image" Target="../media/image196.png"/></Relationships>
</file>

<file path=ppt/slides/_rels/slide59.xml.rels><?xml version="1.0" encoding="UTF-8" standalone="yes"?>
<Relationships xmlns="http://schemas.openxmlformats.org/package/2006/relationships"><Relationship Id="rId3" Type="http://schemas.openxmlformats.org/officeDocument/2006/relationships/slide" Target="slide60.xml"/><Relationship Id="rId7" Type="http://schemas.openxmlformats.org/officeDocument/2006/relationships/image" Target="../media/image200.png"/><Relationship Id="rId2" Type="http://schemas.openxmlformats.org/officeDocument/2006/relationships/notesSlide" Target="../notesSlides/notesSlide46.xml"/><Relationship Id="rId1" Type="http://schemas.openxmlformats.org/officeDocument/2006/relationships/slideLayout" Target="../slideLayouts/slideLayout24.xml"/><Relationship Id="rId6" Type="http://schemas.openxmlformats.org/officeDocument/2006/relationships/image" Target="../media/image199.png"/><Relationship Id="rId5" Type="http://schemas.openxmlformats.org/officeDocument/2006/relationships/image" Target="../media/image198.png"/><Relationship Id="rId4" Type="http://schemas.openxmlformats.org/officeDocument/2006/relationships/image" Target="../media/image197.pn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 Target="slide5.xml"/><Relationship Id="rId7"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60.xml.rels><?xml version="1.0" encoding="UTF-8" standalone="yes"?>
<Relationships xmlns="http://schemas.openxmlformats.org/package/2006/relationships"><Relationship Id="rId8" Type="http://schemas.openxmlformats.org/officeDocument/2006/relationships/slide" Target="slide162.xml"/><Relationship Id="rId13" Type="http://schemas.openxmlformats.org/officeDocument/2006/relationships/image" Target="../media/image197.png"/><Relationship Id="rId3" Type="http://schemas.openxmlformats.org/officeDocument/2006/relationships/image" Target="../media/image201.jpeg"/><Relationship Id="rId7" Type="http://schemas.openxmlformats.org/officeDocument/2006/relationships/image" Target="../media/image202.png"/><Relationship Id="rId12" Type="http://schemas.openxmlformats.org/officeDocument/2006/relationships/slide" Target="slide165.xml"/><Relationship Id="rId17" Type="http://schemas.openxmlformats.org/officeDocument/2006/relationships/image" Target="../media/image32.png"/><Relationship Id="rId2" Type="http://schemas.openxmlformats.org/officeDocument/2006/relationships/notesSlide" Target="../notesSlides/notesSlide47.xml"/><Relationship Id="rId16" Type="http://schemas.openxmlformats.org/officeDocument/2006/relationships/slide" Target="slide59.xml"/><Relationship Id="rId1" Type="http://schemas.openxmlformats.org/officeDocument/2006/relationships/slideLayout" Target="../slideLayouts/slideLayout19.xml"/><Relationship Id="rId6" Type="http://schemas.openxmlformats.org/officeDocument/2006/relationships/image" Target="../media/image5.png"/><Relationship Id="rId11" Type="http://schemas.openxmlformats.org/officeDocument/2006/relationships/slide" Target="slide163.xml"/><Relationship Id="rId5" Type="http://schemas.openxmlformats.org/officeDocument/2006/relationships/image" Target="../media/image3.png"/><Relationship Id="rId15" Type="http://schemas.openxmlformats.org/officeDocument/2006/relationships/image" Target="../media/image77.png"/><Relationship Id="rId10" Type="http://schemas.openxmlformats.org/officeDocument/2006/relationships/slide" Target="slide164.xml"/><Relationship Id="rId4" Type="http://schemas.openxmlformats.org/officeDocument/2006/relationships/image" Target="../media/image2.png"/><Relationship Id="rId9" Type="http://schemas.openxmlformats.org/officeDocument/2006/relationships/image" Target="../media/image203.png"/><Relationship Id="rId14" Type="http://schemas.openxmlformats.org/officeDocument/2006/relationships/image" Target="../media/image110.png"/></Relationships>
</file>

<file path=ppt/slides/_rels/slide61.xml.rels><?xml version="1.0" encoding="UTF-8" standalone="yes"?>
<Relationships xmlns="http://schemas.openxmlformats.org/package/2006/relationships"><Relationship Id="rId8" Type="http://schemas.openxmlformats.org/officeDocument/2006/relationships/image" Target="../media/image208.png"/><Relationship Id="rId3" Type="http://schemas.openxmlformats.org/officeDocument/2006/relationships/image" Target="../media/image197.png"/><Relationship Id="rId7" Type="http://schemas.openxmlformats.org/officeDocument/2006/relationships/image" Target="../media/image207.png"/><Relationship Id="rId12" Type="http://schemas.openxmlformats.org/officeDocument/2006/relationships/slide" Target="slide62.xml"/><Relationship Id="rId2" Type="http://schemas.openxmlformats.org/officeDocument/2006/relationships/slide" Target="slide198.xml"/><Relationship Id="rId1" Type="http://schemas.openxmlformats.org/officeDocument/2006/relationships/slideLayout" Target="../slideLayouts/slideLayout24.xml"/><Relationship Id="rId6" Type="http://schemas.openxmlformats.org/officeDocument/2006/relationships/image" Target="../media/image206.png"/><Relationship Id="rId11" Type="http://schemas.openxmlformats.org/officeDocument/2006/relationships/image" Target="../media/image8.png"/><Relationship Id="rId5" Type="http://schemas.openxmlformats.org/officeDocument/2006/relationships/image" Target="../media/image205.png"/><Relationship Id="rId10" Type="http://schemas.openxmlformats.org/officeDocument/2006/relationships/image" Target="../media/image210.png"/><Relationship Id="rId4" Type="http://schemas.openxmlformats.org/officeDocument/2006/relationships/image" Target="../media/image204.png"/><Relationship Id="rId9" Type="http://schemas.openxmlformats.org/officeDocument/2006/relationships/image" Target="../media/image209.png"/></Relationships>
</file>

<file path=ppt/slides/_rels/slide62.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48.xml"/><Relationship Id="rId1" Type="http://schemas.openxmlformats.org/officeDocument/2006/relationships/slideLayout" Target="../slideLayouts/slideLayout24.xml"/><Relationship Id="rId5" Type="http://schemas.openxmlformats.org/officeDocument/2006/relationships/image" Target="../media/image32.png"/><Relationship Id="rId4" Type="http://schemas.openxmlformats.org/officeDocument/2006/relationships/slide" Target="slide43.xml"/></Relationships>
</file>

<file path=ppt/slides/_rels/slide63.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49.xml"/><Relationship Id="rId1" Type="http://schemas.openxmlformats.org/officeDocument/2006/relationships/slideLayout" Target="../slideLayouts/slideLayout24.xml"/><Relationship Id="rId6" Type="http://schemas.openxmlformats.org/officeDocument/2006/relationships/slide" Target="slide64.xml"/><Relationship Id="rId5" Type="http://schemas.openxmlformats.org/officeDocument/2006/relationships/image" Target="../media/image32.png"/><Relationship Id="rId4" Type="http://schemas.openxmlformats.org/officeDocument/2006/relationships/slide" Target="slide44.xml"/></Relationships>
</file>

<file path=ppt/slides/_rels/slide64.xml.rels><?xml version="1.0" encoding="UTF-8" standalone="yes"?>
<Relationships xmlns="http://schemas.openxmlformats.org/package/2006/relationships"><Relationship Id="rId13" Type="http://schemas.openxmlformats.org/officeDocument/2006/relationships/image" Target="../media/image221.png"/><Relationship Id="rId18" Type="http://schemas.openxmlformats.org/officeDocument/2006/relationships/image" Target="../media/image226.png"/><Relationship Id="rId26" Type="http://schemas.openxmlformats.org/officeDocument/2006/relationships/image" Target="../media/image232.png"/><Relationship Id="rId21" Type="http://schemas.openxmlformats.org/officeDocument/2006/relationships/image" Target="../media/image14.png"/><Relationship Id="rId34" Type="http://schemas.openxmlformats.org/officeDocument/2006/relationships/slide" Target="slide67.xml"/><Relationship Id="rId7" Type="http://schemas.openxmlformats.org/officeDocument/2006/relationships/slide" Target="slide63.xml"/><Relationship Id="rId12" Type="http://schemas.openxmlformats.org/officeDocument/2006/relationships/image" Target="../media/image220.svg"/><Relationship Id="rId17" Type="http://schemas.openxmlformats.org/officeDocument/2006/relationships/image" Target="../media/image225.png"/><Relationship Id="rId25" Type="http://schemas.openxmlformats.org/officeDocument/2006/relationships/image" Target="../media/image231.svg"/><Relationship Id="rId33" Type="http://schemas.openxmlformats.org/officeDocument/2006/relationships/image" Target="../media/image239.png"/><Relationship Id="rId2" Type="http://schemas.openxmlformats.org/officeDocument/2006/relationships/notesSlide" Target="../notesSlides/notesSlide50.xml"/><Relationship Id="rId16" Type="http://schemas.openxmlformats.org/officeDocument/2006/relationships/image" Target="../media/image224.svg"/><Relationship Id="rId20" Type="http://schemas.openxmlformats.org/officeDocument/2006/relationships/slide" Target="slide65.xml"/><Relationship Id="rId29" Type="http://schemas.openxmlformats.org/officeDocument/2006/relationships/image" Target="../media/image235.svg"/><Relationship Id="rId1" Type="http://schemas.openxmlformats.org/officeDocument/2006/relationships/slideLayout" Target="../slideLayouts/slideLayout24.xml"/><Relationship Id="rId6" Type="http://schemas.openxmlformats.org/officeDocument/2006/relationships/image" Target="../media/image216.svg"/><Relationship Id="rId11" Type="http://schemas.openxmlformats.org/officeDocument/2006/relationships/image" Target="../media/image219.png"/><Relationship Id="rId24" Type="http://schemas.openxmlformats.org/officeDocument/2006/relationships/image" Target="../media/image230.png"/><Relationship Id="rId32" Type="http://schemas.openxmlformats.org/officeDocument/2006/relationships/image" Target="../media/image238.png"/><Relationship Id="rId37" Type="http://schemas.openxmlformats.org/officeDocument/2006/relationships/image" Target="../media/image241.png"/><Relationship Id="rId5" Type="http://schemas.openxmlformats.org/officeDocument/2006/relationships/image" Target="../media/image215.png"/><Relationship Id="rId15" Type="http://schemas.openxmlformats.org/officeDocument/2006/relationships/image" Target="../media/image223.png"/><Relationship Id="rId23" Type="http://schemas.openxmlformats.org/officeDocument/2006/relationships/image" Target="../media/image229.svg"/><Relationship Id="rId28" Type="http://schemas.openxmlformats.org/officeDocument/2006/relationships/image" Target="../media/image234.png"/><Relationship Id="rId36" Type="http://schemas.openxmlformats.org/officeDocument/2006/relationships/image" Target="../media/image240.png"/><Relationship Id="rId10" Type="http://schemas.openxmlformats.org/officeDocument/2006/relationships/image" Target="../media/image218.svg"/><Relationship Id="rId19" Type="http://schemas.openxmlformats.org/officeDocument/2006/relationships/image" Target="../media/image227.png"/><Relationship Id="rId31" Type="http://schemas.openxmlformats.org/officeDocument/2006/relationships/image" Target="../media/image237.png"/><Relationship Id="rId4" Type="http://schemas.openxmlformats.org/officeDocument/2006/relationships/image" Target="../media/image214.svg"/><Relationship Id="rId9" Type="http://schemas.openxmlformats.org/officeDocument/2006/relationships/image" Target="../media/image217.png"/><Relationship Id="rId14" Type="http://schemas.openxmlformats.org/officeDocument/2006/relationships/image" Target="../media/image222.svg"/><Relationship Id="rId22" Type="http://schemas.openxmlformats.org/officeDocument/2006/relationships/image" Target="../media/image228.png"/><Relationship Id="rId27" Type="http://schemas.openxmlformats.org/officeDocument/2006/relationships/image" Target="../media/image233.svg"/><Relationship Id="rId30" Type="http://schemas.openxmlformats.org/officeDocument/2006/relationships/image" Target="../media/image236.png"/><Relationship Id="rId35" Type="http://schemas.openxmlformats.org/officeDocument/2006/relationships/image" Target="../media/image7.png"/><Relationship Id="rId8" Type="http://schemas.openxmlformats.org/officeDocument/2006/relationships/image" Target="../media/image32.png"/><Relationship Id="rId3" Type="http://schemas.openxmlformats.org/officeDocument/2006/relationships/image" Target="../media/image213.png"/></Relationships>
</file>

<file path=ppt/slides/_rels/slide65.xml.rels><?xml version="1.0" encoding="UTF-8" standalone="yes"?>
<Relationships xmlns="http://schemas.openxmlformats.org/package/2006/relationships"><Relationship Id="rId3" Type="http://schemas.openxmlformats.org/officeDocument/2006/relationships/slide" Target="slide64.xml"/><Relationship Id="rId2" Type="http://schemas.openxmlformats.org/officeDocument/2006/relationships/hyperlink" Target="https://www.prevair.org/" TargetMode="External"/><Relationship Id="rId1" Type="http://schemas.openxmlformats.org/officeDocument/2006/relationships/slideLayout" Target="../slideLayouts/slideLayout27.xml"/><Relationship Id="rId4" Type="http://schemas.openxmlformats.org/officeDocument/2006/relationships/image" Target="../media/image32.png"/></Relationships>
</file>

<file path=ppt/slides/_rels/slide66.xml.rels><?xml version="1.0" encoding="UTF-8" standalone="yes"?>
<Relationships xmlns="http://schemas.openxmlformats.org/package/2006/relationships"><Relationship Id="rId3" Type="http://schemas.openxmlformats.org/officeDocument/2006/relationships/image" Target="../media/image242.gif"/><Relationship Id="rId7" Type="http://schemas.openxmlformats.org/officeDocument/2006/relationships/image" Target="../media/image32.png"/><Relationship Id="rId2" Type="http://schemas.openxmlformats.org/officeDocument/2006/relationships/notesSlide" Target="../notesSlides/notesSlide51.xml"/><Relationship Id="rId1" Type="http://schemas.openxmlformats.org/officeDocument/2006/relationships/slideLayout" Target="../slideLayouts/slideLayout24.xml"/><Relationship Id="rId6" Type="http://schemas.openxmlformats.org/officeDocument/2006/relationships/image" Target="../media/image245.png"/><Relationship Id="rId5" Type="http://schemas.openxmlformats.org/officeDocument/2006/relationships/image" Target="../media/image244.png"/><Relationship Id="rId4" Type="http://schemas.openxmlformats.org/officeDocument/2006/relationships/image" Target="../media/image243.png"/></Relationships>
</file>

<file path=ppt/slides/_rels/slide67.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52.xml"/><Relationship Id="rId1" Type="http://schemas.openxmlformats.org/officeDocument/2006/relationships/slideLayout" Target="../slideLayouts/slideLayout26.xml"/><Relationship Id="rId5" Type="http://schemas.openxmlformats.org/officeDocument/2006/relationships/image" Target="../media/image32.png"/><Relationship Id="rId4" Type="http://schemas.openxmlformats.org/officeDocument/2006/relationships/slide" Target="slide64.xml"/></Relationships>
</file>

<file path=ppt/slides/_rels/slide68.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notesSlide" Target="../notesSlides/notesSlide53.xml"/><Relationship Id="rId1" Type="http://schemas.openxmlformats.org/officeDocument/2006/relationships/slideLayout" Target="../slideLayouts/slideLayout24.xml"/><Relationship Id="rId6" Type="http://schemas.openxmlformats.org/officeDocument/2006/relationships/slide" Target="slide69.xml"/><Relationship Id="rId5" Type="http://schemas.openxmlformats.org/officeDocument/2006/relationships/image" Target="../media/image32.png"/><Relationship Id="rId4" Type="http://schemas.openxmlformats.org/officeDocument/2006/relationships/slide" Target="slide31.xml"/></Relationships>
</file>

<file path=ppt/slides/_rels/slide69.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248.png"/><Relationship Id="rId7" Type="http://schemas.openxmlformats.org/officeDocument/2006/relationships/image" Target="../media/image14.png"/><Relationship Id="rId12" Type="http://schemas.openxmlformats.org/officeDocument/2006/relationships/image" Target="../media/image124.png"/><Relationship Id="rId2" Type="http://schemas.openxmlformats.org/officeDocument/2006/relationships/notesSlide" Target="../notesSlides/notesSlide54.xml"/><Relationship Id="rId1" Type="http://schemas.openxmlformats.org/officeDocument/2006/relationships/slideLayout" Target="../slideLayouts/slideLayout24.xml"/><Relationship Id="rId6" Type="http://schemas.openxmlformats.org/officeDocument/2006/relationships/slide" Target="slide70.xml"/><Relationship Id="rId11" Type="http://schemas.openxmlformats.org/officeDocument/2006/relationships/slide" Target="slide71.xml"/><Relationship Id="rId5" Type="http://schemas.openxmlformats.org/officeDocument/2006/relationships/image" Target="../media/image32.png"/><Relationship Id="rId10" Type="http://schemas.openxmlformats.org/officeDocument/2006/relationships/image" Target="../media/image251.png"/><Relationship Id="rId4" Type="http://schemas.openxmlformats.org/officeDocument/2006/relationships/slide" Target="slide68.xml"/><Relationship Id="rId9" Type="http://schemas.openxmlformats.org/officeDocument/2006/relationships/image" Target="../media/image250.png"/></Relationships>
</file>

<file path=ppt/slides/_rels/slide7.xml.rels><?xml version="1.0" encoding="UTF-8" standalone="yes"?>
<Relationships xmlns="http://schemas.openxmlformats.org/package/2006/relationships"><Relationship Id="rId8" Type="http://schemas.openxmlformats.org/officeDocument/2006/relationships/hyperlink" Target="https://www.atmo-nouvelleaquitaine.org/" TargetMode="External"/><Relationship Id="rId13" Type="http://schemas.openxmlformats.org/officeDocument/2006/relationships/hyperlink" Target="http://www.atmo-hdf.fr/" TargetMode="External"/><Relationship Id="rId18" Type="http://schemas.openxmlformats.org/officeDocument/2006/relationships/hyperlink" Target="https://www.qualitaircorse.org/" TargetMode="External"/><Relationship Id="rId26" Type="http://schemas.openxmlformats.org/officeDocument/2006/relationships/image" Target="../media/image4.png"/><Relationship Id="rId3" Type="http://schemas.openxmlformats.org/officeDocument/2006/relationships/image" Target="../media/image38.png"/><Relationship Id="rId21" Type="http://schemas.openxmlformats.org/officeDocument/2006/relationships/hyperlink" Target="https://atmo-guyane.org/" TargetMode="External"/><Relationship Id="rId7" Type="http://schemas.openxmlformats.org/officeDocument/2006/relationships/hyperlink" Target="https://atmo-occitanie.org/" TargetMode="External"/><Relationship Id="rId12" Type="http://schemas.openxmlformats.org/officeDocument/2006/relationships/hyperlink" Target="https://www.atmo-grandest.eu/" TargetMode="External"/><Relationship Id="rId17" Type="http://schemas.openxmlformats.org/officeDocument/2006/relationships/hyperlink" Target="https://www.airparif.asso.fr/" TargetMode="External"/><Relationship Id="rId25" Type="http://schemas.openxmlformats.org/officeDocument/2006/relationships/hyperlink" Target="https://www.atmo-france.org/" TargetMode="External"/><Relationship Id="rId2" Type="http://schemas.openxmlformats.org/officeDocument/2006/relationships/notesSlide" Target="../notesSlides/notesSlide6.xml"/><Relationship Id="rId16" Type="http://schemas.openxmlformats.org/officeDocument/2006/relationships/hyperlink" Target="https://www.airbreizh.asso.fr/" TargetMode="External"/><Relationship Id="rId20" Type="http://schemas.openxmlformats.org/officeDocument/2006/relationships/hyperlink" Target="http://www.madininair.fr/" TargetMode="External"/><Relationship Id="rId1" Type="http://schemas.openxmlformats.org/officeDocument/2006/relationships/slideLayout" Target="../slideLayouts/slideLayout24.xml"/><Relationship Id="rId6" Type="http://schemas.openxmlformats.org/officeDocument/2006/relationships/image" Target="../media/image40.png"/><Relationship Id="rId11" Type="http://schemas.openxmlformats.org/officeDocument/2006/relationships/hyperlink" Target="https://www.atmo-bfc.org/" TargetMode="External"/><Relationship Id="rId24" Type="http://schemas.openxmlformats.org/officeDocument/2006/relationships/hyperlink" Target="https://www.scalair.nc/" TargetMode="External"/><Relationship Id="rId5" Type="http://schemas.openxmlformats.org/officeDocument/2006/relationships/hyperlink" Target="https://www.atmosud.org/" TargetMode="External"/><Relationship Id="rId15" Type="http://schemas.openxmlformats.org/officeDocument/2006/relationships/hyperlink" Target="https://www.airpl.org/" TargetMode="External"/><Relationship Id="rId23" Type="http://schemas.openxmlformats.org/officeDocument/2006/relationships/hyperlink" Target="https://atmo-reunion.net/" TargetMode="External"/><Relationship Id="rId10" Type="http://schemas.openxmlformats.org/officeDocument/2006/relationships/hyperlink" Target="https://www.ligair.fr/" TargetMode="External"/><Relationship Id="rId19" Type="http://schemas.openxmlformats.org/officeDocument/2006/relationships/hyperlink" Target="https://www.gwadair.fr/" TargetMode="External"/><Relationship Id="rId4" Type="http://schemas.openxmlformats.org/officeDocument/2006/relationships/image" Target="../media/image39.png"/><Relationship Id="rId9" Type="http://schemas.openxmlformats.org/officeDocument/2006/relationships/hyperlink" Target="https://www.atmo-auvergnerhonealpes.fr/" TargetMode="External"/><Relationship Id="rId14" Type="http://schemas.openxmlformats.org/officeDocument/2006/relationships/hyperlink" Target="https://www.atmonormandie.fr/" TargetMode="External"/><Relationship Id="rId22" Type="http://schemas.openxmlformats.org/officeDocument/2006/relationships/hyperlink" Target="https://www.hawa-mayotte.fr/" TargetMode="External"/><Relationship Id="rId27" Type="http://schemas.openxmlformats.org/officeDocument/2006/relationships/image" Target="../media/image41.png"/></Relationships>
</file>

<file path=ppt/slides/_rels/slide70.xml.rels><?xml version="1.0" encoding="UTF-8" standalone="yes"?>
<Relationships xmlns="http://schemas.openxmlformats.org/package/2006/relationships"><Relationship Id="rId3" Type="http://schemas.openxmlformats.org/officeDocument/2006/relationships/slide" Target="slide69.xml"/><Relationship Id="rId2" Type="http://schemas.openxmlformats.org/officeDocument/2006/relationships/notesSlide" Target="../notesSlides/notesSlide55.xml"/><Relationship Id="rId1" Type="http://schemas.openxmlformats.org/officeDocument/2006/relationships/slideLayout" Target="../slideLayouts/slideLayout27.xml"/><Relationship Id="rId4" Type="http://schemas.openxmlformats.org/officeDocument/2006/relationships/image" Target="../media/image32.png"/></Relationships>
</file>

<file path=ppt/slides/_rels/slide7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52.png"/><Relationship Id="rId7" Type="http://schemas.openxmlformats.org/officeDocument/2006/relationships/slide" Target="slide69.xml"/><Relationship Id="rId2" Type="http://schemas.openxmlformats.org/officeDocument/2006/relationships/notesSlide" Target="../notesSlides/notesSlide56.xml"/><Relationship Id="rId1" Type="http://schemas.openxmlformats.org/officeDocument/2006/relationships/slideLayout" Target="../slideLayouts/slideLayout24.xml"/><Relationship Id="rId6" Type="http://schemas.openxmlformats.org/officeDocument/2006/relationships/image" Target="../media/image255.png"/><Relationship Id="rId5" Type="http://schemas.openxmlformats.org/officeDocument/2006/relationships/image" Target="../media/image254.png"/><Relationship Id="rId4" Type="http://schemas.openxmlformats.org/officeDocument/2006/relationships/image" Target="../media/image253.png"/></Relationships>
</file>

<file path=ppt/slides/_rels/slide72.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6.png"/><Relationship Id="rId7" Type="http://schemas.openxmlformats.org/officeDocument/2006/relationships/image" Target="../media/image260.png"/><Relationship Id="rId2" Type="http://schemas.openxmlformats.org/officeDocument/2006/relationships/notesSlide" Target="../notesSlides/notesSlide57.xml"/><Relationship Id="rId1" Type="http://schemas.openxmlformats.org/officeDocument/2006/relationships/slideLayout" Target="../slideLayouts/slideLayout24.xml"/><Relationship Id="rId6" Type="http://schemas.openxmlformats.org/officeDocument/2006/relationships/image" Target="../media/image259.png"/><Relationship Id="rId5" Type="http://schemas.openxmlformats.org/officeDocument/2006/relationships/image" Target="../media/image258.png"/><Relationship Id="rId4" Type="http://schemas.openxmlformats.org/officeDocument/2006/relationships/image" Target="../media/image257.png"/><Relationship Id="rId9" Type="http://schemas.openxmlformats.org/officeDocument/2006/relationships/image" Target="../media/image262.png"/></Relationships>
</file>

<file path=ppt/slides/_rels/slide7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8" Type="http://schemas.openxmlformats.org/officeDocument/2006/relationships/image" Target="../media/image264.png"/><Relationship Id="rId3" Type="http://schemas.openxmlformats.org/officeDocument/2006/relationships/image" Target="../media/image263.png"/><Relationship Id="rId7" Type="http://schemas.openxmlformats.org/officeDocument/2006/relationships/image" Target="../media/image104.gif"/><Relationship Id="rId2" Type="http://schemas.openxmlformats.org/officeDocument/2006/relationships/notesSlide" Target="../notesSlides/notesSlide58.xml"/><Relationship Id="rId1" Type="http://schemas.openxmlformats.org/officeDocument/2006/relationships/slideLayout" Target="../slideLayouts/slideLayout24.xml"/><Relationship Id="rId6" Type="http://schemas.openxmlformats.org/officeDocument/2006/relationships/slide" Target="slide182.xml"/><Relationship Id="rId11"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266.png"/><Relationship Id="rId4" Type="http://schemas.openxmlformats.org/officeDocument/2006/relationships/slide" Target="slide183.xml"/><Relationship Id="rId9" Type="http://schemas.openxmlformats.org/officeDocument/2006/relationships/image" Target="../media/image265.png"/></Relationships>
</file>

<file path=ppt/slides/_rels/slide75.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Layout" Target="../slideLayouts/slideLayout24.xml"/><Relationship Id="rId6" Type="http://schemas.openxmlformats.org/officeDocument/2006/relationships/slide" Target="slide174.xml"/><Relationship Id="rId5" Type="http://schemas.openxmlformats.org/officeDocument/2006/relationships/image" Target="../media/image7.png"/><Relationship Id="rId4" Type="http://schemas.openxmlformats.org/officeDocument/2006/relationships/slide" Target="slide175.xml"/></Relationships>
</file>

<file path=ppt/slides/_rels/slide76.xml.rels><?xml version="1.0" encoding="UTF-8" standalone="yes"?>
<Relationships xmlns="http://schemas.openxmlformats.org/package/2006/relationships"><Relationship Id="rId8" Type="http://schemas.openxmlformats.org/officeDocument/2006/relationships/customXml" Target="../ink/ink6.xml"/><Relationship Id="rId13" Type="http://schemas.openxmlformats.org/officeDocument/2006/relationships/image" Target="../media/image1350.png"/><Relationship Id="rId18" Type="http://schemas.openxmlformats.org/officeDocument/2006/relationships/image" Target="../media/image265.png"/><Relationship Id="rId3" Type="http://schemas.openxmlformats.org/officeDocument/2006/relationships/image" Target="../media/image264.png"/><Relationship Id="rId7" Type="http://schemas.openxmlformats.org/officeDocument/2006/relationships/image" Target="../media/image1140.png"/><Relationship Id="rId12" Type="http://schemas.openxmlformats.org/officeDocument/2006/relationships/customXml" Target="../ink/ink8.xml"/><Relationship Id="rId17" Type="http://schemas.openxmlformats.org/officeDocument/2006/relationships/image" Target="../media/image7.png"/><Relationship Id="rId2" Type="http://schemas.openxmlformats.org/officeDocument/2006/relationships/notesSlide" Target="../notesSlides/notesSlide59.xml"/><Relationship Id="rId16" Type="http://schemas.openxmlformats.org/officeDocument/2006/relationships/slide" Target="slide175.xml"/><Relationship Id="rId1" Type="http://schemas.openxmlformats.org/officeDocument/2006/relationships/slideLayout" Target="../slideLayouts/slideLayout24.xml"/><Relationship Id="rId6" Type="http://schemas.openxmlformats.org/officeDocument/2006/relationships/customXml" Target="../ink/ink5.xml"/><Relationship Id="rId11" Type="http://schemas.openxmlformats.org/officeDocument/2006/relationships/image" Target="../media/image1340.png"/><Relationship Id="rId5" Type="http://schemas.openxmlformats.org/officeDocument/2006/relationships/image" Target="../media/image268.png"/><Relationship Id="rId15" Type="http://schemas.openxmlformats.org/officeDocument/2006/relationships/image" Target="../media/image103.png"/><Relationship Id="rId10" Type="http://schemas.openxmlformats.org/officeDocument/2006/relationships/customXml" Target="../ink/ink7.xml"/><Relationship Id="rId4" Type="http://schemas.openxmlformats.org/officeDocument/2006/relationships/image" Target="../media/image267.png"/><Relationship Id="rId9" Type="http://schemas.openxmlformats.org/officeDocument/2006/relationships/image" Target="../media/image1150.png"/><Relationship Id="rId14" Type="http://schemas.openxmlformats.org/officeDocument/2006/relationships/slide" Target="slide77.xml"/></Relationships>
</file>

<file path=ppt/slides/_rels/slide77.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10.png"/><Relationship Id="rId3" Type="http://schemas.openxmlformats.org/officeDocument/2006/relationships/slideLayout" Target="../slideLayouts/slideLayout19.xml"/><Relationship Id="rId7" Type="http://schemas.openxmlformats.org/officeDocument/2006/relationships/image" Target="../media/image269.png"/><Relationship Id="rId12" Type="http://schemas.openxmlformats.org/officeDocument/2006/relationships/image" Target="../media/image270.png"/><Relationship Id="rId2" Type="http://schemas.openxmlformats.org/officeDocument/2006/relationships/tags" Target="../tags/tag2.xml"/><Relationship Id="rId16" Type="http://schemas.openxmlformats.org/officeDocument/2006/relationships/image" Target="../media/image32.png"/><Relationship Id="rId1" Type="http://schemas.openxmlformats.org/officeDocument/2006/relationships/tags" Target="../tags/tag1.xml"/><Relationship Id="rId6" Type="http://schemas.openxmlformats.org/officeDocument/2006/relationships/image" Target="../media/image60.png"/><Relationship Id="rId11" Type="http://schemas.openxmlformats.org/officeDocument/2006/relationships/image" Target="../media/image5.png"/><Relationship Id="rId5" Type="http://schemas.openxmlformats.org/officeDocument/2006/relationships/image" Target="../media/image67.png"/><Relationship Id="rId15" Type="http://schemas.openxmlformats.org/officeDocument/2006/relationships/slide" Target="slide76.xml"/><Relationship Id="rId10" Type="http://schemas.openxmlformats.org/officeDocument/2006/relationships/image" Target="../media/image4.png"/><Relationship Id="rId4" Type="http://schemas.openxmlformats.org/officeDocument/2006/relationships/notesSlide" Target="../notesSlides/notesSlide60.xml"/><Relationship Id="rId9" Type="http://schemas.openxmlformats.org/officeDocument/2006/relationships/image" Target="../media/image3.png"/><Relationship Id="rId14" Type="http://schemas.openxmlformats.org/officeDocument/2006/relationships/image" Target="../media/image59.png"/></Relationships>
</file>

<file path=ppt/slides/_rels/slide78.xml.rels><?xml version="1.0" encoding="UTF-8" standalone="yes"?>
<Relationships xmlns="http://schemas.openxmlformats.org/package/2006/relationships"><Relationship Id="rId2" Type="http://schemas.openxmlformats.org/officeDocument/2006/relationships/image" Target="../media/image271.png"/><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notesSlide" Target="../notesSlides/notesSlide61.xml"/><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slide" Target="slide80.xml"/></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8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 Target="slide79.xml"/><Relationship Id="rId1" Type="http://schemas.openxmlformats.org/officeDocument/2006/relationships/slideLayout" Target="../slideLayouts/slideLayout27.xml"/></Relationships>
</file>

<file path=ppt/slides/_rels/slide81.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notesSlide" Target="../notesSlides/notesSlide62.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82.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19.xml"/></Relationships>
</file>

<file path=ppt/slides/_rels/slide8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3.xml"/><Relationship Id="rId1" Type="http://schemas.openxmlformats.org/officeDocument/2006/relationships/slideLayout" Target="../slideLayouts/slideLayout24.xml"/><Relationship Id="rId4" Type="http://schemas.openxmlformats.org/officeDocument/2006/relationships/image" Target="../media/image20.png"/></Relationships>
</file>

<file path=ppt/slides/_rels/slide8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74.png"/><Relationship Id="rId7" Type="http://schemas.openxmlformats.org/officeDocument/2006/relationships/image" Target="../media/image7.png"/><Relationship Id="rId2" Type="http://schemas.openxmlformats.org/officeDocument/2006/relationships/notesSlide" Target="../notesSlides/notesSlide64.xml"/><Relationship Id="rId1" Type="http://schemas.openxmlformats.org/officeDocument/2006/relationships/slideLayout" Target="../slideLayouts/slideLayout24.xml"/><Relationship Id="rId6" Type="http://schemas.openxmlformats.org/officeDocument/2006/relationships/slide" Target="slide88.xml"/><Relationship Id="rId5" Type="http://schemas.openxmlformats.org/officeDocument/2006/relationships/image" Target="../media/image276.png"/><Relationship Id="rId4" Type="http://schemas.openxmlformats.org/officeDocument/2006/relationships/image" Target="../media/image275.png"/></Relationships>
</file>

<file path=ppt/slides/_rels/slide85.xml.rels><?xml version="1.0" encoding="UTF-8" standalone="yes"?>
<Relationships xmlns="http://schemas.openxmlformats.org/package/2006/relationships"><Relationship Id="rId3" Type="http://schemas.openxmlformats.org/officeDocument/2006/relationships/image" Target="../media/image277.jpg"/><Relationship Id="rId2" Type="http://schemas.openxmlformats.org/officeDocument/2006/relationships/notesSlide" Target="../notesSlides/notesSlide65.xml"/><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78.png"/><Relationship Id="rId7" Type="http://schemas.openxmlformats.org/officeDocument/2006/relationships/slide" Target="slide87.xml"/><Relationship Id="rId2" Type="http://schemas.openxmlformats.org/officeDocument/2006/relationships/notesSlide" Target="../notesSlides/notesSlide66.xml"/><Relationship Id="rId1" Type="http://schemas.openxmlformats.org/officeDocument/2006/relationships/slideLayout" Target="../slideLayouts/slideLayout24.xml"/><Relationship Id="rId6" Type="http://schemas.openxmlformats.org/officeDocument/2006/relationships/image" Target="../media/image281.png"/><Relationship Id="rId5" Type="http://schemas.openxmlformats.org/officeDocument/2006/relationships/image" Target="../media/image280.png"/><Relationship Id="rId4" Type="http://schemas.openxmlformats.org/officeDocument/2006/relationships/image" Target="../media/image279.png"/></Relationships>
</file>

<file path=ppt/slides/_rels/slide87.xml.rels><?xml version="1.0" encoding="UTF-8" standalone="yes"?>
<Relationships xmlns="http://schemas.openxmlformats.org/package/2006/relationships"><Relationship Id="rId3" Type="http://schemas.openxmlformats.org/officeDocument/2006/relationships/slide" Target="slide86.xml"/><Relationship Id="rId2" Type="http://schemas.openxmlformats.org/officeDocument/2006/relationships/notesSlide" Target="../notesSlides/notesSlide67.xml"/><Relationship Id="rId1" Type="http://schemas.openxmlformats.org/officeDocument/2006/relationships/slideLayout" Target="../slideLayouts/slideLayout27.xml"/><Relationship Id="rId4" Type="http://schemas.openxmlformats.org/officeDocument/2006/relationships/image" Target="../media/image32.png"/></Relationships>
</file>

<file path=ppt/slides/_rels/slide88.xml.rels><?xml version="1.0" encoding="UTF-8" standalone="yes"?>
<Relationships xmlns="http://schemas.openxmlformats.org/package/2006/relationships"><Relationship Id="rId3" Type="http://schemas.openxmlformats.org/officeDocument/2006/relationships/image" Target="../media/image282.gif"/><Relationship Id="rId2" Type="http://schemas.openxmlformats.org/officeDocument/2006/relationships/notesSlide" Target="../notesSlides/notesSlide68.xml"/><Relationship Id="rId1" Type="http://schemas.openxmlformats.org/officeDocument/2006/relationships/slideLayout" Target="../slideLayouts/slideLayout24.xml"/><Relationship Id="rId6" Type="http://schemas.openxmlformats.org/officeDocument/2006/relationships/image" Target="../media/image32.png"/><Relationship Id="rId5" Type="http://schemas.openxmlformats.org/officeDocument/2006/relationships/slide" Target="slide84.xml"/><Relationship Id="rId4" Type="http://schemas.openxmlformats.org/officeDocument/2006/relationships/image" Target="../media/image283.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47.png"/></Relationships>
</file>

<file path=ppt/slides/_rels/slide90.xml.rels><?xml version="1.0" encoding="UTF-8" standalone="yes"?>
<Relationships xmlns="http://schemas.openxmlformats.org/package/2006/relationships"><Relationship Id="rId3" Type="http://schemas.openxmlformats.org/officeDocument/2006/relationships/slide" Target="slide91.xml"/><Relationship Id="rId2" Type="http://schemas.openxmlformats.org/officeDocument/2006/relationships/notesSlide" Target="../notesSlides/notesSlide69.xml"/><Relationship Id="rId1" Type="http://schemas.openxmlformats.org/officeDocument/2006/relationships/slideLayout" Target="../slideLayouts/slideLayout24.xml"/><Relationship Id="rId5" Type="http://schemas.openxmlformats.org/officeDocument/2006/relationships/image" Target="../media/image284.png"/><Relationship Id="rId4" Type="http://schemas.openxmlformats.org/officeDocument/2006/relationships/image" Target="../media/image9.png"/></Relationships>
</file>

<file path=ppt/slides/_rels/slide9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notesSlide" Target="../notesSlides/notesSlide70.xml"/><Relationship Id="rId7" Type="http://schemas.openxmlformats.org/officeDocument/2006/relationships/image" Target="../media/image4.png"/><Relationship Id="rId2" Type="http://schemas.openxmlformats.org/officeDocument/2006/relationships/slideLayout" Target="../slideLayouts/slideLayout24.xml"/><Relationship Id="rId1" Type="http://schemas.openxmlformats.org/officeDocument/2006/relationships/tags" Target="../tags/tag3.xml"/><Relationship Id="rId6" Type="http://schemas.openxmlformats.org/officeDocument/2006/relationships/image" Target="../media/image285.png"/><Relationship Id="rId11" Type="http://schemas.openxmlformats.org/officeDocument/2006/relationships/image" Target="../media/image32.png"/><Relationship Id="rId5" Type="http://schemas.openxmlformats.org/officeDocument/2006/relationships/image" Target="../media/image60.png"/><Relationship Id="rId10" Type="http://schemas.openxmlformats.org/officeDocument/2006/relationships/slide" Target="slide90.xml"/><Relationship Id="rId4" Type="http://schemas.openxmlformats.org/officeDocument/2006/relationships/image" Target="../media/image67.png"/><Relationship Id="rId9" Type="http://schemas.openxmlformats.org/officeDocument/2006/relationships/image" Target="../media/image59.png"/></Relationships>
</file>

<file path=ppt/slides/_rels/slide92.xml.rels><?xml version="1.0" encoding="UTF-8" standalone="yes"?>
<Relationships xmlns="http://schemas.openxmlformats.org/package/2006/relationships"><Relationship Id="rId3" Type="http://schemas.openxmlformats.org/officeDocument/2006/relationships/image" Target="../media/image286.png"/><Relationship Id="rId2" Type="http://schemas.openxmlformats.org/officeDocument/2006/relationships/notesSlide" Target="../notesSlides/notesSlide71.xml"/><Relationship Id="rId1" Type="http://schemas.openxmlformats.org/officeDocument/2006/relationships/slideLayout" Target="../slideLayouts/slideLayout24.xml"/><Relationship Id="rId5" Type="http://schemas.openxmlformats.org/officeDocument/2006/relationships/image" Target="../media/image8.png"/><Relationship Id="rId4" Type="http://schemas.openxmlformats.org/officeDocument/2006/relationships/image" Target="../media/image287.png"/></Relationships>
</file>

<file path=ppt/slides/_rels/slide93.xml.rels><?xml version="1.0" encoding="UTF-8" standalone="yes"?>
<Relationships xmlns="http://schemas.openxmlformats.org/package/2006/relationships"><Relationship Id="rId8" Type="http://schemas.openxmlformats.org/officeDocument/2006/relationships/image" Target="../media/image292.png"/><Relationship Id="rId13" Type="http://schemas.openxmlformats.org/officeDocument/2006/relationships/image" Target="../media/image297.png"/><Relationship Id="rId3" Type="http://schemas.openxmlformats.org/officeDocument/2006/relationships/slide" Target="slide94.xml"/><Relationship Id="rId7" Type="http://schemas.openxmlformats.org/officeDocument/2006/relationships/image" Target="../media/image291.png"/><Relationship Id="rId12" Type="http://schemas.openxmlformats.org/officeDocument/2006/relationships/image" Target="../media/image296.png"/><Relationship Id="rId2" Type="http://schemas.openxmlformats.org/officeDocument/2006/relationships/notesSlide" Target="../notesSlides/notesSlide72.xml"/><Relationship Id="rId1" Type="http://schemas.openxmlformats.org/officeDocument/2006/relationships/slideLayout" Target="../slideLayouts/slideLayout24.xml"/><Relationship Id="rId6" Type="http://schemas.openxmlformats.org/officeDocument/2006/relationships/image" Target="../media/image290.png"/><Relationship Id="rId11" Type="http://schemas.openxmlformats.org/officeDocument/2006/relationships/image" Target="../media/image295.png"/><Relationship Id="rId5" Type="http://schemas.openxmlformats.org/officeDocument/2006/relationships/image" Target="../media/image289.svg"/><Relationship Id="rId10" Type="http://schemas.openxmlformats.org/officeDocument/2006/relationships/image" Target="../media/image294.png"/><Relationship Id="rId4" Type="http://schemas.openxmlformats.org/officeDocument/2006/relationships/image" Target="../media/image288.png"/><Relationship Id="rId9" Type="http://schemas.openxmlformats.org/officeDocument/2006/relationships/image" Target="../media/image293.png"/></Relationships>
</file>

<file path=ppt/slides/_rels/slide9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3.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95.xml.rels><?xml version="1.0" encoding="UTF-8" standalone="yes"?>
<Relationships xmlns="http://schemas.openxmlformats.org/package/2006/relationships"><Relationship Id="rId8" Type="http://schemas.openxmlformats.org/officeDocument/2006/relationships/slide" Target="slide90.xml"/><Relationship Id="rId3" Type="http://schemas.openxmlformats.org/officeDocument/2006/relationships/notesSlide" Target="../notesSlides/notesSlide74.xml"/><Relationship Id="rId7" Type="http://schemas.openxmlformats.org/officeDocument/2006/relationships/image" Target="../media/image301.png"/><Relationship Id="rId2" Type="http://schemas.openxmlformats.org/officeDocument/2006/relationships/slideLayout" Target="../slideLayouts/slideLayout24.xml"/><Relationship Id="rId1" Type="http://schemas.openxmlformats.org/officeDocument/2006/relationships/tags" Target="../tags/tag4.xml"/><Relationship Id="rId6" Type="http://schemas.openxmlformats.org/officeDocument/2006/relationships/image" Target="../media/image300.png"/><Relationship Id="rId5" Type="http://schemas.openxmlformats.org/officeDocument/2006/relationships/image" Target="../media/image299.png"/><Relationship Id="rId4" Type="http://schemas.openxmlformats.org/officeDocument/2006/relationships/image" Target="../media/image298.png"/><Relationship Id="rId9" Type="http://schemas.openxmlformats.org/officeDocument/2006/relationships/image" Target="../media/image32.png"/></Relationships>
</file>

<file path=ppt/slides/_rels/slide96.xml.rels><?xml version="1.0" encoding="UTF-8" standalone="yes"?>
<Relationships xmlns="http://schemas.openxmlformats.org/package/2006/relationships"><Relationship Id="rId3" Type="http://schemas.openxmlformats.org/officeDocument/2006/relationships/image" Target="../media/image303.png"/><Relationship Id="rId7" Type="http://schemas.openxmlformats.org/officeDocument/2006/relationships/image" Target="../media/image4.png"/><Relationship Id="rId2" Type="http://schemas.openxmlformats.org/officeDocument/2006/relationships/image" Target="../media/image302.png"/><Relationship Id="rId1" Type="http://schemas.openxmlformats.org/officeDocument/2006/relationships/slideLayout" Target="../slideLayouts/slideLayout26.xml"/><Relationship Id="rId6" Type="http://schemas.openxmlformats.org/officeDocument/2006/relationships/image" Target="../media/image306.png"/><Relationship Id="rId5" Type="http://schemas.openxmlformats.org/officeDocument/2006/relationships/image" Target="../media/image305.png"/><Relationship Id="rId4" Type="http://schemas.openxmlformats.org/officeDocument/2006/relationships/image" Target="../media/image304.png"/></Relationships>
</file>

<file path=ppt/slides/_rels/slide97.xml.rels><?xml version="1.0" encoding="UTF-8" standalone="yes"?>
<Relationships xmlns="http://schemas.openxmlformats.org/package/2006/relationships"><Relationship Id="rId2" Type="http://schemas.openxmlformats.org/officeDocument/2006/relationships/image" Target="../media/image307.png"/><Relationship Id="rId1" Type="http://schemas.openxmlformats.org/officeDocument/2006/relationships/slideLayout" Target="../slideLayouts/slideLayout19.xml"/></Relationships>
</file>

<file path=ppt/slides/_rels/slide98.xml.rels><?xml version="1.0" encoding="UTF-8" standalone="yes"?>
<Relationships xmlns="http://schemas.openxmlformats.org/package/2006/relationships"><Relationship Id="rId8" Type="http://schemas.openxmlformats.org/officeDocument/2006/relationships/slide" Target="slide100.xml"/><Relationship Id="rId13" Type="http://schemas.openxmlformats.org/officeDocument/2006/relationships/slide" Target="slide105.xml"/><Relationship Id="rId3" Type="http://schemas.openxmlformats.org/officeDocument/2006/relationships/image" Target="../media/image309.png"/><Relationship Id="rId7" Type="http://schemas.openxmlformats.org/officeDocument/2006/relationships/slide" Target="slide99.xml"/><Relationship Id="rId12" Type="http://schemas.openxmlformats.org/officeDocument/2006/relationships/image" Target="../media/image313.png"/><Relationship Id="rId2" Type="http://schemas.openxmlformats.org/officeDocument/2006/relationships/image" Target="../media/image308.png"/><Relationship Id="rId1" Type="http://schemas.openxmlformats.org/officeDocument/2006/relationships/slideLayout" Target="../slideLayouts/slideLayout24.xml"/><Relationship Id="rId6" Type="http://schemas.openxmlformats.org/officeDocument/2006/relationships/image" Target="../media/image9.png"/><Relationship Id="rId11" Type="http://schemas.openxmlformats.org/officeDocument/2006/relationships/slide" Target="slide102.xml"/><Relationship Id="rId5" Type="http://schemas.openxmlformats.org/officeDocument/2006/relationships/slide" Target="slide101.xml"/><Relationship Id="rId10" Type="http://schemas.openxmlformats.org/officeDocument/2006/relationships/image" Target="../media/image312.png"/><Relationship Id="rId4" Type="http://schemas.openxmlformats.org/officeDocument/2006/relationships/image" Target="../media/image310.png"/><Relationship Id="rId9" Type="http://schemas.openxmlformats.org/officeDocument/2006/relationships/image" Target="../media/image311.png"/><Relationship Id="rId14" Type="http://schemas.openxmlformats.org/officeDocument/2006/relationships/slide" Target="slide104.xml"/></Relationships>
</file>

<file path=ppt/slides/_rels/slide99.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image" Target="../media/image21.png"/><Relationship Id="rId1" Type="http://schemas.openxmlformats.org/officeDocument/2006/relationships/slideLayout" Target="../slideLayouts/slideLayout24.xml"/><Relationship Id="rId5" Type="http://schemas.openxmlformats.org/officeDocument/2006/relationships/image" Target="../media/image32.png"/><Relationship Id="rId4" Type="http://schemas.openxmlformats.org/officeDocument/2006/relationships/slide" Target="slide9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2" name="Image 4">
            <a:extLst>
              <a:ext uri="{FF2B5EF4-FFF2-40B4-BE49-F238E27FC236}">
                <a16:creationId xmlns:a16="http://schemas.microsoft.com/office/drawing/2014/main" id="{4E622AAE-9470-2D5C-45D4-220AABF792AB}"/>
              </a:ext>
            </a:extLst>
          </p:cNvPr>
          <p:cNvPicPr>
            <a:picLocks noChangeAspect="1"/>
          </p:cNvPicPr>
          <p:nvPr/>
        </p:nvPicPr>
        <p:blipFill>
          <a:blip r:embed="rId3">
            <a:extLst>
              <a:ext uri="{28A0092B-C50C-407E-A947-70E740481C1C}">
                <a14:useLocalDpi xmlns:a14="http://schemas.microsoft.com/office/drawing/2010/main" val="0"/>
              </a:ext>
            </a:extLst>
          </a:blip>
          <a:srcRect t="28114"/>
          <a:stretch>
            <a:fillRect/>
          </a:stretch>
        </p:blipFill>
        <p:spPr bwMode="auto">
          <a:xfrm>
            <a:off x="2921000" y="1169988"/>
            <a:ext cx="8570913"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a:extLst>
              <a:ext uri="{FF2B5EF4-FFF2-40B4-BE49-F238E27FC236}">
                <a16:creationId xmlns:a16="http://schemas.microsoft.com/office/drawing/2014/main" id="{21B5E160-E6A6-00C9-F704-4D5228AF8A17}"/>
              </a:ext>
            </a:extLst>
          </p:cNvPr>
          <p:cNvSpPr/>
          <p:nvPr/>
        </p:nvSpPr>
        <p:spPr>
          <a:xfrm>
            <a:off x="1917700" y="-12700"/>
            <a:ext cx="10274300" cy="1023938"/>
          </a:xfrm>
          <a:prstGeom prst="rect">
            <a:avLst/>
          </a:prstGeom>
          <a:solidFill>
            <a:srgbClr val="0070C0"/>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4000" b="1" dirty="0">
                <a:solidFill>
                  <a:schemeClr val="bg1"/>
                </a:solidFill>
                <a:cs typeface="Arial" panose="020B0604020202020204" pitchFamily="34" charset="0"/>
              </a:rPr>
              <a:t>Module 4 : LA SURVEILLANCE DE L’AIR</a:t>
            </a:r>
          </a:p>
        </p:txBody>
      </p:sp>
      <p:sp>
        <p:nvSpPr>
          <p:cNvPr id="17" name="Rectangle 1">
            <a:extLst>
              <a:ext uri="{FF2B5EF4-FFF2-40B4-BE49-F238E27FC236}">
                <a16:creationId xmlns:a16="http://schemas.microsoft.com/office/drawing/2014/main" id="{E821B03C-E56C-D280-1BCC-A210C9949FE3}"/>
              </a:ext>
            </a:extLst>
          </p:cNvPr>
          <p:cNvSpPr/>
          <p:nvPr/>
        </p:nvSpPr>
        <p:spPr>
          <a:xfrm>
            <a:off x="0" y="-12700"/>
            <a:ext cx="1917700"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148" name="Logo AtmoSud">
            <a:extLst>
              <a:ext uri="{FF2B5EF4-FFF2-40B4-BE49-F238E27FC236}">
                <a16:creationId xmlns:a16="http://schemas.microsoft.com/office/drawing/2014/main" id="{0DDDD378-9FCC-704A-90F7-0FB40079AD0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39700" y="2066700"/>
            <a:ext cx="16192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Logo Region Sud">
            <a:extLst>
              <a:ext uri="{FF2B5EF4-FFF2-40B4-BE49-F238E27FC236}">
                <a16:creationId xmlns:a16="http://schemas.microsoft.com/office/drawing/2014/main" id="{269B8B04-29F1-2B0F-9A2B-5195F3B498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700" y="2877343"/>
            <a:ext cx="1619250"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Image 1">
            <a:extLst>
              <a:ext uri="{FF2B5EF4-FFF2-40B4-BE49-F238E27FC236}">
                <a16:creationId xmlns:a16="http://schemas.microsoft.com/office/drawing/2014/main" id="{638C485D-DABD-8FD8-1120-413A7673706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39950" y="2139950"/>
            <a:ext cx="96837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5" name="Logo AEM">
            <a:extLst>
              <a:ext uri="{FF2B5EF4-FFF2-40B4-BE49-F238E27FC236}">
                <a16:creationId xmlns:a16="http://schemas.microsoft.com/office/drawing/2014/main" id="{9B201868-3719-B5DB-0569-C5F8A251A7B3}"/>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39700" y="79375"/>
            <a:ext cx="1619250"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Ensemble">
            <a:extLst>
              <a:ext uri="{FF2B5EF4-FFF2-40B4-BE49-F238E27FC236}">
                <a16:creationId xmlns:a16="http://schemas.microsoft.com/office/drawing/2014/main" id="{2FD071C9-B81A-5BC9-EE6C-4929F0A19956}"/>
              </a:ext>
            </a:extLst>
          </p:cNvPr>
          <p:cNvSpPr>
            <a:spLocks noChangeArrowheads="1"/>
          </p:cNvSpPr>
          <p:nvPr/>
        </p:nvSpPr>
        <p:spPr bwMode="auto">
          <a:xfrm>
            <a:off x="24606" y="4112815"/>
            <a:ext cx="1849438" cy="120015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defRPr/>
            </a:pPr>
            <a:r>
              <a:rPr lang="fr-FR" altLang="fr-FR" sz="2400" b="1" dirty="0">
                <a:solidFill>
                  <a:srgbClr val="00B0F0"/>
                </a:solidFill>
                <a:latin typeface="+mn-lt"/>
                <a:ea typeface="Calibri" panose="020F0502020204030204" pitchFamily="34" charset="0"/>
                <a:cs typeface="Times New Roman" panose="02020603050405020304" pitchFamily="18" charset="0"/>
              </a:rPr>
              <a:t>ENSEMBLE</a:t>
            </a:r>
            <a:r>
              <a:rPr lang="fr-FR" altLang="fr-FR" sz="2400" dirty="0">
                <a:solidFill>
                  <a:schemeClr val="accent5">
                    <a:lumMod val="50000"/>
                  </a:schemeClr>
                </a:solidFill>
                <a:latin typeface="+mn-lt"/>
                <a:ea typeface="Calibri" panose="020F0502020204030204" pitchFamily="34" charset="0"/>
                <a:cs typeface="Times New Roman" panose="02020603050405020304" pitchFamily="18" charset="0"/>
              </a:rPr>
              <a:t> </a:t>
            </a:r>
          </a:p>
          <a:p>
            <a:pPr>
              <a:lnSpc>
                <a:spcPct val="100000"/>
              </a:lnSpc>
              <a:spcBef>
                <a:spcPct val="0"/>
              </a:spcBef>
              <a:buFont typeface="Arial" panose="020B0604020202020204" pitchFamily="34" charset="0"/>
              <a:buNone/>
              <a:defRPr/>
            </a:pPr>
            <a:r>
              <a:rPr lang="fr-FR" altLang="fr-FR" sz="2400" dirty="0">
                <a:solidFill>
                  <a:srgbClr val="00B0F0"/>
                </a:solidFill>
                <a:latin typeface="+mn-lt"/>
                <a:ea typeface="Calibri" panose="020F0502020204030204" pitchFamily="34" charset="0"/>
                <a:cs typeface="Times New Roman" panose="02020603050405020304" pitchFamily="18" charset="0"/>
              </a:rPr>
              <a:t>PRÉSERVONS</a:t>
            </a:r>
          </a:p>
          <a:p>
            <a:pPr>
              <a:lnSpc>
                <a:spcPct val="100000"/>
              </a:lnSpc>
              <a:spcBef>
                <a:spcPct val="0"/>
              </a:spcBef>
              <a:buFont typeface="Arial" panose="020B0604020202020204" pitchFamily="34" charset="0"/>
              <a:buNone/>
              <a:defRPr/>
            </a:pPr>
            <a:r>
              <a:rPr lang="fr-FR" altLang="fr-FR" sz="2400" dirty="0">
                <a:solidFill>
                  <a:srgbClr val="00B0F0"/>
                </a:solidFill>
                <a:latin typeface="+mn-lt"/>
                <a:ea typeface="Calibri" panose="020F0502020204030204" pitchFamily="34" charset="0"/>
                <a:cs typeface="Times New Roman" panose="02020603050405020304" pitchFamily="18" charset="0"/>
              </a:rPr>
              <a:t>NOTRE AIR</a:t>
            </a:r>
            <a:r>
              <a:rPr lang="fr-FR" altLang="fr-FR" sz="2400" b="1" dirty="0">
                <a:latin typeface="+mn-lt"/>
                <a:ea typeface="Calibri" panose="020F0502020204030204" pitchFamily="34" charset="0"/>
                <a:cs typeface="Times New Roman" panose="02020603050405020304" pitchFamily="18" charset="0"/>
              </a:rPr>
              <a:t> </a:t>
            </a:r>
          </a:p>
        </p:txBody>
      </p:sp>
      <p:sp>
        <p:nvSpPr>
          <p:cNvPr id="14" name="Version 1">
            <a:extLst>
              <a:ext uri="{FF2B5EF4-FFF2-40B4-BE49-F238E27FC236}">
                <a16:creationId xmlns:a16="http://schemas.microsoft.com/office/drawing/2014/main" id="{10848E97-CE05-4FE8-91B8-F3B4CB0BF26C}"/>
              </a:ext>
            </a:extLst>
          </p:cNvPr>
          <p:cNvSpPr>
            <a:spLocks noChangeArrowheads="1"/>
          </p:cNvSpPr>
          <p:nvPr/>
        </p:nvSpPr>
        <p:spPr bwMode="auto">
          <a:xfrm>
            <a:off x="139701" y="5798740"/>
            <a:ext cx="1619250" cy="889000"/>
          </a:xfrm>
          <a:prstGeom prst="rect">
            <a:avLst/>
          </a:prstGeom>
          <a:solidFill>
            <a:srgbClr val="002060"/>
          </a:solidFill>
          <a:ln w="12700">
            <a:noFill/>
            <a:prstDash val="dash"/>
            <a:round/>
            <a:headEnd/>
            <a:tailEnd/>
          </a:ln>
          <a:effectLst/>
        </p:spPr>
        <p:txBody>
          <a:bodyPr anchor="ctr"/>
          <a:lstStyle/>
          <a:p>
            <a:pPr algn="ctr" eaLnBrk="1" fontAlgn="auto" hangingPunct="1">
              <a:spcBef>
                <a:spcPts val="0"/>
              </a:spcBef>
              <a:spcAft>
                <a:spcPts val="0"/>
              </a:spcAft>
              <a:defRPr/>
            </a:pPr>
            <a:r>
              <a:rPr lang="fr-FR" b="1" kern="0" dirty="0">
                <a:solidFill>
                  <a:srgbClr val="FFFF00"/>
                </a:solidFill>
                <a:cs typeface="Calibri" panose="020F0502020204030204" pitchFamily="34" charset="0"/>
              </a:rPr>
              <a:t>Version 1</a:t>
            </a:r>
          </a:p>
          <a:p>
            <a:pPr algn="ctr" eaLnBrk="1" fontAlgn="auto" hangingPunct="1">
              <a:spcBef>
                <a:spcPts val="0"/>
              </a:spcBef>
              <a:spcAft>
                <a:spcPts val="0"/>
              </a:spcAft>
              <a:defRPr/>
            </a:pPr>
            <a:r>
              <a:rPr lang="fr-FR" b="1" kern="0" dirty="0">
                <a:solidFill>
                  <a:srgbClr val="FFFF00"/>
                </a:solidFill>
                <a:cs typeface="Calibri" panose="020F0502020204030204" pitchFamily="34" charset="0"/>
              </a:rPr>
              <a:t>En cours d’amélioration</a:t>
            </a:r>
          </a:p>
        </p:txBody>
      </p:sp>
      <p:sp>
        <p:nvSpPr>
          <p:cNvPr id="2" name="Ellipse 1">
            <a:hlinkClick r:id="rId8" action="ppaction://hlinksldjump"/>
            <a:extLst>
              <a:ext uri="{FF2B5EF4-FFF2-40B4-BE49-F238E27FC236}">
                <a16:creationId xmlns:a16="http://schemas.microsoft.com/office/drawing/2014/main" id="{C88D9D14-C2C9-F0FB-7D0D-4AEC0571B9C8}"/>
              </a:ext>
            </a:extLst>
          </p:cNvPr>
          <p:cNvSpPr/>
          <p:nvPr/>
        </p:nvSpPr>
        <p:spPr>
          <a:xfrm rot="20342591">
            <a:off x="1836450" y="946223"/>
            <a:ext cx="1144314" cy="924944"/>
          </a:xfrm>
          <a:prstGeom prst="ellipse">
            <a:avLst/>
          </a:prstGeom>
          <a:solidFill>
            <a:srgbClr val="E15A4C"/>
          </a:solidFill>
          <a:ln>
            <a:solidFill>
              <a:srgbClr val="DA3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a:extLst>
              <a:ext uri="{FF2B5EF4-FFF2-40B4-BE49-F238E27FC236}">
                <a16:creationId xmlns:a16="http://schemas.microsoft.com/office/drawing/2014/main" id="{A0906D70-815F-8058-B0ED-C7F12C775BFE}"/>
              </a:ext>
            </a:extLst>
          </p:cNvPr>
          <p:cNvSpPr txBox="1"/>
          <p:nvPr/>
        </p:nvSpPr>
        <p:spPr>
          <a:xfrm rot="19483523">
            <a:off x="1751240" y="1137410"/>
            <a:ext cx="1357682" cy="523220"/>
          </a:xfrm>
          <a:prstGeom prst="rect">
            <a:avLst/>
          </a:prstGeom>
          <a:noFill/>
        </p:spPr>
        <p:txBody>
          <a:bodyPr wrap="square" rtlCol="0">
            <a:spAutoFit/>
          </a:bodyPr>
          <a:lstStyle/>
          <a:p>
            <a:pPr algn="ctr"/>
            <a:r>
              <a:rPr lang="fr-FR" sz="1400" b="1" dirty="0">
                <a:solidFill>
                  <a:schemeClr val="bg1"/>
                </a:solidFill>
              </a:rPr>
              <a:t>Comprendre </a:t>
            </a:r>
          </a:p>
          <a:p>
            <a:pPr algn="ctr"/>
            <a:r>
              <a:rPr lang="fr-FR" sz="1400" b="1" dirty="0">
                <a:solidFill>
                  <a:schemeClr val="bg1"/>
                </a:solidFill>
              </a:rPr>
              <a:t>le diaporama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de la diapositive">
            <a:extLst>
              <a:ext uri="{FF2B5EF4-FFF2-40B4-BE49-F238E27FC236}">
                <a16:creationId xmlns:a16="http://schemas.microsoft.com/office/drawing/2014/main" id="{1C319F37-9EEB-8AF7-F2AC-1BF54D0529F7}"/>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latin typeface="+mn-lt"/>
                <a:ea typeface="+mn-ea"/>
                <a:cs typeface="Arial" charset="0"/>
              </a:rPr>
              <a:t>Un droit commun </a:t>
            </a:r>
          </a:p>
        </p:txBody>
      </p:sp>
      <p:sp>
        <p:nvSpPr>
          <p:cNvPr id="23" name="Texte 2">
            <a:extLst>
              <a:ext uri="{FF2B5EF4-FFF2-40B4-BE49-F238E27FC236}">
                <a16:creationId xmlns:a16="http://schemas.microsoft.com/office/drawing/2014/main" id="{1B88F107-6001-044B-5BCE-26EB03A5E769}"/>
              </a:ext>
            </a:extLst>
          </p:cNvPr>
          <p:cNvSpPr txBox="1"/>
          <p:nvPr/>
        </p:nvSpPr>
        <p:spPr>
          <a:xfrm>
            <a:off x="1808749" y="1428990"/>
            <a:ext cx="10095501" cy="1446550"/>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2200" b="1" u="none" strike="noStrike" kern="1200" cap="none" spc="0" normalizeH="0" baseline="0" noProof="0" dirty="0">
                <a:ln>
                  <a:noFill/>
                </a:ln>
                <a:solidFill>
                  <a:srgbClr val="2F5597"/>
                </a:solidFill>
                <a:effectLst/>
                <a:uLnTx/>
                <a:uFillTx/>
                <a:ea typeface="+mn-ea"/>
                <a:cs typeface="Calibri" panose="020F0502020204030204" pitchFamily="34" charset="0"/>
              </a:rPr>
              <a:t>Droit reconnu à chacun de respirer un air qui ne nuise pas à sa santé.</a:t>
            </a:r>
          </a:p>
          <a:p>
            <a:pPr lvl="0" algn="ctr">
              <a:spcBef>
                <a:spcPct val="0"/>
              </a:spcBef>
              <a:defRPr/>
            </a:pPr>
            <a:endParaRPr lang="fr-FR" altLang="fr-FR" sz="2200" dirty="0">
              <a:solidFill>
                <a:srgbClr val="2F5597"/>
              </a:solidFill>
              <a:cs typeface="Calibri" panose="020F0502020204030204" pitchFamily="34" charset="0"/>
            </a:endParaRPr>
          </a:p>
          <a:p>
            <a:pPr lvl="0" algn="ctr">
              <a:spcBef>
                <a:spcPct val="0"/>
              </a:spcBef>
              <a:defRPr/>
            </a:pPr>
            <a:r>
              <a:rPr lang="fr-FR" altLang="fr-FR" sz="2200" dirty="0">
                <a:solidFill>
                  <a:srgbClr val="2F5597"/>
                </a:solidFill>
                <a:cs typeface="Calibri" panose="020F0502020204030204" pitchFamily="34" charset="0"/>
              </a:rPr>
              <a:t>Droit à l'information sur la qualité de l'air et sur ses effets sur la santé et l'environnement reconnu à chacun sur l'ensemble du territoire.</a:t>
            </a:r>
            <a:endParaRPr kumimoji="0" lang="fr-FR" altLang="fr-FR" sz="2200" u="none" strike="noStrike" kern="1200" cap="none" spc="0" normalizeH="0" baseline="0" noProof="0" dirty="0">
              <a:ln>
                <a:noFill/>
              </a:ln>
              <a:solidFill>
                <a:srgbClr val="2F5597"/>
              </a:solidFill>
              <a:effectLst/>
              <a:uLnTx/>
              <a:uFillTx/>
              <a:ea typeface="+mn-ea"/>
              <a:cs typeface="Calibri" panose="020F0502020204030204" pitchFamily="34" charset="0"/>
            </a:endParaRPr>
          </a:p>
        </p:txBody>
      </p:sp>
      <p:pic>
        <p:nvPicPr>
          <p:cNvPr id="27" name="personnage de loi">
            <a:extLst>
              <a:ext uri="{FF2B5EF4-FFF2-40B4-BE49-F238E27FC236}">
                <a16:creationId xmlns:a16="http://schemas.microsoft.com/office/drawing/2014/main" id="{5E546CFF-D748-92FE-0372-41AA9BA8D92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706951" y="2752305"/>
            <a:ext cx="3960584" cy="3960584"/>
          </a:xfrm>
          <a:prstGeom prst="rect">
            <a:avLst/>
          </a:prstGeom>
        </p:spPr>
      </p:pic>
      <p:sp>
        <p:nvSpPr>
          <p:cNvPr id="2" name="ZoneTexte 1">
            <a:extLst>
              <a:ext uri="{FF2B5EF4-FFF2-40B4-BE49-F238E27FC236}">
                <a16:creationId xmlns:a16="http://schemas.microsoft.com/office/drawing/2014/main" id="{48E9520E-CB14-4219-E8CF-15FC47F2F459}"/>
              </a:ext>
            </a:extLst>
          </p:cNvPr>
          <p:cNvSpPr txBox="1">
            <a:spLocks noChangeArrowheads="1"/>
          </p:cNvSpPr>
          <p:nvPr/>
        </p:nvSpPr>
        <p:spPr bwMode="auto">
          <a:xfrm>
            <a:off x="1610630" y="6589653"/>
            <a:ext cx="3414712" cy="2616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050" dirty="0">
                <a:solidFill>
                  <a:schemeClr val="bg1">
                    <a:lumMod val="50000"/>
                  </a:schemeClr>
                </a:solidFill>
                <a:latin typeface="+mn-lt"/>
                <a:cs typeface="Arial" panose="020B0604020202020204" pitchFamily="34" charset="0"/>
              </a:rPr>
              <a:t>Source : </a:t>
            </a:r>
            <a:r>
              <a:rPr lang="fr-FR" sz="1050" i="1" dirty="0">
                <a:latin typeface="+mn-lt"/>
                <a:hlinkClick r:id="rId4"/>
              </a:rPr>
              <a:t>Article L220-1 du code de l’Environnement</a:t>
            </a:r>
            <a:endParaRPr lang="fr-FR" altLang="fr-FR" sz="1050" dirty="0">
              <a:solidFill>
                <a:schemeClr val="bg1">
                  <a:lumMod val="50000"/>
                </a:schemeClr>
              </a:solidFill>
              <a:latin typeface="+mn-lt"/>
              <a:cs typeface="Arial" panose="020B0604020202020204" pitchFamily="34" charset="0"/>
            </a:endParaRPr>
          </a:p>
        </p:txBody>
      </p:sp>
      <p:pic>
        <p:nvPicPr>
          <p:cNvPr id="5" name="Image 4">
            <a:extLst>
              <a:ext uri="{FF2B5EF4-FFF2-40B4-BE49-F238E27FC236}">
                <a16:creationId xmlns:a16="http://schemas.microsoft.com/office/drawing/2014/main" id="{B0827477-7C2A-93C6-5B8E-AB332CD36F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810234" y="4396176"/>
            <a:ext cx="1448708" cy="825833"/>
          </a:xfrm>
          <a:prstGeom prst="rect">
            <a:avLst/>
          </a:prstGeom>
        </p:spPr>
      </p:pic>
      <p:pic>
        <p:nvPicPr>
          <p:cNvPr id="7" name="Image 6">
            <a:extLst>
              <a:ext uri="{FF2B5EF4-FFF2-40B4-BE49-F238E27FC236}">
                <a16:creationId xmlns:a16="http://schemas.microsoft.com/office/drawing/2014/main" id="{7E631B13-C2FB-B7F1-9C88-0B7F18C0F0F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611950" y="5106553"/>
            <a:ext cx="2427151" cy="619615"/>
          </a:xfrm>
          <a:prstGeom prst="rect">
            <a:avLst/>
          </a:prstGeom>
        </p:spPr>
      </p:pic>
      <p:pic>
        <p:nvPicPr>
          <p:cNvPr id="9" name="Image 8">
            <a:extLst>
              <a:ext uri="{FF2B5EF4-FFF2-40B4-BE49-F238E27FC236}">
                <a16:creationId xmlns:a16="http://schemas.microsoft.com/office/drawing/2014/main" id="{12256E35-47B5-FF31-AD9B-DAEDDB6FBB0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921722" y="3353647"/>
            <a:ext cx="2601433" cy="941750"/>
          </a:xfrm>
          <a:prstGeom prst="rect">
            <a:avLst/>
          </a:prstGeom>
        </p:spPr>
      </p:pic>
    </p:spTree>
    <p:extLst>
      <p:ext uri="{BB962C8B-B14F-4D97-AF65-F5344CB8AC3E}">
        <p14:creationId xmlns:p14="http://schemas.microsoft.com/office/powerpoint/2010/main" val="148710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exte Titr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r>
              <a:rPr lang="fr-FR" altLang="fr-FR" sz="3200" dirty="0">
                <a:solidFill>
                  <a:schemeClr val="accent5">
                    <a:lumMod val="75000"/>
                  </a:schemeClr>
                </a:solidFill>
                <a:ea typeface="+mn-ea"/>
                <a:cs typeface="Arial" charset="0"/>
              </a:rPr>
              <a:t>Quel est l’impact de la pluie sur pollution de l’air ?</a:t>
            </a:r>
            <a:endParaRPr lang="fr-FR" sz="3200" dirty="0">
              <a:solidFill>
                <a:schemeClr val="accent5">
                  <a:lumMod val="75000"/>
                </a:schemeClr>
              </a:solidFill>
              <a:ea typeface="+mn-ea"/>
              <a:cs typeface="Arial" charset="0"/>
            </a:endParaRPr>
          </a:p>
        </p:txBody>
      </p:sp>
      <p:pic>
        <p:nvPicPr>
          <p:cNvPr id="7" name="Grand ?">
            <a:extLst>
              <a:ext uri="{FF2B5EF4-FFF2-40B4-BE49-F238E27FC236}">
                <a16:creationId xmlns:a16="http://schemas.microsoft.com/office/drawing/2014/main" id="{DABACF3F-4BA6-2547-3F26-326442543F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20267" r="74062" b="18936"/>
          <a:stretch/>
        </p:blipFill>
        <p:spPr bwMode="auto">
          <a:xfrm>
            <a:off x="7922731" y="1362570"/>
            <a:ext cx="3099763" cy="5265582"/>
          </a:xfrm>
          <a:prstGeom prst="rect">
            <a:avLst/>
          </a:prstGeom>
          <a:noFill/>
          <a:ln>
            <a:noFill/>
          </a:ln>
          <a:effectLst/>
          <a:extLst>
            <a:ext uri="{909E8E84-426E-40DD-AFC4-6F175D3DCCD1}">
              <a14:hiddenFill xmlns:a14="http://schemas.microsoft.com/office/drawing/2010/main">
                <a:blipFill dpi="0" rotWithShape="0">
                  <a:blip/>
                  <a:srcRect t="20267" r="71779" b="1893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Texte 1">
            <a:extLst>
              <a:ext uri="{FF2B5EF4-FFF2-40B4-BE49-F238E27FC236}">
                <a16:creationId xmlns:a16="http://schemas.microsoft.com/office/drawing/2014/main" id="{284CFE15-16EB-5CC8-92CF-D8685A30923B}"/>
              </a:ext>
            </a:extLst>
          </p:cNvPr>
          <p:cNvSpPr>
            <a:spLocks noChangeArrowheads="1"/>
          </p:cNvSpPr>
          <p:nvPr/>
        </p:nvSpPr>
        <p:spPr bwMode="auto">
          <a:xfrm>
            <a:off x="5735782" y="1313064"/>
            <a:ext cx="5822277" cy="52717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altLang="fr-FR" sz="2200" dirty="0">
                <a:solidFill>
                  <a:srgbClr val="2F5597"/>
                </a:solidFill>
              </a:rPr>
              <a:t>En tombant, </a:t>
            </a:r>
            <a:r>
              <a:rPr lang="fr-FR" altLang="fr-FR" sz="2200" b="1" dirty="0">
                <a:solidFill>
                  <a:srgbClr val="2F5597"/>
                </a:solidFill>
              </a:rPr>
              <a:t>la pluie se charge de certains polluants gazeux ou particulaires</a:t>
            </a:r>
            <a:r>
              <a:rPr lang="fr-FR" altLang="fr-FR" sz="2200" dirty="0">
                <a:solidFill>
                  <a:srgbClr val="2F5597"/>
                </a:solidFill>
              </a:rPr>
              <a:t> présents dans l'air. Ces polluants sont alors </a:t>
            </a:r>
            <a:r>
              <a:rPr lang="fr-FR" altLang="fr-FR" sz="2200" b="1" dirty="0">
                <a:solidFill>
                  <a:srgbClr val="2F5597"/>
                </a:solidFill>
              </a:rPr>
              <a:t>déposés au sol</a:t>
            </a:r>
            <a:r>
              <a:rPr lang="fr-FR" altLang="fr-FR" sz="2200" dirty="0">
                <a:solidFill>
                  <a:srgbClr val="2F5597"/>
                </a:solidFill>
              </a:rPr>
              <a:t>, et évacués en même temps que la pluie. Cet effet de </a:t>
            </a:r>
            <a:r>
              <a:rPr lang="fr-FR" altLang="fr-FR" sz="2200" b="1" dirty="0">
                <a:solidFill>
                  <a:srgbClr val="2F5597"/>
                </a:solidFill>
              </a:rPr>
              <a:t>"lavage", </a:t>
            </a:r>
            <a:r>
              <a:rPr lang="fr-FR" altLang="fr-FR" sz="2200" dirty="0">
                <a:solidFill>
                  <a:srgbClr val="2F5597"/>
                </a:solidFill>
              </a:rPr>
              <a:t>ou de </a:t>
            </a:r>
            <a:r>
              <a:rPr lang="fr-FR" altLang="fr-FR" sz="2200" b="1" dirty="0">
                <a:solidFill>
                  <a:srgbClr val="2F5597"/>
                </a:solidFill>
              </a:rPr>
              <a:t>"lessivage"</a:t>
            </a:r>
            <a:r>
              <a:rPr lang="fr-FR" altLang="fr-FR" sz="2200" dirty="0">
                <a:solidFill>
                  <a:srgbClr val="2F5597"/>
                </a:solidFill>
              </a:rPr>
              <a:t>,</a:t>
            </a:r>
            <a:r>
              <a:rPr lang="fr-FR" altLang="fr-FR" sz="2200" b="1" dirty="0">
                <a:solidFill>
                  <a:srgbClr val="2F5597"/>
                </a:solidFill>
              </a:rPr>
              <a:t> </a:t>
            </a:r>
            <a:r>
              <a:rPr lang="fr-FR" altLang="fr-FR" sz="2200" dirty="0">
                <a:solidFill>
                  <a:srgbClr val="2F5597"/>
                </a:solidFill>
              </a:rPr>
              <a:t>entraîne généralement </a:t>
            </a:r>
            <a:r>
              <a:rPr lang="fr-FR" altLang="fr-FR" sz="2200" b="1" dirty="0">
                <a:solidFill>
                  <a:srgbClr val="2F5597"/>
                </a:solidFill>
              </a:rPr>
              <a:t>une amélioration de la qualité de l'air.</a:t>
            </a:r>
          </a:p>
          <a:p>
            <a:pPr algn="just">
              <a:spcBef>
                <a:spcPts val="438"/>
              </a:spcBef>
            </a:pPr>
            <a:endParaRPr lang="fr-FR" altLang="fr-FR" sz="2200" dirty="0">
              <a:solidFill>
                <a:srgbClr val="2F5597"/>
              </a:solidFill>
            </a:endParaRPr>
          </a:p>
          <a:p>
            <a:pPr algn="just">
              <a:spcBef>
                <a:spcPts val="438"/>
              </a:spcBef>
            </a:pPr>
            <a:r>
              <a:rPr lang="fr-FR" altLang="fr-FR" sz="2200" dirty="0">
                <a:solidFill>
                  <a:srgbClr val="2F5597"/>
                </a:solidFill>
              </a:rPr>
              <a:t>Toutefois, </a:t>
            </a:r>
            <a:r>
              <a:rPr lang="fr-FR" altLang="fr-FR" sz="2200" b="1" dirty="0">
                <a:solidFill>
                  <a:srgbClr val="2F5597"/>
                </a:solidFill>
              </a:rPr>
              <a:t>ce phénomène présente certains effets indésirables</a:t>
            </a:r>
            <a:r>
              <a:rPr lang="fr-FR" altLang="fr-FR" sz="2200" dirty="0">
                <a:solidFill>
                  <a:srgbClr val="2F5597"/>
                </a:solidFill>
              </a:rPr>
              <a:t>. Par exemple, </a:t>
            </a:r>
            <a:r>
              <a:rPr lang="fr-FR" altLang="fr-FR" sz="2200" b="1" dirty="0">
                <a:solidFill>
                  <a:srgbClr val="2F5597"/>
                </a:solidFill>
              </a:rPr>
              <a:t>les oxydes d'azote présents dans l'atmosphère </a:t>
            </a:r>
            <a:r>
              <a:rPr lang="fr-FR" altLang="fr-FR" sz="2200" dirty="0">
                <a:solidFill>
                  <a:srgbClr val="2F5597"/>
                </a:solidFill>
              </a:rPr>
              <a:t>peuvent réagir avec </a:t>
            </a:r>
            <a:r>
              <a:rPr lang="fr-FR" altLang="fr-FR" sz="2200" b="1" dirty="0">
                <a:solidFill>
                  <a:srgbClr val="2F5597"/>
                </a:solidFill>
              </a:rPr>
              <a:t>l'eau des nuages </a:t>
            </a:r>
            <a:r>
              <a:rPr lang="fr-FR" altLang="fr-FR" sz="2200" dirty="0">
                <a:solidFill>
                  <a:srgbClr val="2F5597"/>
                </a:solidFill>
              </a:rPr>
              <a:t>pour </a:t>
            </a:r>
            <a:r>
              <a:rPr lang="fr-FR" altLang="fr-FR" sz="2200" b="1" dirty="0">
                <a:solidFill>
                  <a:srgbClr val="2F5597"/>
                </a:solidFill>
              </a:rPr>
              <a:t>produire des pluies acides</a:t>
            </a:r>
            <a:r>
              <a:rPr lang="fr-FR" altLang="fr-FR" sz="2200" dirty="0">
                <a:solidFill>
                  <a:srgbClr val="2F5597"/>
                </a:solidFill>
              </a:rPr>
              <a:t>. Les </a:t>
            </a:r>
            <a:r>
              <a:rPr lang="fr-FR" altLang="fr-FR" sz="2200" b="1" dirty="0">
                <a:solidFill>
                  <a:srgbClr val="2F5597"/>
                </a:solidFill>
              </a:rPr>
              <a:t>précipitations acides </a:t>
            </a:r>
            <a:r>
              <a:rPr lang="fr-FR" altLang="fr-FR" sz="2200" dirty="0">
                <a:solidFill>
                  <a:srgbClr val="2F5597"/>
                </a:solidFill>
              </a:rPr>
              <a:t>qui en découlent </a:t>
            </a:r>
            <a:r>
              <a:rPr lang="fr-FR" altLang="fr-FR" sz="2200" b="1" dirty="0">
                <a:solidFill>
                  <a:srgbClr val="2F5597"/>
                </a:solidFill>
              </a:rPr>
              <a:t>contribuent à la contamination des sols et des eaux</a:t>
            </a:r>
            <a:r>
              <a:rPr lang="fr-FR" altLang="fr-FR" sz="2200" dirty="0">
                <a:solidFill>
                  <a:srgbClr val="2F5597"/>
                </a:solidFill>
              </a:rPr>
              <a:t>.</a:t>
            </a:r>
          </a:p>
        </p:txBody>
      </p:sp>
      <p:pic>
        <p:nvPicPr>
          <p:cNvPr id="4" name="Image pluie">
            <a:extLst>
              <a:ext uri="{FF2B5EF4-FFF2-40B4-BE49-F238E27FC236}">
                <a16:creationId xmlns:a16="http://schemas.microsoft.com/office/drawing/2014/main" id="{6C7BC254-2A12-5B72-8B6E-D8C387CE288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18308" y="1646409"/>
            <a:ext cx="4608963" cy="4214052"/>
          </a:xfrm>
          <a:prstGeom prst="rect">
            <a:avLst/>
          </a:prstGeom>
        </p:spPr>
      </p:pic>
      <p:pic>
        <p:nvPicPr>
          <p:cNvPr id="3" name="Picto Retour">
            <a:hlinkClick r:id="rId4" action="ppaction://hlinksldjump"/>
            <a:extLst>
              <a:ext uri="{FF2B5EF4-FFF2-40B4-BE49-F238E27FC236}">
                <a16:creationId xmlns:a16="http://schemas.microsoft.com/office/drawing/2014/main" id="{CB8AAA54-D49D-A1A3-3E1F-A879E3A605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58059" y="5728768"/>
            <a:ext cx="596157" cy="567075"/>
          </a:xfrm>
          <a:prstGeom prst="rect">
            <a:avLst/>
          </a:prstGeom>
        </p:spPr>
      </p:pic>
    </p:spTree>
    <p:extLst>
      <p:ext uri="{BB962C8B-B14F-4D97-AF65-F5344CB8AC3E}">
        <p14:creationId xmlns:p14="http://schemas.microsoft.com/office/powerpoint/2010/main" val="220815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Image neige">
            <a:extLst>
              <a:ext uri="{FF2B5EF4-FFF2-40B4-BE49-F238E27FC236}">
                <a16:creationId xmlns:a16="http://schemas.microsoft.com/office/drawing/2014/main" id="{F494D910-BDF7-11DE-1049-6110EA5C256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798975" y="2181889"/>
            <a:ext cx="4212795" cy="3249176"/>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pic>
        <p:nvPicPr>
          <p:cNvPr id="4" name="Grand ?">
            <a:extLst>
              <a:ext uri="{FF2B5EF4-FFF2-40B4-BE49-F238E27FC236}">
                <a16:creationId xmlns:a16="http://schemas.microsoft.com/office/drawing/2014/main" id="{8A72A607-B2EA-8D78-7A8E-DB58D6228E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20267" r="74062" b="18936"/>
          <a:stretch/>
        </p:blipFill>
        <p:spPr bwMode="auto">
          <a:xfrm>
            <a:off x="7293262" y="1454306"/>
            <a:ext cx="3099763" cy="5265582"/>
          </a:xfrm>
          <a:prstGeom prst="rect">
            <a:avLst/>
          </a:prstGeom>
          <a:noFill/>
          <a:ln>
            <a:noFill/>
          </a:ln>
          <a:effectLst/>
          <a:extLst>
            <a:ext uri="{909E8E84-426E-40DD-AFC4-6F175D3DCCD1}">
              <a14:hiddenFill xmlns:a14="http://schemas.microsoft.com/office/drawing/2010/main">
                <a:blipFill dpi="0" rotWithShape="0">
                  <a:blip/>
                  <a:srcRect t="20267" r="71779" b="1893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Texte Titre">
            <a:extLst>
              <a:ext uri="{FF2B5EF4-FFF2-40B4-BE49-F238E27FC236}">
                <a16:creationId xmlns:a16="http://schemas.microsoft.com/office/drawing/2014/main" id="{780FD753-B5FF-1E62-DF00-ACBD5326035D}"/>
              </a:ext>
            </a:extLst>
          </p:cNvPr>
          <p:cNvSpPr txBox="1">
            <a:spLocks/>
          </p:cNvSpPr>
          <p:nvPr/>
        </p:nvSpPr>
        <p:spPr>
          <a:xfrm>
            <a:off x="1482724" y="-13514"/>
            <a:ext cx="10709275" cy="1199071"/>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r>
              <a:rPr lang="fr-FR" altLang="fr-FR" sz="3200" dirty="0">
                <a:solidFill>
                  <a:schemeClr val="accent5">
                    <a:lumMod val="75000"/>
                  </a:schemeClr>
                </a:solidFill>
                <a:ea typeface="+mn-ea"/>
                <a:cs typeface="Arial" charset="0"/>
              </a:rPr>
              <a:t>Quelle est l’influence de la neige sur la pollution de l’air ?</a:t>
            </a:r>
            <a:endParaRPr lang="fr-FR" sz="3200" dirty="0">
              <a:solidFill>
                <a:schemeClr val="accent5">
                  <a:lumMod val="75000"/>
                </a:schemeClr>
              </a:solidFill>
              <a:ea typeface="+mn-ea"/>
              <a:cs typeface="Arial" charset="0"/>
            </a:endParaRPr>
          </a:p>
        </p:txBody>
      </p:sp>
      <p:sp>
        <p:nvSpPr>
          <p:cNvPr id="6" name="ZoneTexte 18">
            <a:extLst>
              <a:ext uri="{FF2B5EF4-FFF2-40B4-BE49-F238E27FC236}">
                <a16:creationId xmlns:a16="http://schemas.microsoft.com/office/drawing/2014/main" id="{3D49FAFF-1A8F-2CAE-5AC2-6162E9227C62}"/>
              </a:ext>
            </a:extLst>
          </p:cNvPr>
          <p:cNvSpPr txBox="1">
            <a:spLocks noChangeArrowheads="1"/>
          </p:cNvSpPr>
          <p:nvPr/>
        </p:nvSpPr>
        <p:spPr bwMode="auto">
          <a:xfrm>
            <a:off x="6180232" y="2016243"/>
            <a:ext cx="5315082" cy="358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ts val="438"/>
              </a:spcBef>
              <a:buNone/>
            </a:pPr>
            <a:r>
              <a:rPr lang="fr-FR" altLang="fr-FR" sz="2200" dirty="0">
                <a:solidFill>
                  <a:srgbClr val="2F5597"/>
                </a:solidFill>
                <a:ea typeface="Microsoft YaHei" panose="020B0503020204020204" pitchFamily="34" charset="-122"/>
              </a:rPr>
              <a:t>En hiver, la </a:t>
            </a:r>
            <a:r>
              <a:rPr lang="fr-FR" altLang="fr-FR" sz="2200" b="1" dirty="0">
                <a:solidFill>
                  <a:srgbClr val="2F5597"/>
                </a:solidFill>
                <a:ea typeface="Microsoft YaHei" panose="020B0503020204020204" pitchFamily="34" charset="-122"/>
              </a:rPr>
              <a:t>neige absorbe </a:t>
            </a:r>
            <a:r>
              <a:rPr lang="fr-FR" altLang="fr-FR" sz="2200" dirty="0">
                <a:solidFill>
                  <a:srgbClr val="2F5597"/>
                </a:solidFill>
                <a:ea typeface="Microsoft YaHei" panose="020B0503020204020204" pitchFamily="34" charset="-122"/>
              </a:rPr>
              <a:t>une </a:t>
            </a:r>
            <a:r>
              <a:rPr lang="fr-FR" altLang="fr-FR" sz="2200" b="1" dirty="0">
                <a:solidFill>
                  <a:srgbClr val="2F5597"/>
                </a:solidFill>
                <a:ea typeface="Microsoft YaHei" panose="020B0503020204020204" pitchFamily="34" charset="-122"/>
              </a:rPr>
              <a:t>grande variété de polluants</a:t>
            </a:r>
            <a:r>
              <a:rPr lang="fr-FR" altLang="fr-FR" sz="2200" dirty="0">
                <a:solidFill>
                  <a:srgbClr val="2F5597"/>
                </a:solidFill>
                <a:ea typeface="Microsoft YaHei" panose="020B0503020204020204" pitchFamily="34" charset="-122"/>
              </a:rPr>
              <a:t>, notamment les </a:t>
            </a:r>
            <a:r>
              <a:rPr lang="fr-FR" altLang="fr-FR" sz="2200" b="1" dirty="0">
                <a:solidFill>
                  <a:srgbClr val="2F5597"/>
                </a:solidFill>
                <a:ea typeface="Microsoft YaHei" panose="020B0503020204020204" pitchFamily="34" charset="-122"/>
              </a:rPr>
              <a:t>nitrates, l'acide sulfurique, les sels marins, les métaux lourds, les émissions des automobiles et les micro-organismes </a:t>
            </a:r>
            <a:r>
              <a:rPr lang="fr-FR" altLang="fr-FR" sz="2200" dirty="0">
                <a:solidFill>
                  <a:srgbClr val="2F5597"/>
                </a:solidFill>
                <a:ea typeface="Microsoft YaHei" panose="020B0503020204020204" pitchFamily="34" charset="-122"/>
              </a:rPr>
              <a:t>. </a:t>
            </a:r>
          </a:p>
          <a:p>
            <a:pPr algn="just">
              <a:lnSpc>
                <a:spcPct val="100000"/>
              </a:lnSpc>
              <a:spcBef>
                <a:spcPts val="438"/>
              </a:spcBef>
              <a:buNone/>
            </a:pPr>
            <a:endParaRPr lang="fr-FR" altLang="fr-FR" sz="2200" dirty="0">
              <a:solidFill>
                <a:srgbClr val="2F5597"/>
              </a:solidFill>
              <a:ea typeface="Microsoft YaHei" panose="020B0503020204020204" pitchFamily="34" charset="-122"/>
            </a:endParaRPr>
          </a:p>
          <a:p>
            <a:pPr algn="just">
              <a:lnSpc>
                <a:spcPct val="100000"/>
              </a:lnSpc>
              <a:spcBef>
                <a:spcPts val="438"/>
              </a:spcBef>
              <a:buNone/>
            </a:pPr>
            <a:r>
              <a:rPr lang="fr-FR" altLang="fr-FR" sz="2200" dirty="0">
                <a:solidFill>
                  <a:srgbClr val="2F5597"/>
                </a:solidFill>
                <a:ea typeface="Microsoft YaHei" panose="020B0503020204020204" pitchFamily="34" charset="-122"/>
              </a:rPr>
              <a:t>À </a:t>
            </a:r>
            <a:r>
              <a:rPr lang="fr-FR" altLang="fr-FR" sz="2200" b="1" dirty="0">
                <a:solidFill>
                  <a:srgbClr val="2F5597"/>
                </a:solidFill>
                <a:ea typeface="Microsoft YaHei" panose="020B0503020204020204" pitchFamily="34" charset="-122"/>
              </a:rPr>
              <a:t>la fonte des neiges</a:t>
            </a:r>
            <a:r>
              <a:rPr lang="fr-FR" altLang="fr-FR" sz="2200" dirty="0">
                <a:solidFill>
                  <a:srgbClr val="2F5597"/>
                </a:solidFill>
                <a:ea typeface="Microsoft YaHei" panose="020B0503020204020204" pitchFamily="34" charset="-122"/>
              </a:rPr>
              <a:t>, ces </a:t>
            </a:r>
            <a:r>
              <a:rPr lang="fr-FR" altLang="fr-FR" sz="2200" b="1" dirty="0">
                <a:solidFill>
                  <a:srgbClr val="2F5597"/>
                </a:solidFill>
                <a:ea typeface="Microsoft YaHei" panose="020B0503020204020204" pitchFamily="34" charset="-122"/>
              </a:rPr>
              <a:t>polluants</a:t>
            </a:r>
            <a:r>
              <a:rPr lang="fr-FR" altLang="fr-FR" sz="2200" dirty="0">
                <a:solidFill>
                  <a:srgbClr val="2F5597"/>
                </a:solidFill>
                <a:ea typeface="Microsoft YaHei" panose="020B0503020204020204" pitchFamily="34" charset="-122"/>
              </a:rPr>
              <a:t> sont </a:t>
            </a:r>
            <a:r>
              <a:rPr lang="fr-FR" altLang="fr-FR" sz="2200" b="1" dirty="0">
                <a:solidFill>
                  <a:srgbClr val="2F5597"/>
                </a:solidFill>
                <a:ea typeface="Microsoft YaHei" panose="020B0503020204020204" pitchFamily="34" charset="-122"/>
              </a:rPr>
              <a:t>transportés par le ruissellement des eaux pluviales vers les canalisations pluviales et lacs, ruisseaux et rivières.</a:t>
            </a:r>
          </a:p>
        </p:txBody>
      </p:sp>
      <p:pic>
        <p:nvPicPr>
          <p:cNvPr id="3" name="Picto Retour">
            <a:hlinkClick r:id="rId4" action="ppaction://hlinksldjump"/>
            <a:extLst>
              <a:ext uri="{FF2B5EF4-FFF2-40B4-BE49-F238E27FC236}">
                <a16:creationId xmlns:a16="http://schemas.microsoft.com/office/drawing/2014/main" id="{DD5DE18B-F15F-6407-E0F2-46CE3A0ACC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95314" y="5734597"/>
            <a:ext cx="596157" cy="567075"/>
          </a:xfrm>
          <a:prstGeom prst="rect">
            <a:avLst/>
          </a:prstGeom>
        </p:spPr>
      </p:pic>
    </p:spTree>
    <p:extLst>
      <p:ext uri="{BB962C8B-B14F-4D97-AF65-F5344CB8AC3E}">
        <p14:creationId xmlns:p14="http://schemas.microsoft.com/office/powerpoint/2010/main" val="394552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Grand ?">
            <a:extLst>
              <a:ext uri="{FF2B5EF4-FFF2-40B4-BE49-F238E27FC236}">
                <a16:creationId xmlns:a16="http://schemas.microsoft.com/office/drawing/2014/main" id="{D244A8ED-545A-67D2-0B61-2AFFE7A435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20267" r="74062" b="18936"/>
          <a:stretch/>
        </p:blipFill>
        <p:spPr bwMode="auto">
          <a:xfrm>
            <a:off x="7293262" y="1454306"/>
            <a:ext cx="3099763" cy="5265582"/>
          </a:xfrm>
          <a:prstGeom prst="rect">
            <a:avLst/>
          </a:prstGeom>
          <a:noFill/>
          <a:ln>
            <a:noFill/>
          </a:ln>
          <a:effectLst/>
          <a:extLst>
            <a:ext uri="{909E8E84-426E-40DD-AFC4-6F175D3DCCD1}">
              <a14:hiddenFill xmlns:a14="http://schemas.microsoft.com/office/drawing/2010/main">
                <a:blipFill dpi="0" rotWithShape="0">
                  <a:blip/>
                  <a:srcRect t="20267" r="71779" b="1893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Image soleil">
            <a:extLst>
              <a:ext uri="{FF2B5EF4-FFF2-40B4-BE49-F238E27FC236}">
                <a16:creationId xmlns:a16="http://schemas.microsoft.com/office/drawing/2014/main" id="{66B794E5-3B0B-6AA3-8BFC-B1ECE3DC23A5}"/>
              </a:ext>
            </a:extLst>
          </p:cNvPr>
          <p:cNvPicPr>
            <a:picLocks noChangeAspect="1"/>
          </p:cNvPicPr>
          <p:nvPr/>
        </p:nvPicPr>
        <p:blipFill rotWithShape="1">
          <a:blip r:embed="rId3">
            <a:extLst>
              <a:ext uri="{28A0092B-C50C-407E-A947-70E740481C1C}">
                <a14:useLocalDpi xmlns:a14="http://schemas.microsoft.com/office/drawing/2010/main" val="0"/>
              </a:ext>
            </a:extLst>
          </a:blip>
          <a:srcRect l="15793" t="26155" r="18247" b="22417"/>
          <a:stretch/>
        </p:blipFill>
        <p:spPr>
          <a:xfrm>
            <a:off x="1642073" y="1579480"/>
            <a:ext cx="3182175" cy="2858211"/>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exte Titr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le soleil influence-t-il la pollution de l’air ?</a:t>
            </a:r>
          </a:p>
        </p:txBody>
      </p:sp>
      <p:sp>
        <p:nvSpPr>
          <p:cNvPr id="4" name="Texte 1">
            <a:extLst>
              <a:ext uri="{FF2B5EF4-FFF2-40B4-BE49-F238E27FC236}">
                <a16:creationId xmlns:a16="http://schemas.microsoft.com/office/drawing/2014/main" id="{71EC0B42-C129-637C-A965-3FA190A3AE69}"/>
              </a:ext>
            </a:extLst>
          </p:cNvPr>
          <p:cNvSpPr>
            <a:spLocks noChangeArrowheads="1"/>
          </p:cNvSpPr>
          <p:nvPr/>
        </p:nvSpPr>
        <p:spPr bwMode="auto">
          <a:xfrm>
            <a:off x="5055475" y="1597935"/>
            <a:ext cx="6674069" cy="43587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200" dirty="0">
                <a:solidFill>
                  <a:schemeClr val="accent1">
                    <a:lumMod val="75000"/>
                  </a:schemeClr>
                </a:solidFill>
              </a:rPr>
              <a:t>Plus précisément, </a:t>
            </a:r>
            <a:r>
              <a:rPr lang="fr-FR" sz="2200" b="1" dirty="0">
                <a:solidFill>
                  <a:schemeClr val="accent1">
                    <a:lumMod val="75000"/>
                  </a:schemeClr>
                </a:solidFill>
              </a:rPr>
              <a:t>le rayonnement solaire. </a:t>
            </a:r>
          </a:p>
          <a:p>
            <a:pPr algn="just">
              <a:spcBef>
                <a:spcPts val="438"/>
              </a:spcBef>
            </a:pPr>
            <a:endParaRPr lang="fr-FR" sz="2200" b="1" dirty="0">
              <a:solidFill>
                <a:schemeClr val="accent1">
                  <a:lumMod val="75000"/>
                </a:schemeClr>
              </a:solidFill>
            </a:endParaRPr>
          </a:p>
          <a:p>
            <a:pPr algn="just">
              <a:spcBef>
                <a:spcPts val="438"/>
              </a:spcBef>
            </a:pPr>
            <a:r>
              <a:rPr lang="fr-FR" sz="2200" dirty="0">
                <a:solidFill>
                  <a:schemeClr val="accent1">
                    <a:lumMod val="75000"/>
                  </a:schemeClr>
                </a:solidFill>
              </a:rPr>
              <a:t>Il</a:t>
            </a:r>
            <a:r>
              <a:rPr lang="fr-FR" sz="2200" b="1" dirty="0">
                <a:solidFill>
                  <a:schemeClr val="accent1">
                    <a:lumMod val="75000"/>
                  </a:schemeClr>
                </a:solidFill>
              </a:rPr>
              <a:t> </a:t>
            </a:r>
            <a:r>
              <a:rPr lang="fr-FR" sz="2200" dirty="0">
                <a:solidFill>
                  <a:schemeClr val="accent1">
                    <a:lumMod val="75000"/>
                  </a:schemeClr>
                </a:solidFill>
              </a:rPr>
              <a:t>participe à la formation </a:t>
            </a:r>
            <a:r>
              <a:rPr lang="fr-FR" sz="2200" b="1" dirty="0">
                <a:solidFill>
                  <a:schemeClr val="accent1">
                    <a:lumMod val="75000"/>
                  </a:schemeClr>
                </a:solidFill>
              </a:rPr>
              <a:t>d’ozone troposphérique</a:t>
            </a:r>
            <a:r>
              <a:rPr lang="fr-FR" sz="2200" dirty="0">
                <a:solidFill>
                  <a:schemeClr val="accent1">
                    <a:lumMod val="75000"/>
                  </a:schemeClr>
                </a:solidFill>
              </a:rPr>
              <a:t> </a:t>
            </a:r>
            <a:r>
              <a:rPr lang="fr-FR" sz="2200" b="1" dirty="0">
                <a:solidFill>
                  <a:schemeClr val="accent1">
                    <a:lumMod val="75000"/>
                  </a:schemeClr>
                </a:solidFill>
              </a:rPr>
              <a:t>«ozone polluant»</a:t>
            </a:r>
            <a:r>
              <a:rPr lang="fr-FR" sz="2200" dirty="0">
                <a:solidFill>
                  <a:schemeClr val="accent1">
                    <a:lumMod val="75000"/>
                  </a:schemeClr>
                </a:solidFill>
              </a:rPr>
              <a:t> (à différencier de la couche </a:t>
            </a:r>
            <a:r>
              <a:rPr lang="fr-FR" sz="2200" b="1" dirty="0">
                <a:solidFill>
                  <a:schemeClr val="accent1">
                    <a:lumMod val="75000"/>
                  </a:schemeClr>
                </a:solidFill>
              </a:rPr>
              <a:t>d’ozone naturelle stratosphérique</a:t>
            </a:r>
            <a:r>
              <a:rPr lang="fr-FR" sz="2200" dirty="0">
                <a:solidFill>
                  <a:schemeClr val="accent1">
                    <a:lumMod val="75000"/>
                  </a:schemeClr>
                </a:solidFill>
              </a:rPr>
              <a:t>, à plus de </a:t>
            </a:r>
            <a:r>
              <a:rPr lang="fr-FR" sz="2200" b="1" dirty="0">
                <a:solidFill>
                  <a:schemeClr val="accent1">
                    <a:lumMod val="75000"/>
                  </a:schemeClr>
                </a:solidFill>
              </a:rPr>
              <a:t>15 km d’altitude</a:t>
            </a:r>
            <a:r>
              <a:rPr lang="fr-FR" sz="2200" dirty="0">
                <a:solidFill>
                  <a:schemeClr val="accent1">
                    <a:lumMod val="75000"/>
                  </a:schemeClr>
                </a:solidFill>
              </a:rPr>
              <a:t>, qui </a:t>
            </a:r>
            <a:r>
              <a:rPr lang="fr-FR" sz="2200" b="1" dirty="0">
                <a:solidFill>
                  <a:schemeClr val="accent1">
                    <a:lumMod val="75000"/>
                  </a:schemeClr>
                </a:solidFill>
              </a:rPr>
              <a:t>permet la vie sur terre en stoppant les rayonnements ultraviolets les plus nocifs</a:t>
            </a:r>
            <a:r>
              <a:rPr lang="fr-FR" sz="2200" dirty="0">
                <a:solidFill>
                  <a:schemeClr val="accent1">
                    <a:lumMod val="75000"/>
                  </a:schemeClr>
                </a:solidFill>
              </a:rPr>
              <a:t>). </a:t>
            </a:r>
          </a:p>
          <a:p>
            <a:pPr algn="just">
              <a:spcBef>
                <a:spcPts val="438"/>
              </a:spcBef>
            </a:pPr>
            <a:endParaRPr lang="fr-FR" sz="2200" dirty="0">
              <a:solidFill>
                <a:schemeClr val="accent1">
                  <a:lumMod val="75000"/>
                </a:schemeClr>
              </a:solidFill>
            </a:endParaRPr>
          </a:p>
          <a:p>
            <a:pPr algn="just">
              <a:spcBef>
                <a:spcPts val="438"/>
              </a:spcBef>
            </a:pPr>
            <a:r>
              <a:rPr lang="fr-FR" sz="2200" b="1" dirty="0">
                <a:solidFill>
                  <a:schemeClr val="accent1">
                    <a:lumMod val="75000"/>
                  </a:schemeClr>
                </a:solidFill>
              </a:rPr>
              <a:t>Ce polluant secondaire </a:t>
            </a:r>
            <a:r>
              <a:rPr lang="fr-FR" sz="2200" dirty="0">
                <a:solidFill>
                  <a:schemeClr val="accent1">
                    <a:lumMod val="75000"/>
                  </a:schemeClr>
                </a:solidFill>
              </a:rPr>
              <a:t>résulte de </a:t>
            </a:r>
            <a:r>
              <a:rPr lang="fr-FR" sz="2200" b="1" dirty="0">
                <a:solidFill>
                  <a:schemeClr val="accent1">
                    <a:lumMod val="75000"/>
                  </a:schemeClr>
                </a:solidFill>
              </a:rPr>
              <a:t>l’action du soleil sur les polluants primaires</a:t>
            </a:r>
            <a:r>
              <a:rPr lang="fr-FR" sz="2200" dirty="0">
                <a:solidFill>
                  <a:schemeClr val="accent1">
                    <a:lumMod val="75000"/>
                  </a:schemeClr>
                </a:solidFill>
              </a:rPr>
              <a:t> (Oxydes d’azote NO</a:t>
            </a:r>
            <a:r>
              <a:rPr lang="fr-FR" sz="2200" baseline="-25000" dirty="0">
                <a:solidFill>
                  <a:schemeClr val="accent1">
                    <a:lumMod val="75000"/>
                  </a:schemeClr>
                </a:solidFill>
              </a:rPr>
              <a:t>x</a:t>
            </a:r>
            <a:r>
              <a:rPr lang="fr-FR" sz="2200" dirty="0">
                <a:solidFill>
                  <a:schemeClr val="accent1">
                    <a:lumMod val="75000"/>
                  </a:schemeClr>
                </a:solidFill>
              </a:rPr>
              <a:t>, Composés Organiques Volatils COV) provenant surtout des gaz d’échappement des véhicules et des industries.</a:t>
            </a:r>
            <a:endParaRPr lang="fr-FR" sz="2200" b="1" dirty="0">
              <a:solidFill>
                <a:schemeClr val="accent1">
                  <a:lumMod val="75000"/>
                </a:schemeClr>
              </a:solidFill>
            </a:endParaRPr>
          </a:p>
        </p:txBody>
      </p:sp>
      <p:pic>
        <p:nvPicPr>
          <p:cNvPr id="5" name="Picto Retour">
            <a:hlinkClick r:id="rId4" action="ppaction://hlinksldjump"/>
            <a:extLst>
              <a:ext uri="{FF2B5EF4-FFF2-40B4-BE49-F238E27FC236}">
                <a16:creationId xmlns:a16="http://schemas.microsoft.com/office/drawing/2014/main" id="{932AE1C9-1602-75F4-9C06-AC40CF2A5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pic>
        <p:nvPicPr>
          <p:cNvPr id="6" name="Savoir +">
            <a:hlinkClick r:id="rId6" action="ppaction://hlinksldjump"/>
            <a:extLst>
              <a:ext uri="{FF2B5EF4-FFF2-40B4-BE49-F238E27FC236}">
                <a16:creationId xmlns:a16="http://schemas.microsoft.com/office/drawing/2014/main" id="{A9264797-9F5E-6304-2004-2021D22668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35805" y="5596312"/>
            <a:ext cx="688536" cy="63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3484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dessin formation de l'ozone tropo">
            <a:extLst>
              <a:ext uri="{FF2B5EF4-FFF2-40B4-BE49-F238E27FC236}">
                <a16:creationId xmlns:a16="http://schemas.microsoft.com/office/drawing/2014/main" id="{DD240FF9-9948-E6F1-07D6-EB573ADF6282}"/>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217" t="7248" b="-210"/>
          <a:stretch/>
        </p:blipFill>
        <p:spPr>
          <a:xfrm>
            <a:off x="1504401" y="2301972"/>
            <a:ext cx="6526918" cy="4587557"/>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Formation de l’ozone troposphérique </a:t>
            </a:r>
          </a:p>
        </p:txBody>
      </p:sp>
      <p:sp>
        <p:nvSpPr>
          <p:cNvPr id="4" name="Zone Texte 1">
            <a:extLst>
              <a:ext uri="{FF2B5EF4-FFF2-40B4-BE49-F238E27FC236}">
                <a16:creationId xmlns:a16="http://schemas.microsoft.com/office/drawing/2014/main" id="{71EC0B42-C129-637C-A965-3FA190A3AE69}"/>
              </a:ext>
            </a:extLst>
          </p:cNvPr>
          <p:cNvSpPr>
            <a:spLocks noChangeArrowheads="1"/>
          </p:cNvSpPr>
          <p:nvPr/>
        </p:nvSpPr>
        <p:spPr bwMode="auto">
          <a:xfrm>
            <a:off x="1619357" y="1262969"/>
            <a:ext cx="10446519" cy="10141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L’ozone dans la troposphère est formé à partir de réactions photochimiques impliquant principalement </a:t>
            </a:r>
            <a:r>
              <a:rPr lang="fr-FR" sz="2000" b="1" dirty="0">
                <a:solidFill>
                  <a:schemeClr val="accent1">
                    <a:lumMod val="75000"/>
                  </a:schemeClr>
                </a:solidFill>
              </a:rPr>
              <a:t>des précurseurs </a:t>
            </a:r>
            <a:r>
              <a:rPr lang="fr-FR" sz="2000" dirty="0">
                <a:solidFill>
                  <a:schemeClr val="accent1">
                    <a:lumMod val="75000"/>
                  </a:schemeClr>
                </a:solidFill>
              </a:rPr>
              <a:t>: </a:t>
            </a:r>
            <a:r>
              <a:rPr lang="fr-FR" sz="2000" b="1" dirty="0">
                <a:solidFill>
                  <a:schemeClr val="accent1">
                    <a:lumMod val="75000"/>
                  </a:schemeClr>
                </a:solidFill>
              </a:rPr>
              <a:t>les oxydes d’azote (NO</a:t>
            </a:r>
            <a:r>
              <a:rPr lang="fr-FR" sz="2000" b="1" baseline="-25000" dirty="0">
                <a:solidFill>
                  <a:schemeClr val="accent1">
                    <a:lumMod val="75000"/>
                  </a:schemeClr>
                </a:solidFill>
              </a:rPr>
              <a:t>x</a:t>
            </a:r>
            <a:r>
              <a:rPr lang="fr-FR" sz="2000" b="1" dirty="0">
                <a:solidFill>
                  <a:schemeClr val="accent1">
                    <a:lumMod val="75000"/>
                  </a:schemeClr>
                </a:solidFill>
              </a:rPr>
              <a:t>)</a:t>
            </a:r>
            <a:r>
              <a:rPr lang="fr-FR" sz="2000" dirty="0">
                <a:solidFill>
                  <a:schemeClr val="accent1">
                    <a:lumMod val="75000"/>
                  </a:schemeClr>
                </a:solidFill>
              </a:rPr>
              <a:t> et </a:t>
            </a:r>
            <a:r>
              <a:rPr lang="fr-FR" sz="2000" b="1" dirty="0">
                <a:solidFill>
                  <a:schemeClr val="accent1">
                    <a:lumMod val="75000"/>
                  </a:schemeClr>
                </a:solidFill>
              </a:rPr>
              <a:t>les composés organiques volatils (COV)</a:t>
            </a:r>
            <a:r>
              <a:rPr lang="fr-FR" sz="2000" dirty="0">
                <a:solidFill>
                  <a:schemeClr val="accent1">
                    <a:lumMod val="75000"/>
                  </a:schemeClr>
                </a:solidFill>
              </a:rPr>
              <a:t>, sous l’effet de l'ensoleillement et des fortes chaleurs.</a:t>
            </a:r>
          </a:p>
        </p:txBody>
      </p:sp>
      <p:sp>
        <p:nvSpPr>
          <p:cNvPr id="12" name="ZoneTexte 2">
            <a:extLst>
              <a:ext uri="{FF2B5EF4-FFF2-40B4-BE49-F238E27FC236}">
                <a16:creationId xmlns:a16="http://schemas.microsoft.com/office/drawing/2014/main" id="{20186AF8-B366-73EE-C8A1-EAFB7AD94242}"/>
              </a:ext>
            </a:extLst>
          </p:cNvPr>
          <p:cNvSpPr txBox="1"/>
          <p:nvPr/>
        </p:nvSpPr>
        <p:spPr>
          <a:xfrm>
            <a:off x="8113710" y="2521958"/>
            <a:ext cx="4162754" cy="2246769"/>
          </a:xfrm>
          <a:prstGeom prst="rect">
            <a:avLst/>
          </a:prstGeom>
          <a:noFill/>
        </p:spPr>
        <p:txBody>
          <a:bodyPr wrap="square">
            <a:spAutoFit/>
          </a:bodyPr>
          <a:lstStyle/>
          <a:p>
            <a:r>
              <a:rPr lang="fr-FR" sz="2000" dirty="0">
                <a:solidFill>
                  <a:schemeClr val="accent1">
                    <a:lumMod val="75000"/>
                  </a:schemeClr>
                </a:solidFill>
              </a:rPr>
              <a:t>Les rayonnements solaires (UV), entraînent une </a:t>
            </a:r>
            <a:r>
              <a:rPr lang="fr-FR" sz="2000" b="1" dirty="0">
                <a:solidFill>
                  <a:schemeClr val="accent1">
                    <a:lumMod val="75000"/>
                  </a:schemeClr>
                </a:solidFill>
              </a:rPr>
              <a:t>dissociation du</a:t>
            </a:r>
            <a:r>
              <a:rPr lang="fr-FR" sz="2000" dirty="0">
                <a:solidFill>
                  <a:schemeClr val="accent1">
                    <a:lumMod val="75000"/>
                  </a:schemeClr>
                </a:solidFill>
              </a:rPr>
              <a:t> </a:t>
            </a:r>
            <a:r>
              <a:rPr lang="fr-FR" sz="2000" b="1" dirty="0">
                <a:solidFill>
                  <a:schemeClr val="accent1">
                    <a:lumMod val="75000"/>
                  </a:schemeClr>
                </a:solidFill>
              </a:rPr>
              <a:t>dioxyde d'azote (NO</a:t>
            </a:r>
            <a:r>
              <a:rPr lang="fr-FR" sz="2000" b="1" baseline="-25000" dirty="0">
                <a:solidFill>
                  <a:schemeClr val="accent1">
                    <a:lumMod val="75000"/>
                  </a:schemeClr>
                </a:solidFill>
              </a:rPr>
              <a:t>2</a:t>
            </a:r>
            <a:r>
              <a:rPr lang="fr-FR" sz="2000" b="1" dirty="0">
                <a:solidFill>
                  <a:schemeClr val="accent1">
                    <a:lumMod val="75000"/>
                  </a:schemeClr>
                </a:solidFill>
              </a:rPr>
              <a:t>) </a:t>
            </a:r>
            <a:r>
              <a:rPr lang="fr-FR" sz="2000" dirty="0">
                <a:solidFill>
                  <a:schemeClr val="accent1">
                    <a:lumMod val="75000"/>
                  </a:schemeClr>
                </a:solidFill>
              </a:rPr>
              <a:t>qui forme du </a:t>
            </a:r>
            <a:r>
              <a:rPr lang="fr-FR" sz="2000" b="1" dirty="0">
                <a:solidFill>
                  <a:schemeClr val="accent1">
                    <a:lumMod val="75000"/>
                  </a:schemeClr>
                </a:solidFill>
              </a:rPr>
              <a:t>monoxyde d'azote (NO) </a:t>
            </a:r>
            <a:r>
              <a:rPr lang="fr-FR" sz="2000" dirty="0">
                <a:solidFill>
                  <a:schemeClr val="accent1">
                    <a:lumMod val="75000"/>
                  </a:schemeClr>
                </a:solidFill>
              </a:rPr>
              <a:t>et libère </a:t>
            </a:r>
            <a:r>
              <a:rPr lang="fr-FR" sz="2000" b="1" dirty="0">
                <a:solidFill>
                  <a:schemeClr val="accent1">
                    <a:lumMod val="75000"/>
                  </a:schemeClr>
                </a:solidFill>
              </a:rPr>
              <a:t>un atome d'oxygène </a:t>
            </a:r>
            <a:r>
              <a:rPr lang="fr-FR" sz="2000" dirty="0">
                <a:solidFill>
                  <a:schemeClr val="accent1">
                    <a:lumMod val="75000"/>
                  </a:schemeClr>
                </a:solidFill>
              </a:rPr>
              <a:t>qui </a:t>
            </a:r>
            <a:r>
              <a:rPr lang="fr-FR" sz="2000" b="1" dirty="0">
                <a:solidFill>
                  <a:schemeClr val="accent1">
                    <a:lumMod val="75000"/>
                  </a:schemeClr>
                </a:solidFill>
              </a:rPr>
              <a:t>s'associe</a:t>
            </a:r>
            <a:r>
              <a:rPr lang="fr-FR" sz="2000" dirty="0">
                <a:solidFill>
                  <a:schemeClr val="accent1">
                    <a:lumMod val="75000"/>
                  </a:schemeClr>
                </a:solidFill>
              </a:rPr>
              <a:t> dès que possible avec </a:t>
            </a:r>
            <a:r>
              <a:rPr lang="fr-FR" sz="2000" b="1" dirty="0">
                <a:solidFill>
                  <a:schemeClr val="accent1">
                    <a:lumMod val="75000"/>
                  </a:schemeClr>
                </a:solidFill>
              </a:rPr>
              <a:t>de l'oxygène (O</a:t>
            </a:r>
            <a:r>
              <a:rPr lang="fr-FR" sz="2000" b="1" baseline="-25000" dirty="0">
                <a:solidFill>
                  <a:schemeClr val="accent1">
                    <a:lumMod val="75000"/>
                  </a:schemeClr>
                </a:solidFill>
              </a:rPr>
              <a:t>2</a:t>
            </a:r>
            <a:r>
              <a:rPr lang="fr-FR" sz="2000" b="1" dirty="0">
                <a:solidFill>
                  <a:schemeClr val="accent1">
                    <a:lumMod val="75000"/>
                  </a:schemeClr>
                </a:solidFill>
              </a:rPr>
              <a:t>) </a:t>
            </a:r>
            <a:r>
              <a:rPr lang="fr-FR" sz="2000" dirty="0">
                <a:solidFill>
                  <a:schemeClr val="accent1">
                    <a:lumMod val="75000"/>
                  </a:schemeClr>
                </a:solidFill>
              </a:rPr>
              <a:t>pour former de </a:t>
            </a:r>
            <a:r>
              <a:rPr lang="fr-FR" sz="2000" b="1" dirty="0">
                <a:solidFill>
                  <a:schemeClr val="accent1">
                    <a:lumMod val="75000"/>
                  </a:schemeClr>
                </a:solidFill>
              </a:rPr>
              <a:t>l'ozone (O</a:t>
            </a:r>
            <a:r>
              <a:rPr lang="fr-FR" sz="2000" b="1" baseline="-25000" dirty="0">
                <a:solidFill>
                  <a:schemeClr val="accent1">
                    <a:lumMod val="75000"/>
                  </a:schemeClr>
                </a:solidFill>
              </a:rPr>
              <a:t>3</a:t>
            </a:r>
            <a:r>
              <a:rPr lang="fr-FR" sz="2000" b="1" dirty="0">
                <a:solidFill>
                  <a:schemeClr val="accent1">
                    <a:lumMod val="75000"/>
                  </a:schemeClr>
                </a:solidFill>
              </a:rPr>
              <a:t>).</a:t>
            </a:r>
            <a:endParaRPr lang="fr-FR" sz="2000" dirty="0"/>
          </a:p>
        </p:txBody>
      </p:sp>
      <p:sp>
        <p:nvSpPr>
          <p:cNvPr id="7" name="ZoneTexte reaction">
            <a:extLst>
              <a:ext uri="{FF2B5EF4-FFF2-40B4-BE49-F238E27FC236}">
                <a16:creationId xmlns:a16="http://schemas.microsoft.com/office/drawing/2014/main" id="{88BC61BA-6C90-03CB-A1A2-15DBEDE3C674}"/>
              </a:ext>
            </a:extLst>
          </p:cNvPr>
          <p:cNvSpPr txBox="1"/>
          <p:nvPr/>
        </p:nvSpPr>
        <p:spPr>
          <a:xfrm>
            <a:off x="8377126" y="5013520"/>
            <a:ext cx="3899338" cy="461665"/>
          </a:xfrm>
          <a:prstGeom prst="rect">
            <a:avLst/>
          </a:prstGeom>
          <a:noFill/>
        </p:spPr>
        <p:txBody>
          <a:bodyPr wrap="square">
            <a:spAutoFit/>
          </a:bodyPr>
          <a:lstStyle/>
          <a:p>
            <a:r>
              <a:rPr lang="fr-FR" sz="2400" b="1" dirty="0">
                <a:solidFill>
                  <a:schemeClr val="accent1">
                    <a:lumMod val="75000"/>
                  </a:schemeClr>
                </a:solidFill>
              </a:rPr>
              <a:t> NO</a:t>
            </a:r>
            <a:r>
              <a:rPr lang="fr-FR" sz="2400" b="1" baseline="-25000" dirty="0">
                <a:solidFill>
                  <a:schemeClr val="accent1">
                    <a:lumMod val="75000"/>
                  </a:schemeClr>
                </a:solidFill>
              </a:rPr>
              <a:t>2</a:t>
            </a:r>
            <a:r>
              <a:rPr lang="fr-FR" sz="2400" b="1" dirty="0">
                <a:solidFill>
                  <a:schemeClr val="accent1">
                    <a:lumMod val="75000"/>
                  </a:schemeClr>
                </a:solidFill>
              </a:rPr>
              <a:t> + </a:t>
            </a:r>
            <a:r>
              <a:rPr lang="fr-FR" sz="2400" b="1" i="1" dirty="0">
                <a:solidFill>
                  <a:schemeClr val="accent1">
                    <a:lumMod val="75000"/>
                  </a:schemeClr>
                </a:solidFill>
              </a:rPr>
              <a:t>UV</a:t>
            </a:r>
            <a:r>
              <a:rPr lang="fr-FR" sz="2400" b="1" dirty="0">
                <a:solidFill>
                  <a:schemeClr val="accent1">
                    <a:lumMod val="75000"/>
                  </a:schemeClr>
                </a:solidFill>
              </a:rPr>
              <a:t> → NO + O</a:t>
            </a:r>
            <a:r>
              <a:rPr lang="fr-FR" sz="2400" b="1" baseline="-25000" dirty="0">
                <a:solidFill>
                  <a:schemeClr val="accent1">
                    <a:lumMod val="75000"/>
                  </a:schemeClr>
                </a:solidFill>
              </a:rPr>
              <a:t>2</a:t>
            </a:r>
            <a:r>
              <a:rPr lang="fr-FR" sz="2400" b="1" dirty="0">
                <a:solidFill>
                  <a:schemeClr val="accent1">
                    <a:lumMod val="75000"/>
                  </a:schemeClr>
                </a:solidFill>
              </a:rPr>
              <a:t>→ O</a:t>
            </a:r>
            <a:r>
              <a:rPr lang="fr-FR" sz="2400" b="1" baseline="-25000" dirty="0">
                <a:solidFill>
                  <a:schemeClr val="accent1">
                    <a:lumMod val="75000"/>
                  </a:schemeClr>
                </a:solidFill>
              </a:rPr>
              <a:t>3</a:t>
            </a:r>
            <a:endParaRPr lang="fr-FR" sz="2400" b="1" dirty="0"/>
          </a:p>
        </p:txBody>
      </p:sp>
      <p:pic>
        <p:nvPicPr>
          <p:cNvPr id="13" name="picto +">
            <a:extLst>
              <a:ext uri="{FF2B5EF4-FFF2-40B4-BE49-F238E27FC236}">
                <a16:creationId xmlns:a16="http://schemas.microsoft.com/office/drawing/2014/main" id="{A74AFE89-CF53-6D9B-365B-5DDD3E6B7CB4}"/>
              </a:ext>
            </a:extLst>
          </p:cNvPr>
          <p:cNvPicPr preferRelativeResize="0">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7836876" y="1972940"/>
            <a:ext cx="388885" cy="329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bulle 1">
            <a:extLst>
              <a:ext uri="{FF2B5EF4-FFF2-40B4-BE49-F238E27FC236}">
                <a16:creationId xmlns:a16="http://schemas.microsoft.com/office/drawing/2014/main" id="{47F13EB5-324C-32E9-748B-5CD513C7D955}"/>
              </a:ext>
            </a:extLst>
          </p:cNvPr>
          <p:cNvSpPr/>
          <p:nvPr/>
        </p:nvSpPr>
        <p:spPr bwMode="auto">
          <a:xfrm>
            <a:off x="8278868" y="630073"/>
            <a:ext cx="3345017" cy="179896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b="1" u="sng" dirty="0">
                <a:solidFill>
                  <a:schemeClr val="bg1"/>
                </a:solidFill>
                <a:cs typeface="Arial" panose="020B0604020202020204" pitchFamily="34" charset="0"/>
              </a:rPr>
              <a:t>Précurseurs : </a:t>
            </a:r>
          </a:p>
          <a:p>
            <a:pPr algn="ctr">
              <a:defRPr/>
            </a:pPr>
            <a:r>
              <a:rPr lang="fr-FR" dirty="0">
                <a:solidFill>
                  <a:schemeClr val="bg1"/>
                </a:solidFill>
                <a:cs typeface="Arial" panose="020B0604020202020204" pitchFamily="34" charset="0"/>
              </a:rPr>
              <a:t>polluants déjà présents dans l’atmosphère qui, par des réactions complexes, vont produire d’autres</a:t>
            </a:r>
          </a:p>
          <a:p>
            <a:pPr algn="ctr">
              <a:defRPr/>
            </a:pPr>
            <a:r>
              <a:rPr lang="fr-FR" dirty="0">
                <a:solidFill>
                  <a:schemeClr val="bg1"/>
                </a:solidFill>
                <a:cs typeface="Arial" panose="020B0604020202020204" pitchFamily="34" charset="0"/>
              </a:rPr>
              <a:t>polluants tels que l’ozone.</a:t>
            </a:r>
          </a:p>
        </p:txBody>
      </p:sp>
      <p:pic>
        <p:nvPicPr>
          <p:cNvPr id="3" name="Picto Retour">
            <a:hlinkClick r:id="rId4" action="ppaction://hlinksldjump"/>
            <a:extLst>
              <a:ext uri="{FF2B5EF4-FFF2-40B4-BE49-F238E27FC236}">
                <a16:creationId xmlns:a16="http://schemas.microsoft.com/office/drawing/2014/main" id="{823BE7B8-F522-F252-8118-561FBF4B9A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102524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4" grpId="0"/>
      <p:bldP spid="12" grpId="0"/>
      <p:bldP spid="7" grpId="0"/>
      <p:bldP spid="14" grpId="0" animBg="1"/>
      <p:bldP spid="14" grpId="1" animBg="1"/>
    </p:bldLst>
  </p:timing>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Grand ?">
            <a:extLst>
              <a:ext uri="{FF2B5EF4-FFF2-40B4-BE49-F238E27FC236}">
                <a16:creationId xmlns:a16="http://schemas.microsoft.com/office/drawing/2014/main" id="{D244A8ED-545A-67D2-0B61-2AFFE7A435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20267" r="74062" b="18936"/>
          <a:stretch/>
        </p:blipFill>
        <p:spPr bwMode="auto">
          <a:xfrm>
            <a:off x="7293262" y="1454306"/>
            <a:ext cx="3099763" cy="5265582"/>
          </a:xfrm>
          <a:prstGeom prst="rect">
            <a:avLst/>
          </a:prstGeom>
          <a:noFill/>
          <a:ln>
            <a:noFill/>
          </a:ln>
          <a:effectLst/>
          <a:extLst>
            <a:ext uri="{909E8E84-426E-40DD-AFC4-6F175D3DCCD1}">
              <a14:hiddenFill xmlns:a14="http://schemas.microsoft.com/office/drawing/2010/main">
                <a:blipFill dpi="0" rotWithShape="0">
                  <a:blip/>
                  <a:srcRect t="20267" r="71779" b="1893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exte Titr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la température influence-t-elle </a:t>
            </a:r>
          </a:p>
          <a:p>
            <a:pPr>
              <a:defRPr/>
            </a:pPr>
            <a:r>
              <a:rPr lang="fr-FR" altLang="fr-FR" sz="3200" dirty="0">
                <a:solidFill>
                  <a:schemeClr val="accent5">
                    <a:lumMod val="75000"/>
                  </a:schemeClr>
                </a:solidFill>
                <a:ea typeface="+mn-ea"/>
                <a:cs typeface="Arial" charset="0"/>
              </a:rPr>
              <a:t>la pollution de l’air ?</a:t>
            </a:r>
          </a:p>
        </p:txBody>
      </p:sp>
      <p:sp>
        <p:nvSpPr>
          <p:cNvPr id="4" name="Texte 1">
            <a:extLst>
              <a:ext uri="{FF2B5EF4-FFF2-40B4-BE49-F238E27FC236}">
                <a16:creationId xmlns:a16="http://schemas.microsoft.com/office/drawing/2014/main" id="{71EC0B42-C129-637C-A965-3FA190A3AE69}"/>
              </a:ext>
            </a:extLst>
          </p:cNvPr>
          <p:cNvSpPr>
            <a:spLocks noChangeArrowheads="1"/>
          </p:cNvSpPr>
          <p:nvPr/>
        </p:nvSpPr>
        <p:spPr bwMode="auto">
          <a:xfrm>
            <a:off x="5077309" y="1257931"/>
            <a:ext cx="6483319" cy="50871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200" dirty="0">
                <a:solidFill>
                  <a:schemeClr val="accent1">
                    <a:lumMod val="75000"/>
                  </a:schemeClr>
                </a:solidFill>
              </a:rPr>
              <a:t>Les températures, </a:t>
            </a:r>
            <a:r>
              <a:rPr lang="fr-FR" sz="2200" b="1" dirty="0">
                <a:solidFill>
                  <a:schemeClr val="accent1">
                    <a:lumMod val="75000"/>
                  </a:schemeClr>
                </a:solidFill>
              </a:rPr>
              <a:t>trop élevées </a:t>
            </a:r>
            <a:r>
              <a:rPr lang="fr-FR" sz="2200" dirty="0">
                <a:solidFill>
                  <a:schemeClr val="accent1">
                    <a:lumMod val="75000"/>
                  </a:schemeClr>
                </a:solidFill>
              </a:rPr>
              <a:t>ou </a:t>
            </a:r>
            <a:r>
              <a:rPr lang="fr-FR" sz="2200" b="1" dirty="0">
                <a:solidFill>
                  <a:schemeClr val="accent1">
                    <a:lumMod val="75000"/>
                  </a:schemeClr>
                </a:solidFill>
              </a:rPr>
              <a:t>trop basses</a:t>
            </a:r>
            <a:r>
              <a:rPr lang="fr-FR" sz="2200" dirty="0">
                <a:solidFill>
                  <a:schemeClr val="accent1">
                    <a:lumMod val="75000"/>
                  </a:schemeClr>
                </a:solidFill>
              </a:rPr>
              <a:t>, sont </a:t>
            </a:r>
            <a:r>
              <a:rPr lang="fr-FR" sz="2200" b="1" dirty="0">
                <a:solidFill>
                  <a:schemeClr val="accent1">
                    <a:lumMod val="75000"/>
                  </a:schemeClr>
                </a:solidFill>
              </a:rPr>
              <a:t>défavorables à la qualité de l’air.</a:t>
            </a:r>
          </a:p>
          <a:p>
            <a:pPr algn="just">
              <a:spcBef>
                <a:spcPts val="438"/>
              </a:spcBef>
            </a:pPr>
            <a:endParaRPr lang="fr-FR" sz="2200" dirty="0">
              <a:solidFill>
                <a:schemeClr val="accent1">
                  <a:lumMod val="75000"/>
                </a:schemeClr>
              </a:solidFill>
            </a:endParaRPr>
          </a:p>
          <a:p>
            <a:pPr algn="just">
              <a:spcBef>
                <a:spcPts val="438"/>
              </a:spcBef>
            </a:pPr>
            <a:r>
              <a:rPr lang="fr-FR" sz="2200" dirty="0">
                <a:solidFill>
                  <a:schemeClr val="accent1">
                    <a:lumMod val="75000"/>
                  </a:schemeClr>
                </a:solidFill>
              </a:rPr>
              <a:t>En effet, la température agit sur </a:t>
            </a:r>
            <a:r>
              <a:rPr lang="fr-FR" sz="2200" b="1" dirty="0">
                <a:solidFill>
                  <a:schemeClr val="accent1">
                    <a:lumMod val="75000"/>
                  </a:schemeClr>
                </a:solidFill>
              </a:rPr>
              <a:t>la chimie des polluants </a:t>
            </a:r>
            <a:r>
              <a:rPr lang="fr-FR" sz="2200" dirty="0">
                <a:solidFill>
                  <a:schemeClr val="accent1">
                    <a:lumMod val="75000"/>
                  </a:schemeClr>
                </a:solidFill>
              </a:rPr>
              <a:t>ainsi que sur </a:t>
            </a:r>
            <a:r>
              <a:rPr lang="fr-FR" sz="2200" b="1" dirty="0">
                <a:solidFill>
                  <a:schemeClr val="accent1">
                    <a:lumMod val="75000"/>
                  </a:schemeClr>
                </a:solidFill>
              </a:rPr>
              <a:t>leurs émissions</a:t>
            </a:r>
            <a:r>
              <a:rPr lang="fr-FR" sz="2200" dirty="0">
                <a:solidFill>
                  <a:schemeClr val="accent1">
                    <a:lumMod val="75000"/>
                  </a:schemeClr>
                </a:solidFill>
              </a:rPr>
              <a:t>.</a:t>
            </a:r>
          </a:p>
          <a:p>
            <a:pPr algn="just">
              <a:spcBef>
                <a:spcPts val="438"/>
              </a:spcBef>
            </a:pPr>
            <a:r>
              <a:rPr lang="fr-FR" sz="2200" dirty="0">
                <a:solidFill>
                  <a:schemeClr val="accent1">
                    <a:lumMod val="75000"/>
                  </a:schemeClr>
                </a:solidFill>
              </a:rPr>
              <a:t>    ❄️ </a:t>
            </a:r>
            <a:r>
              <a:rPr lang="fr-FR" sz="2200" b="1" dirty="0">
                <a:solidFill>
                  <a:schemeClr val="accent1">
                    <a:lumMod val="75000"/>
                  </a:schemeClr>
                </a:solidFill>
              </a:rPr>
              <a:t>Le froid diminue la volatilité</a:t>
            </a:r>
            <a:r>
              <a:rPr lang="fr-FR" sz="2200" dirty="0">
                <a:solidFill>
                  <a:schemeClr val="accent1">
                    <a:lumMod val="75000"/>
                  </a:schemeClr>
                </a:solidFill>
              </a:rPr>
              <a:t> de </a:t>
            </a:r>
            <a:r>
              <a:rPr lang="fr-FR" sz="2200" b="1" dirty="0">
                <a:solidFill>
                  <a:schemeClr val="accent1">
                    <a:lumMod val="75000"/>
                  </a:schemeClr>
                </a:solidFill>
              </a:rPr>
              <a:t>certains gaz </a:t>
            </a:r>
            <a:r>
              <a:rPr lang="fr-FR" sz="2200" dirty="0">
                <a:solidFill>
                  <a:schemeClr val="accent1">
                    <a:lumMod val="75000"/>
                  </a:schemeClr>
                </a:solidFill>
              </a:rPr>
              <a:t>mais </a:t>
            </a:r>
            <a:r>
              <a:rPr lang="fr-FR" sz="2200" b="1" dirty="0">
                <a:solidFill>
                  <a:schemeClr val="accent1">
                    <a:lumMod val="75000"/>
                  </a:schemeClr>
                </a:solidFill>
              </a:rPr>
              <a:t>augmente les rejets automobiles</a:t>
            </a:r>
            <a:r>
              <a:rPr lang="fr-FR" sz="2200" dirty="0">
                <a:solidFill>
                  <a:schemeClr val="accent1">
                    <a:lumMod val="75000"/>
                  </a:schemeClr>
                </a:solidFill>
              </a:rPr>
              <a:t> du fait d’une moins bonne combustion.</a:t>
            </a:r>
          </a:p>
          <a:p>
            <a:pPr algn="just">
              <a:spcBef>
                <a:spcPts val="438"/>
              </a:spcBef>
            </a:pPr>
            <a:r>
              <a:rPr lang="fr-FR" sz="2200" dirty="0">
                <a:solidFill>
                  <a:schemeClr val="accent1">
                    <a:lumMod val="75000"/>
                  </a:schemeClr>
                </a:solidFill>
              </a:rPr>
              <a:t>    ❄️ </a:t>
            </a:r>
            <a:r>
              <a:rPr lang="fr-FR" sz="2200" b="1" dirty="0">
                <a:solidFill>
                  <a:schemeClr val="accent1">
                    <a:lumMod val="75000"/>
                  </a:schemeClr>
                </a:solidFill>
              </a:rPr>
              <a:t>Indirectement le froid </a:t>
            </a:r>
            <a:r>
              <a:rPr lang="fr-FR" sz="2200" dirty="0">
                <a:solidFill>
                  <a:schemeClr val="accent1">
                    <a:lumMod val="75000"/>
                  </a:schemeClr>
                </a:solidFill>
              </a:rPr>
              <a:t>peut </a:t>
            </a:r>
            <a:r>
              <a:rPr lang="fr-FR" sz="2200" b="1" dirty="0">
                <a:solidFill>
                  <a:schemeClr val="accent1">
                    <a:lumMod val="75000"/>
                  </a:schemeClr>
                </a:solidFill>
              </a:rPr>
              <a:t>engendrer des pics de particules fines </a:t>
            </a:r>
            <a:r>
              <a:rPr lang="fr-FR" sz="2200" dirty="0">
                <a:solidFill>
                  <a:schemeClr val="accent1">
                    <a:lumMod val="75000"/>
                  </a:schemeClr>
                </a:solidFill>
              </a:rPr>
              <a:t>; par temps froid </a:t>
            </a:r>
            <a:r>
              <a:rPr lang="fr-FR" sz="2200" b="1" dirty="0">
                <a:solidFill>
                  <a:schemeClr val="accent1">
                    <a:lumMod val="75000"/>
                  </a:schemeClr>
                </a:solidFill>
              </a:rPr>
              <a:t>les cheminées d’habitation</a:t>
            </a:r>
            <a:r>
              <a:rPr lang="fr-FR" sz="2200" dirty="0">
                <a:solidFill>
                  <a:schemeClr val="accent1">
                    <a:lumMod val="75000"/>
                  </a:schemeClr>
                </a:solidFill>
              </a:rPr>
              <a:t> en fonctionnement vont être une source importante de particules fines.</a:t>
            </a:r>
          </a:p>
          <a:p>
            <a:pPr algn="just">
              <a:spcBef>
                <a:spcPts val="438"/>
              </a:spcBef>
            </a:pPr>
            <a:r>
              <a:rPr lang="fr-FR" sz="2200" dirty="0">
                <a:solidFill>
                  <a:schemeClr val="accent1">
                    <a:lumMod val="75000"/>
                  </a:schemeClr>
                </a:solidFill>
              </a:rPr>
              <a:t>    ☀️ </a:t>
            </a:r>
            <a:r>
              <a:rPr lang="fr-FR" sz="2200" b="1" dirty="0">
                <a:solidFill>
                  <a:schemeClr val="accent1">
                    <a:lumMod val="75000"/>
                  </a:schemeClr>
                </a:solidFill>
              </a:rPr>
              <a:t>La chaleur </a:t>
            </a:r>
            <a:r>
              <a:rPr lang="fr-FR" sz="2200" dirty="0">
                <a:solidFill>
                  <a:schemeClr val="accent1">
                    <a:lumMod val="75000"/>
                  </a:schemeClr>
                </a:solidFill>
              </a:rPr>
              <a:t>ainsi que </a:t>
            </a:r>
            <a:r>
              <a:rPr lang="fr-FR" sz="2200" b="1" dirty="0">
                <a:solidFill>
                  <a:schemeClr val="accent1">
                    <a:lumMod val="75000"/>
                  </a:schemeClr>
                </a:solidFill>
              </a:rPr>
              <a:t>l’ensoleillement</a:t>
            </a:r>
            <a:r>
              <a:rPr lang="fr-FR" sz="2200" dirty="0">
                <a:solidFill>
                  <a:schemeClr val="accent1">
                    <a:lumMod val="75000"/>
                  </a:schemeClr>
                </a:solidFill>
              </a:rPr>
              <a:t> favorisent la formation </a:t>
            </a:r>
            <a:r>
              <a:rPr lang="fr-FR" sz="2200" b="1" dirty="0">
                <a:solidFill>
                  <a:schemeClr val="accent1">
                    <a:lumMod val="75000"/>
                  </a:schemeClr>
                </a:solidFill>
              </a:rPr>
              <a:t>photochimique de l’ozone.</a:t>
            </a:r>
            <a:endParaRPr lang="fr-FR" sz="2200" b="1" dirty="0">
              <a:solidFill>
                <a:srgbClr val="2F5597"/>
              </a:solidFill>
            </a:endParaRPr>
          </a:p>
        </p:txBody>
      </p:sp>
      <p:pic>
        <p:nvPicPr>
          <p:cNvPr id="6" name="Image thermo">
            <a:extLst>
              <a:ext uri="{FF2B5EF4-FFF2-40B4-BE49-F238E27FC236}">
                <a16:creationId xmlns:a16="http://schemas.microsoft.com/office/drawing/2014/main" id="{4AC7C980-76EE-8240-54DC-188E55BB9974}"/>
              </a:ext>
            </a:extLst>
          </p:cNvPr>
          <p:cNvPicPr>
            <a:picLocks noChangeAspect="1"/>
          </p:cNvPicPr>
          <p:nvPr/>
        </p:nvPicPr>
        <p:blipFill>
          <a:blip r:embed="rId3"/>
          <a:stretch>
            <a:fillRect/>
          </a:stretch>
        </p:blipFill>
        <p:spPr>
          <a:xfrm>
            <a:off x="2658580" y="2260551"/>
            <a:ext cx="1693333" cy="3081867"/>
          </a:xfrm>
          <a:prstGeom prst="rect">
            <a:avLst/>
          </a:prstGeom>
        </p:spPr>
      </p:pic>
      <p:pic>
        <p:nvPicPr>
          <p:cNvPr id="5" name="Picto Retour">
            <a:hlinkClick r:id="rId4" action="ppaction://hlinksldjump"/>
            <a:extLst>
              <a:ext uri="{FF2B5EF4-FFF2-40B4-BE49-F238E27FC236}">
                <a16:creationId xmlns:a16="http://schemas.microsoft.com/office/drawing/2014/main" id="{E016B417-4400-EA04-4D97-A2791A39B0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384283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Grand ?">
            <a:extLst>
              <a:ext uri="{FF2B5EF4-FFF2-40B4-BE49-F238E27FC236}">
                <a16:creationId xmlns:a16="http://schemas.microsoft.com/office/drawing/2014/main" id="{F0652A1F-FC61-BD24-E5E5-065998E118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20267" r="74062" b="18936"/>
          <a:stretch/>
        </p:blipFill>
        <p:spPr bwMode="auto">
          <a:xfrm>
            <a:off x="7293262" y="1454306"/>
            <a:ext cx="3099763" cy="5265582"/>
          </a:xfrm>
          <a:prstGeom prst="rect">
            <a:avLst/>
          </a:prstGeom>
          <a:noFill/>
          <a:ln>
            <a:noFill/>
          </a:ln>
          <a:effectLst/>
          <a:extLst>
            <a:ext uri="{909E8E84-426E-40DD-AFC4-6F175D3DCCD1}">
              <a14:hiddenFill xmlns:a14="http://schemas.microsoft.com/office/drawing/2010/main">
                <a:blipFill dpi="0" rotWithShape="0">
                  <a:blip/>
                  <a:srcRect t="20267" r="71779" b="1893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Titre">
            <a:extLst>
              <a:ext uri="{FF2B5EF4-FFF2-40B4-BE49-F238E27FC236}">
                <a16:creationId xmlns:a16="http://schemas.microsoft.com/office/drawing/2014/main" id="{6503AA37-E620-1BE6-4469-78E77E2CAD3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exte Titre">
            <a:extLst>
              <a:ext uri="{FF2B5EF4-FFF2-40B4-BE49-F238E27FC236}">
                <a16:creationId xmlns:a16="http://schemas.microsoft.com/office/drawing/2014/main" id="{82B087AB-9CF2-BBCE-CE0E-34C18760CBB3}"/>
              </a:ext>
            </a:extLst>
          </p:cNvPr>
          <p:cNvSpPr txBox="1">
            <a:spLocks/>
          </p:cNvSpPr>
          <p:nvPr/>
        </p:nvSpPr>
        <p:spPr>
          <a:xfrm>
            <a:off x="1482724" y="-12700"/>
            <a:ext cx="10709275" cy="1150485"/>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r>
              <a:rPr lang="fr-FR" altLang="fr-FR" sz="3200" dirty="0">
                <a:solidFill>
                  <a:schemeClr val="accent5">
                    <a:lumMod val="75000"/>
                  </a:schemeClr>
                </a:solidFill>
                <a:ea typeface="+mn-ea"/>
                <a:cs typeface="Arial" charset="0"/>
              </a:rPr>
              <a:t>Comment l’inversion thermique influence-t-elle</a:t>
            </a:r>
          </a:p>
          <a:p>
            <a:r>
              <a:rPr lang="fr-FR" altLang="fr-FR" sz="3200" dirty="0">
                <a:solidFill>
                  <a:schemeClr val="accent5">
                    <a:lumMod val="75000"/>
                  </a:schemeClr>
                </a:solidFill>
                <a:ea typeface="+mn-ea"/>
                <a:cs typeface="Arial" charset="0"/>
              </a:rPr>
              <a:t>la pollution de l’air ?</a:t>
            </a:r>
          </a:p>
        </p:txBody>
      </p:sp>
      <p:sp>
        <p:nvSpPr>
          <p:cNvPr id="23" name="Text 1">
            <a:extLst>
              <a:ext uri="{FF2B5EF4-FFF2-40B4-BE49-F238E27FC236}">
                <a16:creationId xmlns:a16="http://schemas.microsoft.com/office/drawing/2014/main" id="{4037CB41-857A-EAD3-8C7E-9A41DDA2A735}"/>
              </a:ext>
            </a:extLst>
          </p:cNvPr>
          <p:cNvSpPr txBox="1">
            <a:spLocks noChangeArrowheads="1"/>
          </p:cNvSpPr>
          <p:nvPr/>
        </p:nvSpPr>
        <p:spPr bwMode="auto">
          <a:xfrm>
            <a:off x="6837361" y="1804628"/>
            <a:ext cx="5017182" cy="34800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just"/>
            <a:r>
              <a:rPr lang="fr-FR" sz="2200" dirty="0">
                <a:solidFill>
                  <a:schemeClr val="accent1">
                    <a:lumMod val="75000"/>
                  </a:schemeClr>
                </a:solidFill>
                <a:latin typeface="+mn-lt"/>
                <a:cs typeface="Arial" panose="020B0604020202020204" pitchFamily="34" charset="0"/>
              </a:rPr>
              <a:t>En situation normale </a:t>
            </a:r>
            <a:r>
              <a:rPr lang="fr-FR" sz="2200" b="1" dirty="0">
                <a:solidFill>
                  <a:schemeClr val="accent1">
                    <a:lumMod val="75000"/>
                  </a:schemeClr>
                </a:solidFill>
                <a:latin typeface="+mn-lt"/>
                <a:cs typeface="Arial" panose="020B0604020202020204" pitchFamily="34" charset="0"/>
              </a:rPr>
              <a:t>la température de l’air décroît avec l’altitude : il fait plus chaud près du sol et la température de l’air diminue en montant. </a:t>
            </a:r>
          </a:p>
          <a:p>
            <a:pPr algn="just"/>
            <a:endParaRPr lang="fr-FR" sz="2200" b="1" dirty="0">
              <a:solidFill>
                <a:schemeClr val="accent1">
                  <a:lumMod val="75000"/>
                </a:schemeClr>
              </a:solidFill>
              <a:latin typeface="+mn-lt"/>
              <a:cs typeface="Arial" panose="020B0604020202020204" pitchFamily="34" charset="0"/>
            </a:endParaRPr>
          </a:p>
          <a:p>
            <a:pPr algn="just"/>
            <a:r>
              <a:rPr lang="fr-FR" sz="2200" dirty="0">
                <a:solidFill>
                  <a:schemeClr val="accent1">
                    <a:lumMod val="75000"/>
                  </a:schemeClr>
                </a:solidFill>
                <a:latin typeface="+mn-lt"/>
                <a:cs typeface="Arial" panose="020B0604020202020204" pitchFamily="34" charset="0"/>
              </a:rPr>
              <a:t>Ce phénomène permet ainsi une bonne </a:t>
            </a:r>
            <a:r>
              <a:rPr lang="fr-FR" sz="2200" b="1" dirty="0">
                <a:solidFill>
                  <a:schemeClr val="accent1">
                    <a:lumMod val="75000"/>
                  </a:schemeClr>
                </a:solidFill>
                <a:latin typeface="+mn-lt"/>
                <a:cs typeface="Arial" panose="020B0604020202020204" pitchFamily="34" charset="0"/>
              </a:rPr>
              <a:t>dispersion ascendante (verticale) des polluants</a:t>
            </a:r>
            <a:r>
              <a:rPr lang="fr-FR" sz="2200" dirty="0">
                <a:solidFill>
                  <a:schemeClr val="accent1">
                    <a:lumMod val="75000"/>
                  </a:schemeClr>
                </a:solidFill>
                <a:latin typeface="+mn-lt"/>
                <a:cs typeface="Arial" panose="020B0604020202020204" pitchFamily="34" charset="0"/>
              </a:rPr>
              <a:t> en favorisant </a:t>
            </a:r>
            <a:r>
              <a:rPr lang="fr-FR" sz="2200" b="1" dirty="0">
                <a:solidFill>
                  <a:schemeClr val="accent1">
                    <a:lumMod val="75000"/>
                  </a:schemeClr>
                </a:solidFill>
                <a:latin typeface="+mn-lt"/>
                <a:cs typeface="Arial" panose="020B0604020202020204" pitchFamily="34" charset="0"/>
              </a:rPr>
              <a:t>l’ascension des masses d’air près du sol</a:t>
            </a:r>
            <a:r>
              <a:rPr lang="fr-FR" sz="2200" dirty="0">
                <a:solidFill>
                  <a:schemeClr val="accent1">
                    <a:lumMod val="75000"/>
                  </a:schemeClr>
                </a:solidFill>
                <a:latin typeface="+mn-lt"/>
                <a:cs typeface="Arial" panose="020B0604020202020204" pitchFamily="34" charset="0"/>
              </a:rPr>
              <a:t>, qui sont souvent plus chaudes et donc plus légères.</a:t>
            </a:r>
          </a:p>
        </p:txBody>
      </p:sp>
      <p:sp>
        <p:nvSpPr>
          <p:cNvPr id="24" name="Text Box 1">
            <a:hlinkClick r:id="rId4" action="ppaction://hlinksldjump"/>
            <a:extLst>
              <a:ext uri="{FF2B5EF4-FFF2-40B4-BE49-F238E27FC236}">
                <a16:creationId xmlns:a16="http://schemas.microsoft.com/office/drawing/2014/main" id="{8673864C-F6F5-6217-028B-A517D358430F}"/>
              </a:ext>
            </a:extLst>
          </p:cNvPr>
          <p:cNvSpPr txBox="1">
            <a:spLocks noChangeArrowheads="1"/>
          </p:cNvSpPr>
          <p:nvPr/>
        </p:nvSpPr>
        <p:spPr bwMode="auto">
          <a:xfrm>
            <a:off x="9453574" y="5418959"/>
            <a:ext cx="1616253" cy="639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buClrTx/>
              <a:buFontTx/>
              <a:buNone/>
            </a:pPr>
            <a:r>
              <a:rPr lang="fr-FR" altLang="fr-FR" sz="3200" b="1" dirty="0">
                <a:solidFill>
                  <a:schemeClr val="accent1">
                    <a:lumMod val="75000"/>
                  </a:schemeClr>
                </a:solidFill>
                <a:latin typeface="+mn-lt"/>
                <a:cs typeface="Arial" panose="020B0604020202020204" pitchFamily="34" charset="0"/>
              </a:rPr>
              <a:t>Mais…</a:t>
            </a:r>
          </a:p>
        </p:txBody>
      </p:sp>
      <p:pic>
        <p:nvPicPr>
          <p:cNvPr id="13" name="Image inversthermq">
            <a:extLst>
              <a:ext uri="{FF2B5EF4-FFF2-40B4-BE49-F238E27FC236}">
                <a16:creationId xmlns:a16="http://schemas.microsoft.com/office/drawing/2014/main" id="{1D995968-602A-F3F5-5DDC-7023376112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3583" y="1596813"/>
            <a:ext cx="5312877" cy="4650787"/>
          </a:xfrm>
          <a:prstGeom prst="rect">
            <a:avLst/>
          </a:prstGeom>
        </p:spPr>
      </p:pic>
      <p:sp>
        <p:nvSpPr>
          <p:cNvPr id="14" name="ZoneTexte airfroid">
            <a:extLst>
              <a:ext uri="{FF2B5EF4-FFF2-40B4-BE49-F238E27FC236}">
                <a16:creationId xmlns:a16="http://schemas.microsoft.com/office/drawing/2014/main" id="{1209B955-90C2-D480-32C1-EB5EBD3E1D06}"/>
              </a:ext>
            </a:extLst>
          </p:cNvPr>
          <p:cNvSpPr txBox="1">
            <a:spLocks noChangeArrowheads="1"/>
          </p:cNvSpPr>
          <p:nvPr/>
        </p:nvSpPr>
        <p:spPr bwMode="auto">
          <a:xfrm>
            <a:off x="2425550" y="1376912"/>
            <a:ext cx="3068941" cy="439802"/>
          </a:xfrm>
          <a:prstGeom prst="rect">
            <a:avLst/>
          </a:prstGeom>
          <a:solidFill>
            <a:schemeClr val="bg1"/>
          </a:solidFill>
          <a:ln w="19050">
            <a:solidFill>
              <a:srgbClr val="42C4E3"/>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200" dirty="0">
                <a:solidFill>
                  <a:srgbClr val="42C4E3"/>
                </a:solidFill>
              </a:rPr>
              <a:t>Air froid en altitude</a:t>
            </a:r>
          </a:p>
        </p:txBody>
      </p:sp>
      <p:sp>
        <p:nvSpPr>
          <p:cNvPr id="16" name="ZoneTextz airchaud">
            <a:extLst>
              <a:ext uri="{FF2B5EF4-FFF2-40B4-BE49-F238E27FC236}">
                <a16:creationId xmlns:a16="http://schemas.microsoft.com/office/drawing/2014/main" id="{386232DB-419D-0B98-F9E6-109A4498FCD7}"/>
              </a:ext>
            </a:extLst>
          </p:cNvPr>
          <p:cNvSpPr txBox="1">
            <a:spLocks noChangeArrowheads="1"/>
          </p:cNvSpPr>
          <p:nvPr/>
        </p:nvSpPr>
        <p:spPr bwMode="auto">
          <a:xfrm>
            <a:off x="2579939" y="6008199"/>
            <a:ext cx="2439633" cy="439802"/>
          </a:xfrm>
          <a:prstGeom prst="rect">
            <a:avLst/>
          </a:prstGeom>
          <a:solidFill>
            <a:schemeClr val="bg1"/>
          </a:solidFill>
          <a:ln w="19050">
            <a:solidFill>
              <a:srgbClr val="C0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200" dirty="0">
                <a:solidFill>
                  <a:srgbClr val="C00000"/>
                </a:solidFill>
              </a:rPr>
              <a:t>Air chaud au sol</a:t>
            </a:r>
          </a:p>
        </p:txBody>
      </p:sp>
      <p:pic>
        <p:nvPicPr>
          <p:cNvPr id="4" name="Picto Retour">
            <a:hlinkClick r:id="rId6" action="ppaction://hlinksldjump"/>
            <a:extLst>
              <a:ext uri="{FF2B5EF4-FFF2-40B4-BE49-F238E27FC236}">
                <a16:creationId xmlns:a16="http://schemas.microsoft.com/office/drawing/2014/main" id="{7A849241-0FD9-33D6-8438-EA28D74D51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89509" y="5661025"/>
            <a:ext cx="596157" cy="567075"/>
          </a:xfrm>
          <a:prstGeom prst="rect">
            <a:avLst/>
          </a:prstGeom>
        </p:spPr>
      </p:pic>
    </p:spTree>
    <p:extLst>
      <p:ext uri="{BB962C8B-B14F-4D97-AF65-F5344CB8AC3E}">
        <p14:creationId xmlns:p14="http://schemas.microsoft.com/office/powerpoint/2010/main" val="2743830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ntr" fill="hold" nodeType="withEffect">
                                  <p:stCondLst>
                                    <p:cond delay="0"/>
                                  </p:stCondLst>
                                  <p:childTnLst>
                                    <p:set>
                                      <p:cBhvr additive="repl">
                                        <p:cTn id="9" dur="1" fill="hold">
                                          <p:stCondLst>
                                            <p:cond delay="0"/>
                                          </p:stCondLst>
                                        </p:cTn>
                                        <p:tgtEl>
                                          <p:spTgt spid="23"/>
                                        </p:tgtEl>
                                        <p:attrNameLst>
                                          <p:attrName>style.visibility</p:attrName>
                                        </p:attrNameLst>
                                      </p:cBhvr>
                                      <p:to>
                                        <p:strVal val="visible"/>
                                      </p:to>
                                    </p:set>
                                    <p:animEffect transition="in" filter="fade">
                                      <p:cBhvr additive="repl">
                                        <p:cTn id="10" dur="500"/>
                                        <p:tgtEl>
                                          <p:spTgt spid="23"/>
                                        </p:tgtEl>
                                      </p:cBhvr>
                                    </p:animEffect>
                                  </p:childTnLst>
                                </p:cTn>
                              </p:par>
                            </p:childTnLst>
                          </p:cTn>
                        </p:par>
                        <p:par>
                          <p:cTn id="11" fill="hold">
                            <p:stCondLst>
                              <p:cond delay="500"/>
                            </p:stCondLst>
                            <p:childTnLst>
                              <p:par>
                                <p:cTn id="12" presetID="2" presetClass="entr" presetSubtype="4" fill="hold" grpId="0" nodeType="after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1000" fill="hold"/>
                                        <p:tgtEl>
                                          <p:spTgt spid="24"/>
                                        </p:tgtEl>
                                        <p:attrNameLst>
                                          <p:attrName>ppt_x</p:attrName>
                                        </p:attrNameLst>
                                      </p:cBhvr>
                                      <p:tavLst>
                                        <p:tav tm="0">
                                          <p:val>
                                            <p:strVal val="#ppt_x"/>
                                          </p:val>
                                        </p:tav>
                                        <p:tav tm="100000">
                                          <p:val>
                                            <p:strVal val="#ppt_x"/>
                                          </p:val>
                                        </p:tav>
                                      </p:tavLst>
                                    </p:anim>
                                    <p:anim calcmode="lin" valueType="num">
                                      <p:cBhvr additive="base">
                                        <p:cTn id="15" dur="1000" fill="hold"/>
                                        <p:tgtEl>
                                          <p:spTgt spid="24"/>
                                        </p:tgtEl>
                                        <p:attrNameLst>
                                          <p:attrName>ppt_y</p:attrName>
                                        </p:attrNameLst>
                                      </p:cBhvr>
                                      <p:tavLst>
                                        <p:tav tm="0">
                                          <p:val>
                                            <p:strVal val="1+#ppt_h/2"/>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4" grpId="0" animBg="1"/>
      <p:bldP spid="16" grpId="0" animBg="1"/>
    </p:bld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Image inversthermiq">
            <a:extLst>
              <a:ext uri="{FF2B5EF4-FFF2-40B4-BE49-F238E27FC236}">
                <a16:creationId xmlns:a16="http://schemas.microsoft.com/office/drawing/2014/main" id="{A2A1B54A-E501-1530-4513-EA1814F5DA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1834" y="2138201"/>
            <a:ext cx="4564166" cy="3959277"/>
          </a:xfrm>
          <a:prstGeom prst="rect">
            <a:avLst/>
          </a:prstGeom>
        </p:spPr>
      </p:pic>
      <p:sp>
        <p:nvSpPr>
          <p:cNvPr id="2" name="Rectangle Titre">
            <a:extLst>
              <a:ext uri="{FF2B5EF4-FFF2-40B4-BE49-F238E27FC236}">
                <a16:creationId xmlns:a16="http://schemas.microsoft.com/office/drawing/2014/main" id="{6503AA37-E620-1BE6-4469-78E77E2CAD3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exte Titre">
            <a:extLst>
              <a:ext uri="{FF2B5EF4-FFF2-40B4-BE49-F238E27FC236}">
                <a16:creationId xmlns:a16="http://schemas.microsoft.com/office/drawing/2014/main" id="{82B087AB-9CF2-BBCE-CE0E-34C18760CBB3}"/>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r>
              <a:rPr lang="fr-FR" altLang="fr-FR" sz="3200" dirty="0">
                <a:solidFill>
                  <a:schemeClr val="accent5">
                    <a:lumMod val="75000"/>
                  </a:schemeClr>
                </a:solidFill>
                <a:ea typeface="+mn-ea"/>
                <a:cs typeface="Arial" charset="0"/>
              </a:rPr>
              <a:t>Comment l’inversion thermique influence </a:t>
            </a:r>
          </a:p>
          <a:p>
            <a:r>
              <a:rPr lang="fr-FR" altLang="fr-FR" sz="3200" dirty="0">
                <a:solidFill>
                  <a:schemeClr val="accent5">
                    <a:lumMod val="75000"/>
                  </a:schemeClr>
                </a:solidFill>
                <a:ea typeface="+mn-ea"/>
                <a:cs typeface="Arial" charset="0"/>
              </a:rPr>
              <a:t>la pollution de l’air ?</a:t>
            </a:r>
          </a:p>
        </p:txBody>
      </p:sp>
      <p:sp>
        <p:nvSpPr>
          <p:cNvPr id="29" name="Text 1">
            <a:extLst>
              <a:ext uri="{FF2B5EF4-FFF2-40B4-BE49-F238E27FC236}">
                <a16:creationId xmlns:a16="http://schemas.microsoft.com/office/drawing/2014/main" id="{D645D33B-48E3-BD0B-2C9B-3FCD5BF48A62}"/>
              </a:ext>
            </a:extLst>
          </p:cNvPr>
          <p:cNvSpPr txBox="1">
            <a:spLocks noChangeArrowheads="1"/>
          </p:cNvSpPr>
          <p:nvPr/>
        </p:nvSpPr>
        <p:spPr bwMode="auto">
          <a:xfrm>
            <a:off x="6170920" y="1844256"/>
            <a:ext cx="5753447" cy="40955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r>
              <a:rPr lang="fr-FR" altLang="fr-FR" sz="2000" dirty="0">
                <a:solidFill>
                  <a:schemeClr val="accent1">
                    <a:lumMod val="75000"/>
                  </a:schemeClr>
                </a:solidFill>
                <a:latin typeface="+mn-lt"/>
                <a:cs typeface="Arial" panose="020B0604020202020204" pitchFamily="34" charset="0"/>
              </a:rPr>
              <a:t>Cependant, durant </a:t>
            </a:r>
            <a:r>
              <a:rPr lang="fr-FR" altLang="fr-FR" sz="2000" b="1" dirty="0">
                <a:solidFill>
                  <a:schemeClr val="accent1">
                    <a:lumMod val="75000"/>
                  </a:schemeClr>
                </a:solidFill>
                <a:latin typeface="+mn-lt"/>
                <a:cs typeface="Arial" panose="020B0604020202020204" pitchFamily="34" charset="0"/>
              </a:rPr>
              <a:t>une journée de fort rayonnement solaire </a:t>
            </a:r>
            <a:r>
              <a:rPr lang="fr-FR" altLang="fr-FR" sz="2000" dirty="0">
                <a:solidFill>
                  <a:schemeClr val="accent1">
                    <a:lumMod val="75000"/>
                  </a:schemeClr>
                </a:solidFill>
                <a:latin typeface="+mn-lt"/>
                <a:cs typeface="Arial" panose="020B0604020202020204" pitchFamily="34" charset="0"/>
              </a:rPr>
              <a:t>et </a:t>
            </a:r>
            <a:r>
              <a:rPr lang="fr-FR" altLang="fr-FR" sz="2000" b="1" dirty="0">
                <a:solidFill>
                  <a:schemeClr val="accent1">
                    <a:lumMod val="75000"/>
                  </a:schemeClr>
                </a:solidFill>
                <a:latin typeface="+mn-lt"/>
                <a:cs typeface="Arial" panose="020B0604020202020204" pitchFamily="34" charset="0"/>
              </a:rPr>
              <a:t>particulièrement en hiver</a:t>
            </a:r>
            <a:r>
              <a:rPr lang="fr-FR" altLang="fr-FR" sz="2000" dirty="0">
                <a:solidFill>
                  <a:schemeClr val="accent1">
                    <a:lumMod val="75000"/>
                  </a:schemeClr>
                </a:solidFill>
                <a:latin typeface="+mn-lt"/>
                <a:cs typeface="Arial" panose="020B0604020202020204" pitchFamily="34" charset="0"/>
              </a:rPr>
              <a:t>, on remarque qu'une </a:t>
            </a:r>
            <a:r>
              <a:rPr lang="fr-FR" altLang="fr-FR" sz="2000" b="1" dirty="0">
                <a:solidFill>
                  <a:schemeClr val="accent1">
                    <a:lumMod val="75000"/>
                  </a:schemeClr>
                </a:solidFill>
                <a:latin typeface="+mn-lt"/>
                <a:cs typeface="Arial" panose="020B0604020202020204" pitchFamily="34" charset="0"/>
              </a:rPr>
              <a:t>masse d'air plus chaude </a:t>
            </a:r>
            <a:r>
              <a:rPr lang="fr-FR" altLang="fr-FR" sz="2000" dirty="0">
                <a:solidFill>
                  <a:schemeClr val="accent1">
                    <a:lumMod val="75000"/>
                  </a:schemeClr>
                </a:solidFill>
                <a:latin typeface="+mn-lt"/>
                <a:cs typeface="Arial" panose="020B0604020202020204" pitchFamily="34" charset="0"/>
              </a:rPr>
              <a:t>que celle au niveau du sol (sol froid) </a:t>
            </a:r>
            <a:r>
              <a:rPr lang="fr-FR" altLang="fr-FR" sz="2000" b="1" dirty="0">
                <a:solidFill>
                  <a:schemeClr val="accent1">
                    <a:lumMod val="75000"/>
                  </a:schemeClr>
                </a:solidFill>
                <a:latin typeface="+mn-lt"/>
                <a:cs typeface="Arial" panose="020B0604020202020204" pitchFamily="34" charset="0"/>
              </a:rPr>
              <a:t>monte en altitude.</a:t>
            </a:r>
            <a:r>
              <a:rPr lang="fr-FR" altLang="fr-FR" sz="2000" dirty="0">
                <a:solidFill>
                  <a:schemeClr val="accent1">
                    <a:lumMod val="75000"/>
                  </a:schemeClr>
                </a:solidFill>
                <a:latin typeface="+mn-lt"/>
                <a:cs typeface="Arial" panose="020B0604020202020204" pitchFamily="34" charset="0"/>
              </a:rPr>
              <a:t> </a:t>
            </a:r>
            <a:r>
              <a:rPr lang="fr-FR" altLang="fr-FR" sz="2000" b="1" dirty="0">
                <a:solidFill>
                  <a:schemeClr val="accent1">
                    <a:lumMod val="75000"/>
                  </a:schemeClr>
                </a:solidFill>
                <a:latin typeface="+mn-lt"/>
                <a:cs typeface="Arial" panose="020B0604020202020204" pitchFamily="34" charset="0"/>
              </a:rPr>
              <a:t>Ces conditions favorisent l’apparition</a:t>
            </a:r>
            <a:r>
              <a:rPr lang="fr-FR" altLang="fr-FR" sz="2000" dirty="0">
                <a:solidFill>
                  <a:schemeClr val="accent1">
                    <a:lumMod val="75000"/>
                  </a:schemeClr>
                </a:solidFill>
                <a:latin typeface="+mn-lt"/>
                <a:cs typeface="Arial" panose="020B0604020202020204" pitchFamily="34" charset="0"/>
              </a:rPr>
              <a:t> du phénomène </a:t>
            </a:r>
            <a:r>
              <a:rPr lang="fr-FR" altLang="fr-FR" sz="2000" b="1" dirty="0">
                <a:solidFill>
                  <a:schemeClr val="accent1">
                    <a:lumMod val="75000"/>
                  </a:schemeClr>
                </a:solidFill>
                <a:latin typeface="+mn-lt"/>
                <a:cs typeface="Arial" panose="020B0604020202020204" pitchFamily="34" charset="0"/>
              </a:rPr>
              <a:t>d'inversion thermique. </a:t>
            </a:r>
          </a:p>
          <a:p>
            <a:endParaRPr lang="fr-FR" altLang="fr-FR" sz="2000" dirty="0">
              <a:solidFill>
                <a:schemeClr val="accent1">
                  <a:lumMod val="75000"/>
                </a:schemeClr>
              </a:solidFill>
              <a:latin typeface="+mn-lt"/>
              <a:cs typeface="Arial" panose="020B0604020202020204" pitchFamily="34" charset="0"/>
            </a:endParaRPr>
          </a:p>
          <a:p>
            <a:r>
              <a:rPr lang="fr-FR" altLang="fr-FR" sz="2000" dirty="0">
                <a:solidFill>
                  <a:schemeClr val="accent1">
                    <a:lumMod val="75000"/>
                  </a:schemeClr>
                </a:solidFill>
                <a:latin typeface="+mn-lt"/>
                <a:cs typeface="Arial" panose="020B0604020202020204" pitchFamily="34" charset="0"/>
              </a:rPr>
              <a:t>La température s’inverse donc entre les deux masses d’air, et la dispersion verticale </a:t>
            </a:r>
            <a:r>
              <a:rPr lang="fr-FR" altLang="fr-FR" sz="2000" b="1" dirty="0">
                <a:solidFill>
                  <a:schemeClr val="accent1">
                    <a:lumMod val="75000"/>
                  </a:schemeClr>
                </a:solidFill>
                <a:latin typeface="+mn-lt"/>
                <a:cs typeface="Arial" panose="020B0604020202020204" pitchFamily="34" charset="0"/>
              </a:rPr>
              <a:t>des polluants est bloquée</a:t>
            </a:r>
            <a:r>
              <a:rPr lang="fr-FR" altLang="fr-FR" sz="2000" dirty="0">
                <a:solidFill>
                  <a:schemeClr val="accent1">
                    <a:lumMod val="75000"/>
                  </a:schemeClr>
                </a:solidFill>
                <a:latin typeface="+mn-lt"/>
                <a:cs typeface="Arial" panose="020B0604020202020204" pitchFamily="34" charset="0"/>
              </a:rPr>
              <a:t> et une couche d’inversion de température se forme. Cette couche joue le rôle </a:t>
            </a:r>
            <a:r>
              <a:rPr lang="fr-FR" altLang="fr-FR" sz="2000" b="1" dirty="0">
                <a:solidFill>
                  <a:schemeClr val="accent1">
                    <a:lumMod val="75000"/>
                  </a:schemeClr>
                </a:solidFill>
                <a:latin typeface="+mn-lt"/>
                <a:cs typeface="Arial" panose="020B0604020202020204" pitchFamily="34" charset="0"/>
              </a:rPr>
              <a:t>d’un couvercle limitant les échanges ascendants des polluants dans l’air et les bloquant au sol.</a:t>
            </a:r>
          </a:p>
        </p:txBody>
      </p:sp>
      <p:sp>
        <p:nvSpPr>
          <p:cNvPr id="6" name="ZoneTexte airfroid">
            <a:extLst>
              <a:ext uri="{FF2B5EF4-FFF2-40B4-BE49-F238E27FC236}">
                <a16:creationId xmlns:a16="http://schemas.microsoft.com/office/drawing/2014/main" id="{2E98A4A5-E042-5889-23D1-856DEF5A3FAB}"/>
              </a:ext>
            </a:extLst>
          </p:cNvPr>
          <p:cNvSpPr txBox="1">
            <a:spLocks noChangeArrowheads="1"/>
          </p:cNvSpPr>
          <p:nvPr/>
        </p:nvSpPr>
        <p:spPr bwMode="auto">
          <a:xfrm>
            <a:off x="2435495" y="6167986"/>
            <a:ext cx="2756844" cy="442660"/>
          </a:xfrm>
          <a:prstGeom prst="rect">
            <a:avLst/>
          </a:prstGeom>
          <a:solidFill>
            <a:schemeClr val="bg1"/>
          </a:solidFill>
          <a:ln w="19050">
            <a:solidFill>
              <a:srgbClr val="42C4E3"/>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200" dirty="0">
                <a:solidFill>
                  <a:srgbClr val="42C4E3"/>
                </a:solidFill>
              </a:rPr>
              <a:t>Air plus froid au sol</a:t>
            </a:r>
          </a:p>
        </p:txBody>
      </p:sp>
      <p:sp>
        <p:nvSpPr>
          <p:cNvPr id="8" name="ZoneTexte airchaud">
            <a:extLst>
              <a:ext uri="{FF2B5EF4-FFF2-40B4-BE49-F238E27FC236}">
                <a16:creationId xmlns:a16="http://schemas.microsoft.com/office/drawing/2014/main" id="{5DC4E7F4-C6F4-F083-F425-59366AC067ED}"/>
              </a:ext>
            </a:extLst>
          </p:cNvPr>
          <p:cNvSpPr txBox="1">
            <a:spLocks noChangeArrowheads="1"/>
          </p:cNvSpPr>
          <p:nvPr/>
        </p:nvSpPr>
        <p:spPr bwMode="auto">
          <a:xfrm>
            <a:off x="2093512" y="1622926"/>
            <a:ext cx="3464229" cy="442660"/>
          </a:xfrm>
          <a:prstGeom prst="rect">
            <a:avLst/>
          </a:prstGeom>
          <a:solidFill>
            <a:schemeClr val="bg1"/>
          </a:solidFill>
          <a:ln w="19050">
            <a:solidFill>
              <a:srgbClr val="C0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200" dirty="0">
                <a:solidFill>
                  <a:srgbClr val="C00000"/>
                </a:solidFill>
              </a:rPr>
              <a:t>Air plus chaud en altitude</a:t>
            </a:r>
          </a:p>
        </p:txBody>
      </p:sp>
      <p:pic>
        <p:nvPicPr>
          <p:cNvPr id="4" name="Picto Retour">
            <a:hlinkClick r:id="rId4" action="ppaction://hlinksldjump"/>
            <a:extLst>
              <a:ext uri="{FF2B5EF4-FFF2-40B4-BE49-F238E27FC236}">
                <a16:creationId xmlns:a16="http://schemas.microsoft.com/office/drawing/2014/main" id="{78B65429-762D-6DDD-AE7E-3987486930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
        <p:nvSpPr>
          <p:cNvPr id="3" name="ZoneTexte 2">
            <a:extLst>
              <a:ext uri="{FF2B5EF4-FFF2-40B4-BE49-F238E27FC236}">
                <a16:creationId xmlns:a16="http://schemas.microsoft.com/office/drawing/2014/main" id="{D8B75946-8D35-56A4-C26B-7EA6DBA5A9E2}"/>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Meteo</a:t>
            </a:r>
            <a:r>
              <a:rPr lang="fr-FR" altLang="fr-FR" sz="1200" dirty="0">
                <a:solidFill>
                  <a:schemeClr val="bg1">
                    <a:lumMod val="50000"/>
                  </a:schemeClr>
                </a:solidFill>
                <a:latin typeface="+mn-lt"/>
                <a:cs typeface="Arial" panose="020B0604020202020204" pitchFamily="34" charset="0"/>
              </a:rPr>
              <a:t> France</a:t>
            </a:r>
          </a:p>
        </p:txBody>
      </p:sp>
    </p:spTree>
    <p:extLst>
      <p:ext uri="{BB962C8B-B14F-4D97-AF65-F5344CB8AC3E}">
        <p14:creationId xmlns:p14="http://schemas.microsoft.com/office/powerpoint/2010/main" val="137389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6" grpId="0" animBg="1"/>
      <p:bldP spid="8" grpId="0" animBg="1"/>
    </p:bldLst>
  </p:timing>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6561" name="Picture 1">
            <a:extLst>
              <a:ext uri="{FF2B5EF4-FFF2-40B4-BE49-F238E27FC236}">
                <a16:creationId xmlns:a16="http://schemas.microsoft.com/office/drawing/2014/main" id="{73A3D82D-2D06-352A-961C-AD23DC8992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0016"/>
          <a:stretch>
            <a:fillRect/>
          </a:stretch>
        </p:blipFill>
        <p:spPr bwMode="auto">
          <a:xfrm>
            <a:off x="454929" y="762537"/>
            <a:ext cx="6077005" cy="4038118"/>
          </a:xfrm>
          <a:prstGeom prst="rect">
            <a:avLst/>
          </a:prstGeom>
          <a:noFill/>
          <a:ln>
            <a:noFill/>
          </a:ln>
          <a:effectLst/>
          <a:extLst>
            <a:ext uri="{909E8E84-426E-40DD-AFC4-6F175D3DCCD1}">
              <a14:hiddenFill xmlns:a14="http://schemas.microsoft.com/office/drawing/2010/main">
                <a:blipFill dpi="0" rotWithShape="0">
                  <a:blip/>
                  <a:srcRect r="2001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6563" name="Rectangle 3">
            <a:extLst>
              <a:ext uri="{FF2B5EF4-FFF2-40B4-BE49-F238E27FC236}">
                <a16:creationId xmlns:a16="http://schemas.microsoft.com/office/drawing/2014/main" id="{E50EDFC8-F8A0-55F6-F4D6-D046111A54B6}"/>
              </a:ext>
            </a:extLst>
          </p:cNvPr>
          <p:cNvSpPr>
            <a:spLocks noChangeArrowheads="1"/>
          </p:cNvSpPr>
          <p:nvPr/>
        </p:nvSpPr>
        <p:spPr bwMode="auto">
          <a:xfrm>
            <a:off x="11146971" y="6354383"/>
            <a:ext cx="1043441"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a:solidFill>
                  <a:srgbClr val="FFC000"/>
                </a:solidFill>
              </a:rPr>
              <a:t>M</a:t>
            </a:r>
            <a:r>
              <a:rPr lang="fr-FR" altLang="fr-FR" b="1" baseline="30000">
                <a:solidFill>
                  <a:srgbClr val="FFC000"/>
                </a:solidFill>
              </a:rPr>
              <a:t>4</a:t>
            </a:r>
            <a:r>
              <a:rPr lang="fr-FR" altLang="fr-FR" b="1">
                <a:solidFill>
                  <a:srgbClr val="FFC000"/>
                </a:solidFill>
              </a:rPr>
              <a:t> - </a:t>
            </a:r>
            <a:fld id="{E76DFD72-3AFF-4568-8481-12FDD295DCBA}" type="slidenum">
              <a:rPr lang="fr-FR" altLang="fr-FR" b="1">
                <a:solidFill>
                  <a:srgbClr val="FFC000"/>
                </a:solidFill>
              </a:rPr>
              <a:pPr eaLnBrk="1" hangingPunct="1">
                <a:buClrTx/>
                <a:buFontTx/>
                <a:buNone/>
              </a:pPr>
              <a:t>107</a:t>
            </a:fld>
            <a:endParaRPr lang="fr-FR" altLang="fr-FR" b="1">
              <a:solidFill>
                <a:srgbClr val="FFC000"/>
              </a:solidFill>
            </a:endParaRPr>
          </a:p>
        </p:txBody>
      </p:sp>
      <p:sp>
        <p:nvSpPr>
          <p:cNvPr id="66573" name="Rectangle 13">
            <a:extLst>
              <a:ext uri="{FF2B5EF4-FFF2-40B4-BE49-F238E27FC236}">
                <a16:creationId xmlns:a16="http://schemas.microsoft.com/office/drawing/2014/main" id="{09C74E0A-134B-E484-3DE6-DA65C1894610}"/>
              </a:ext>
            </a:extLst>
          </p:cNvPr>
          <p:cNvSpPr>
            <a:spLocks noChangeArrowheads="1"/>
          </p:cNvSpPr>
          <p:nvPr/>
        </p:nvSpPr>
        <p:spPr bwMode="auto">
          <a:xfrm>
            <a:off x="6900530" y="955943"/>
            <a:ext cx="5291470" cy="1382232"/>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6574" name="Rectangle 14">
            <a:extLst>
              <a:ext uri="{FF2B5EF4-FFF2-40B4-BE49-F238E27FC236}">
                <a16:creationId xmlns:a16="http://schemas.microsoft.com/office/drawing/2014/main" id="{2D2C8A59-B1D2-31E5-6D96-5CF97E886958}"/>
              </a:ext>
            </a:extLst>
          </p:cNvPr>
          <p:cNvSpPr>
            <a:spLocks noChangeArrowheads="1"/>
          </p:cNvSpPr>
          <p:nvPr/>
        </p:nvSpPr>
        <p:spPr bwMode="auto">
          <a:xfrm>
            <a:off x="6978212" y="1263072"/>
            <a:ext cx="4972872" cy="76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r>
              <a:rPr lang="fr-FR" altLang="fr-FR" sz="4400" b="1" dirty="0"/>
              <a:t>LES POLLUANTS</a:t>
            </a:r>
          </a:p>
        </p:txBody>
      </p:sp>
    </p:spTree>
    <p:extLst>
      <p:ext uri="{BB962C8B-B14F-4D97-AF65-F5344CB8AC3E}">
        <p14:creationId xmlns:p14="http://schemas.microsoft.com/office/powerpoint/2010/main" val="863152512"/>
      </p:ext>
    </p:extLst>
  </p:cSld>
  <p:clrMapOvr>
    <a:masterClrMapping/>
  </p:clrMapOvr>
  <p:transition spd="med"/>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Qu’est-ce que l’ozone troposphérique ? </a:t>
            </a:r>
          </a:p>
        </p:txBody>
      </p:sp>
      <p:sp>
        <p:nvSpPr>
          <p:cNvPr id="4" name="Zone Texte 1">
            <a:extLst>
              <a:ext uri="{FF2B5EF4-FFF2-40B4-BE49-F238E27FC236}">
                <a16:creationId xmlns:a16="http://schemas.microsoft.com/office/drawing/2014/main" id="{71EC0B42-C129-637C-A965-3FA190A3AE69}"/>
              </a:ext>
            </a:extLst>
          </p:cNvPr>
          <p:cNvSpPr>
            <a:spLocks noChangeArrowheads="1"/>
          </p:cNvSpPr>
          <p:nvPr/>
        </p:nvSpPr>
        <p:spPr bwMode="auto">
          <a:xfrm>
            <a:off x="5953495" y="2693856"/>
            <a:ext cx="5535386" cy="19375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L’ozone troposphérique est </a:t>
            </a:r>
            <a:r>
              <a:rPr lang="fr-FR" sz="2000" b="1" dirty="0">
                <a:solidFill>
                  <a:schemeClr val="accent1">
                    <a:lumMod val="75000"/>
                  </a:schemeClr>
                </a:solidFill>
              </a:rPr>
              <a:t>un polluant secondaire</a:t>
            </a:r>
            <a:r>
              <a:rPr lang="fr-FR" sz="2000" dirty="0">
                <a:solidFill>
                  <a:schemeClr val="accent1">
                    <a:lumMod val="75000"/>
                  </a:schemeClr>
                </a:solidFill>
              </a:rPr>
              <a:t>, c’est-à-dire qu’il </a:t>
            </a:r>
            <a:r>
              <a:rPr lang="fr-FR" sz="2000" b="1" dirty="0">
                <a:solidFill>
                  <a:schemeClr val="accent1">
                    <a:lumMod val="75000"/>
                  </a:schemeClr>
                </a:solidFill>
              </a:rPr>
              <a:t>n’a pas de source directe (émission), </a:t>
            </a:r>
            <a:r>
              <a:rPr lang="fr-FR" sz="2000" dirty="0">
                <a:solidFill>
                  <a:schemeClr val="accent1">
                    <a:lumMod val="75000"/>
                  </a:schemeClr>
                </a:solidFill>
              </a:rPr>
              <a:t>mais qu’il est </a:t>
            </a:r>
            <a:r>
              <a:rPr lang="fr-FR" sz="2000" b="1" dirty="0">
                <a:solidFill>
                  <a:schemeClr val="accent1">
                    <a:lumMod val="75000"/>
                  </a:schemeClr>
                </a:solidFill>
              </a:rPr>
              <a:t>formé in situ dans l’atmosphère</a:t>
            </a:r>
            <a:r>
              <a:rPr lang="fr-FR" sz="2000" dirty="0">
                <a:solidFill>
                  <a:schemeClr val="accent1">
                    <a:lumMod val="75000"/>
                  </a:schemeClr>
                </a:solidFill>
              </a:rPr>
              <a:t>, à partir </a:t>
            </a:r>
            <a:r>
              <a:rPr lang="fr-FR" sz="2000" b="1" dirty="0">
                <a:solidFill>
                  <a:schemeClr val="accent1">
                    <a:lumMod val="75000"/>
                  </a:schemeClr>
                </a:solidFill>
              </a:rPr>
              <a:t>d’un ensemble de réactions chimiques entre gaz, tels que le NO</a:t>
            </a:r>
            <a:r>
              <a:rPr lang="fr-FR" sz="2000" b="1" baseline="-25000" dirty="0">
                <a:solidFill>
                  <a:schemeClr val="accent1">
                    <a:lumMod val="75000"/>
                  </a:schemeClr>
                </a:solidFill>
              </a:rPr>
              <a:t>2</a:t>
            </a:r>
            <a:r>
              <a:rPr lang="fr-FR" sz="2000" b="1" dirty="0">
                <a:solidFill>
                  <a:schemeClr val="accent1">
                    <a:lumMod val="75000"/>
                  </a:schemeClr>
                </a:solidFill>
              </a:rPr>
              <a:t>, en présence de la lumière du soleil (rayonnement solaire – UV).</a:t>
            </a:r>
            <a:endParaRPr lang="fr-FR" sz="2000" dirty="0">
              <a:solidFill>
                <a:schemeClr val="accent1">
                  <a:lumMod val="75000"/>
                </a:schemeClr>
              </a:solidFill>
            </a:endParaRPr>
          </a:p>
        </p:txBody>
      </p:sp>
      <p:pic>
        <p:nvPicPr>
          <p:cNvPr id="5" name="Image MOL OZONE">
            <a:extLst>
              <a:ext uri="{FF2B5EF4-FFF2-40B4-BE49-F238E27FC236}">
                <a16:creationId xmlns:a16="http://schemas.microsoft.com/office/drawing/2014/main" id="{7C513C59-4D86-7D4F-E502-A783136FA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2095" y="2432124"/>
            <a:ext cx="2383541" cy="2410973"/>
          </a:xfrm>
          <a:prstGeom prst="rect">
            <a:avLst/>
          </a:prstGeom>
        </p:spPr>
      </p:pic>
    </p:spTree>
    <p:extLst>
      <p:ext uri="{BB962C8B-B14F-4D97-AF65-F5344CB8AC3E}">
        <p14:creationId xmlns:p14="http://schemas.microsoft.com/office/powerpoint/2010/main" val="323204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551040"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lgn="ctr" eaLnBrk="1" hangingPunct="1">
              <a:defRPr/>
            </a:pPr>
            <a:r>
              <a:rPr lang="fr-FR" altLang="fr-FR" sz="3200" b="1" dirty="0">
                <a:solidFill>
                  <a:srgbClr val="2E75B6"/>
                </a:solidFill>
              </a:rPr>
              <a:t>Et que penser de l’ozone de haute altitude ? </a:t>
            </a:r>
          </a:p>
        </p:txBody>
      </p:sp>
      <p:grpSp>
        <p:nvGrpSpPr>
          <p:cNvPr id="33" name="Groupe couches atmosphérique">
            <a:extLst>
              <a:ext uri="{FF2B5EF4-FFF2-40B4-BE49-F238E27FC236}">
                <a16:creationId xmlns:a16="http://schemas.microsoft.com/office/drawing/2014/main" id="{82071E2F-1668-FEA6-7CD4-DC1A45545458}"/>
              </a:ext>
            </a:extLst>
          </p:cNvPr>
          <p:cNvGrpSpPr/>
          <p:nvPr/>
        </p:nvGrpSpPr>
        <p:grpSpPr>
          <a:xfrm>
            <a:off x="1468235" y="1128714"/>
            <a:ext cx="6835600" cy="5729285"/>
            <a:chOff x="1468235" y="1128714"/>
            <a:chExt cx="6835600" cy="5729285"/>
          </a:xfrm>
        </p:grpSpPr>
        <p:pic>
          <p:nvPicPr>
            <p:cNvPr id="3" name="Image 32">
              <a:extLst>
                <a:ext uri="{FF2B5EF4-FFF2-40B4-BE49-F238E27FC236}">
                  <a16:creationId xmlns:a16="http://schemas.microsoft.com/office/drawing/2014/main" id="{835E532C-5BA1-EE5E-32DD-AF4A9B335C05}"/>
                </a:ext>
              </a:extLst>
            </p:cNvPr>
            <p:cNvPicPr>
              <a:picLocks noChangeAspect="1"/>
            </p:cNvPicPr>
            <p:nvPr/>
          </p:nvPicPr>
          <p:blipFill>
            <a:blip r:embed="rId2">
              <a:extLst>
                <a:ext uri="{28A0092B-C50C-407E-A947-70E740481C1C}">
                  <a14:useLocalDpi xmlns:a14="http://schemas.microsoft.com/office/drawing/2010/main" val="0"/>
                </a:ext>
              </a:extLst>
            </a:blip>
            <a:srcRect l="21021" r="12148"/>
            <a:stretch>
              <a:fillRect/>
            </a:stretch>
          </p:blipFill>
          <p:spPr bwMode="auto">
            <a:xfrm>
              <a:off x="1468235" y="1128714"/>
              <a:ext cx="6835600" cy="5729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3">
              <a:extLst>
                <a:ext uri="{FF2B5EF4-FFF2-40B4-BE49-F238E27FC236}">
                  <a16:creationId xmlns:a16="http://schemas.microsoft.com/office/drawing/2014/main" id="{67C0CCD6-98F9-035D-A281-9C046B33F6D4}"/>
                </a:ext>
              </a:extLst>
            </p:cNvPr>
            <p:cNvSpPr txBox="1">
              <a:spLocks noChangeArrowheads="1"/>
            </p:cNvSpPr>
            <p:nvPr/>
          </p:nvSpPr>
          <p:spPr bwMode="auto">
            <a:xfrm>
              <a:off x="2919413" y="5798583"/>
              <a:ext cx="34512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600" b="1" dirty="0">
                  <a:solidFill>
                    <a:schemeClr val="accent2">
                      <a:lumMod val="50000"/>
                    </a:schemeClr>
                  </a:solidFill>
                  <a:cs typeface="Calibri" panose="020F0502020204030204" pitchFamily="34" charset="0"/>
                </a:rPr>
                <a:t>Ozone mauvais pour l’Homme</a:t>
              </a:r>
            </a:p>
          </p:txBody>
        </p:sp>
        <p:sp>
          <p:nvSpPr>
            <p:cNvPr id="8" name="Ionosphère">
              <a:extLst>
                <a:ext uri="{FF2B5EF4-FFF2-40B4-BE49-F238E27FC236}">
                  <a16:creationId xmlns:a16="http://schemas.microsoft.com/office/drawing/2014/main" id="{B8683774-0CA7-08D1-7128-FC7FBC14D785}"/>
                </a:ext>
              </a:extLst>
            </p:cNvPr>
            <p:cNvSpPr txBox="1">
              <a:spLocks noChangeArrowheads="1"/>
            </p:cNvSpPr>
            <p:nvPr/>
          </p:nvSpPr>
          <p:spPr bwMode="auto">
            <a:xfrm>
              <a:off x="2126512" y="1177925"/>
              <a:ext cx="4976037" cy="369332"/>
            </a:xfrm>
            <a:prstGeom prst="rect">
              <a:avLst/>
            </a:prstGeom>
            <a:noFill/>
            <a:ln>
              <a:noFill/>
            </a:ln>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spcAft>
                  <a:spcPts val="300"/>
                </a:spcAft>
                <a:buFontTx/>
                <a:buNone/>
                <a:defRPr/>
              </a:pPr>
              <a:r>
                <a:rPr lang="fr-FR" altLang="fr-FR" sz="1800" b="1" dirty="0">
                  <a:solidFill>
                    <a:schemeClr val="bg1"/>
                  </a:solidFill>
                  <a:latin typeface="+mn-lt"/>
                  <a:cs typeface="Arial" charset="0"/>
                </a:rPr>
                <a:t>Ionosphère &gt; </a:t>
              </a:r>
              <a:r>
                <a:rPr lang="fr-FR" altLang="fr-FR" sz="1800" dirty="0">
                  <a:solidFill>
                    <a:schemeClr val="bg1"/>
                  </a:solidFill>
                  <a:latin typeface="+mn-lt"/>
                  <a:cs typeface="Arial" charset="0"/>
                </a:rPr>
                <a:t>jusqu’à environ </a:t>
              </a:r>
              <a:r>
                <a:rPr lang="fr-FR" altLang="fr-FR" sz="1800" b="1" dirty="0">
                  <a:solidFill>
                    <a:schemeClr val="bg1"/>
                  </a:solidFill>
                  <a:latin typeface="+mn-lt"/>
                  <a:cs typeface="Arial" charset="0"/>
                </a:rPr>
                <a:t>3500 km d’altitude</a:t>
              </a:r>
            </a:p>
          </p:txBody>
        </p:sp>
        <p:grpSp>
          <p:nvGrpSpPr>
            <p:cNvPr id="9" name="Groupe 6">
              <a:extLst>
                <a:ext uri="{FF2B5EF4-FFF2-40B4-BE49-F238E27FC236}">
                  <a16:creationId xmlns:a16="http://schemas.microsoft.com/office/drawing/2014/main" id="{7F288CE8-1814-E141-9564-116DF0D6563F}"/>
                </a:ext>
              </a:extLst>
            </p:cNvPr>
            <p:cNvGrpSpPr>
              <a:grpSpLocks/>
            </p:cNvGrpSpPr>
            <p:nvPr/>
          </p:nvGrpSpPr>
          <p:grpSpPr bwMode="auto">
            <a:xfrm rot="-380777">
              <a:off x="1672553" y="4561158"/>
              <a:ext cx="2758832" cy="369332"/>
              <a:chOff x="5146034" y="4495754"/>
              <a:chExt cx="2759133" cy="368778"/>
            </a:xfrm>
          </p:grpSpPr>
          <p:sp>
            <p:nvSpPr>
              <p:cNvPr id="10" name="Rectangle à coins arrondis 43">
                <a:extLst>
                  <a:ext uri="{FF2B5EF4-FFF2-40B4-BE49-F238E27FC236}">
                    <a16:creationId xmlns:a16="http://schemas.microsoft.com/office/drawing/2014/main" id="{9AE708EE-0E8F-751E-43CD-2DE96C0C022E}"/>
                  </a:ext>
                </a:extLst>
              </p:cNvPr>
              <p:cNvSpPr/>
              <p:nvPr/>
            </p:nvSpPr>
            <p:spPr>
              <a:xfrm>
                <a:off x="5154637" y="4549554"/>
                <a:ext cx="2714921" cy="288491"/>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couche d'ozone">
                <a:extLst>
                  <a:ext uri="{FF2B5EF4-FFF2-40B4-BE49-F238E27FC236}">
                    <a16:creationId xmlns:a16="http://schemas.microsoft.com/office/drawing/2014/main" id="{4B7E65DB-4A80-D202-5279-642C2A693803}"/>
                  </a:ext>
                </a:extLst>
              </p:cNvPr>
              <p:cNvSpPr>
                <a:spLocks noChangeArrowheads="1"/>
              </p:cNvSpPr>
              <p:nvPr/>
            </p:nvSpPr>
            <p:spPr bwMode="auto">
              <a:xfrm rot="21574610">
                <a:off x="5146034" y="4495754"/>
                <a:ext cx="2759133" cy="36877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defRPr/>
                </a:pPr>
                <a:r>
                  <a:rPr lang="fr-FR" altLang="fr-FR" sz="1800" b="1" dirty="0">
                    <a:solidFill>
                      <a:schemeClr val="accent5">
                        <a:lumMod val="75000"/>
                      </a:schemeClr>
                    </a:solidFill>
                    <a:cs typeface="Arial" panose="020B0604020202020204" pitchFamily="34" charset="0"/>
                  </a:rPr>
                  <a:t>Alt. 25 km Couche d’ozone </a:t>
                </a:r>
              </a:p>
            </p:txBody>
          </p:sp>
        </p:grpSp>
        <p:grpSp>
          <p:nvGrpSpPr>
            <p:cNvPr id="12" name="Groupe 3">
              <a:extLst>
                <a:ext uri="{FF2B5EF4-FFF2-40B4-BE49-F238E27FC236}">
                  <a16:creationId xmlns:a16="http://schemas.microsoft.com/office/drawing/2014/main" id="{B5E4CF73-D0F5-F802-FDA8-E47C57FDF2C4}"/>
                </a:ext>
              </a:extLst>
            </p:cNvPr>
            <p:cNvGrpSpPr>
              <a:grpSpLocks/>
            </p:cNvGrpSpPr>
            <p:nvPr/>
          </p:nvGrpSpPr>
          <p:grpSpPr bwMode="auto">
            <a:xfrm rot="-802132">
              <a:off x="1866810" y="1678706"/>
              <a:ext cx="1584325" cy="377488"/>
              <a:chOff x="5380721" y="1536914"/>
              <a:chExt cx="1584873" cy="377696"/>
            </a:xfrm>
          </p:grpSpPr>
          <p:sp>
            <p:nvSpPr>
              <p:cNvPr id="13" name="Rectangle à coins arrondis 46">
                <a:extLst>
                  <a:ext uri="{FF2B5EF4-FFF2-40B4-BE49-F238E27FC236}">
                    <a16:creationId xmlns:a16="http://schemas.microsoft.com/office/drawing/2014/main" id="{B8288535-6257-191A-9331-E4980A5C032D}"/>
                  </a:ext>
                </a:extLst>
              </p:cNvPr>
              <p:cNvSpPr/>
              <p:nvPr/>
            </p:nvSpPr>
            <p:spPr>
              <a:xfrm>
                <a:off x="5380721" y="1565168"/>
                <a:ext cx="1584873" cy="349442"/>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thermosphère">
                <a:extLst>
                  <a:ext uri="{FF2B5EF4-FFF2-40B4-BE49-F238E27FC236}">
                    <a16:creationId xmlns:a16="http://schemas.microsoft.com/office/drawing/2014/main" id="{D9A40E29-46DD-038A-E7CC-EC047FE1AE08}"/>
                  </a:ext>
                </a:extLst>
              </p:cNvPr>
              <p:cNvSpPr>
                <a:spLocks noChangeArrowheads="1"/>
              </p:cNvSpPr>
              <p:nvPr/>
            </p:nvSpPr>
            <p:spPr bwMode="auto">
              <a:xfrm>
                <a:off x="5526866" y="1536914"/>
                <a:ext cx="1276751" cy="369535"/>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spcAft>
                    <a:spcPts val="300"/>
                  </a:spcAft>
                  <a:buFontTx/>
                  <a:buNone/>
                  <a:defRPr/>
                </a:pPr>
                <a:r>
                  <a:rPr lang="fr-FR" altLang="fr-FR" sz="1800" b="1" dirty="0">
                    <a:solidFill>
                      <a:schemeClr val="accent5">
                        <a:lumMod val="75000"/>
                      </a:schemeClr>
                    </a:solidFill>
                    <a:cs typeface="Arial" panose="020B0604020202020204" pitchFamily="34" charset="0"/>
                  </a:rPr>
                  <a:t>Alt. 600 km</a:t>
                </a:r>
              </a:p>
            </p:txBody>
          </p:sp>
        </p:grpSp>
        <p:sp>
          <p:nvSpPr>
            <p:cNvPr id="16" name="Rectangle 8">
              <a:extLst>
                <a:ext uri="{FF2B5EF4-FFF2-40B4-BE49-F238E27FC236}">
                  <a16:creationId xmlns:a16="http://schemas.microsoft.com/office/drawing/2014/main" id="{6EBB0BAD-CF30-9EE5-0AE4-79F67B538F1C}"/>
                </a:ext>
              </a:extLst>
            </p:cNvPr>
            <p:cNvSpPr>
              <a:spLocks noChangeArrowheads="1"/>
            </p:cNvSpPr>
            <p:nvPr/>
          </p:nvSpPr>
          <p:spPr bwMode="auto">
            <a:xfrm>
              <a:off x="4294188" y="2120900"/>
              <a:ext cx="15783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spcAft>
                  <a:spcPts val="300"/>
                </a:spcAft>
                <a:buFontTx/>
                <a:buNone/>
              </a:pPr>
              <a:r>
                <a:rPr lang="fr-FR" altLang="fr-FR" sz="1800" b="1" dirty="0">
                  <a:solidFill>
                    <a:schemeClr val="bg1"/>
                  </a:solidFill>
                  <a:cs typeface="Arial" panose="020B0604020202020204" pitchFamily="34" charset="0"/>
                </a:rPr>
                <a:t>Thermosphère</a:t>
              </a:r>
            </a:p>
          </p:txBody>
        </p:sp>
        <p:grpSp>
          <p:nvGrpSpPr>
            <p:cNvPr id="17" name="Groupe 4">
              <a:extLst>
                <a:ext uri="{FF2B5EF4-FFF2-40B4-BE49-F238E27FC236}">
                  <a16:creationId xmlns:a16="http://schemas.microsoft.com/office/drawing/2014/main" id="{3B1D612C-E600-E3E0-D7E6-89ECB5F4A9B5}"/>
                </a:ext>
              </a:extLst>
            </p:cNvPr>
            <p:cNvGrpSpPr>
              <a:grpSpLocks/>
            </p:cNvGrpSpPr>
            <p:nvPr/>
          </p:nvGrpSpPr>
          <p:grpSpPr bwMode="auto">
            <a:xfrm rot="-802132">
              <a:off x="1806910" y="2645949"/>
              <a:ext cx="1504950" cy="376981"/>
              <a:chOff x="5701942" y="2563043"/>
              <a:chExt cx="1504693" cy="377233"/>
            </a:xfrm>
          </p:grpSpPr>
          <p:sp>
            <p:nvSpPr>
              <p:cNvPr id="18" name="Rectangle à coins arrondis 50">
                <a:extLst>
                  <a:ext uri="{FF2B5EF4-FFF2-40B4-BE49-F238E27FC236}">
                    <a16:creationId xmlns:a16="http://schemas.microsoft.com/office/drawing/2014/main" id="{3E955123-C045-F3FD-93EB-C2DD84D17A75}"/>
                  </a:ext>
                </a:extLst>
              </p:cNvPr>
              <p:cNvSpPr/>
              <p:nvPr/>
            </p:nvSpPr>
            <p:spPr>
              <a:xfrm>
                <a:off x="5701942" y="2587616"/>
                <a:ext cx="1504693" cy="352660"/>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9" name="mesosphere">
                <a:extLst>
                  <a:ext uri="{FF2B5EF4-FFF2-40B4-BE49-F238E27FC236}">
                    <a16:creationId xmlns:a16="http://schemas.microsoft.com/office/drawing/2014/main" id="{50CA193E-D4B1-9388-9AE8-1886864B8B1A}"/>
                  </a:ext>
                </a:extLst>
              </p:cNvPr>
              <p:cNvSpPr>
                <a:spLocks noChangeArrowheads="1"/>
              </p:cNvSpPr>
              <p:nvPr/>
            </p:nvSpPr>
            <p:spPr bwMode="auto">
              <a:xfrm>
                <a:off x="5868779" y="2563043"/>
                <a:ext cx="1159094" cy="36957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spcAft>
                    <a:spcPts val="300"/>
                  </a:spcAft>
                  <a:buFontTx/>
                  <a:buNone/>
                  <a:defRPr/>
                </a:pPr>
                <a:r>
                  <a:rPr lang="fr-FR" altLang="fr-FR" sz="1800" b="1" dirty="0">
                    <a:solidFill>
                      <a:schemeClr val="accent5">
                        <a:lumMod val="75000"/>
                      </a:schemeClr>
                    </a:solidFill>
                    <a:cs typeface="Arial" panose="020B0604020202020204" pitchFamily="34" charset="0"/>
                  </a:rPr>
                  <a:t>Alt. 85 km</a:t>
                </a:r>
              </a:p>
            </p:txBody>
          </p:sp>
        </p:grpSp>
        <p:sp>
          <p:nvSpPr>
            <p:cNvPr id="20" name="Rectangle 9">
              <a:extLst>
                <a:ext uri="{FF2B5EF4-FFF2-40B4-BE49-F238E27FC236}">
                  <a16:creationId xmlns:a16="http://schemas.microsoft.com/office/drawing/2014/main" id="{F0D572A5-FBAE-3291-502D-2B4F90A2011C}"/>
                </a:ext>
              </a:extLst>
            </p:cNvPr>
            <p:cNvSpPr>
              <a:spLocks noChangeArrowheads="1"/>
            </p:cNvSpPr>
            <p:nvPr/>
          </p:nvSpPr>
          <p:spPr bwMode="auto">
            <a:xfrm>
              <a:off x="4049713" y="3113088"/>
              <a:ext cx="13651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spcAft>
                  <a:spcPts val="300"/>
                </a:spcAft>
                <a:buFontTx/>
                <a:buNone/>
              </a:pPr>
              <a:r>
                <a:rPr lang="fr-FR" altLang="fr-FR" sz="1800" b="1" dirty="0">
                  <a:solidFill>
                    <a:schemeClr val="bg1"/>
                  </a:solidFill>
                  <a:cs typeface="Arial" panose="020B0604020202020204" pitchFamily="34" charset="0"/>
                </a:rPr>
                <a:t>Mésosphère</a:t>
              </a:r>
            </a:p>
          </p:txBody>
        </p:sp>
        <p:grpSp>
          <p:nvGrpSpPr>
            <p:cNvPr id="21" name="Groupe 5">
              <a:extLst>
                <a:ext uri="{FF2B5EF4-FFF2-40B4-BE49-F238E27FC236}">
                  <a16:creationId xmlns:a16="http://schemas.microsoft.com/office/drawing/2014/main" id="{D99FB8CF-D58F-77D9-DF46-54EADA3BAF91}"/>
                </a:ext>
              </a:extLst>
            </p:cNvPr>
            <p:cNvGrpSpPr>
              <a:grpSpLocks/>
            </p:cNvGrpSpPr>
            <p:nvPr/>
          </p:nvGrpSpPr>
          <p:grpSpPr bwMode="auto">
            <a:xfrm rot="-802132">
              <a:off x="1662231" y="3730431"/>
              <a:ext cx="1482725" cy="400110"/>
              <a:chOff x="4477056" y="3019142"/>
              <a:chExt cx="1481931" cy="399838"/>
            </a:xfrm>
          </p:grpSpPr>
          <p:sp>
            <p:nvSpPr>
              <p:cNvPr id="22" name="Rectangle à coins arrondis 54">
                <a:extLst>
                  <a:ext uri="{FF2B5EF4-FFF2-40B4-BE49-F238E27FC236}">
                    <a16:creationId xmlns:a16="http://schemas.microsoft.com/office/drawing/2014/main" id="{96B619F7-4223-7965-DCA6-A00BEAB082D1}"/>
                  </a:ext>
                </a:extLst>
              </p:cNvPr>
              <p:cNvSpPr/>
              <p:nvPr/>
            </p:nvSpPr>
            <p:spPr>
              <a:xfrm>
                <a:off x="4477056" y="3057768"/>
                <a:ext cx="1481931" cy="349013"/>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3" name="stratosphere">
                <a:extLst>
                  <a:ext uri="{FF2B5EF4-FFF2-40B4-BE49-F238E27FC236}">
                    <a16:creationId xmlns:a16="http://schemas.microsoft.com/office/drawing/2014/main" id="{6057759D-95C8-FBD2-A5DC-0B066989CD9E}"/>
                  </a:ext>
                </a:extLst>
              </p:cNvPr>
              <p:cNvSpPr>
                <a:spLocks noChangeArrowheads="1"/>
              </p:cNvSpPr>
              <p:nvPr/>
            </p:nvSpPr>
            <p:spPr bwMode="auto">
              <a:xfrm>
                <a:off x="4571400" y="3019142"/>
                <a:ext cx="1216348" cy="39983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fr-FR" altLang="fr-FR" sz="2000" b="1" dirty="0">
                    <a:solidFill>
                      <a:schemeClr val="accent5">
                        <a:lumMod val="75000"/>
                      </a:schemeClr>
                    </a:solidFill>
                    <a:cs typeface="Arial" panose="020B0604020202020204" pitchFamily="34" charset="0"/>
                  </a:rPr>
                  <a:t> </a:t>
                </a:r>
                <a:r>
                  <a:rPr lang="fr-FR" altLang="fr-FR" sz="1800" b="1" dirty="0">
                    <a:solidFill>
                      <a:schemeClr val="accent5">
                        <a:lumMod val="75000"/>
                      </a:schemeClr>
                    </a:solidFill>
                    <a:cs typeface="Arial" panose="020B0604020202020204" pitchFamily="34" charset="0"/>
                  </a:rPr>
                  <a:t>Alt. 50 km</a:t>
                </a:r>
              </a:p>
            </p:txBody>
          </p:sp>
        </p:grpSp>
        <p:sp>
          <p:nvSpPr>
            <p:cNvPr id="24" name="Rectangle 23">
              <a:extLst>
                <a:ext uri="{FF2B5EF4-FFF2-40B4-BE49-F238E27FC236}">
                  <a16:creationId xmlns:a16="http://schemas.microsoft.com/office/drawing/2014/main" id="{C0B8A0AA-A41E-B5A6-D1F7-DC542548F2A9}"/>
                </a:ext>
              </a:extLst>
            </p:cNvPr>
            <p:cNvSpPr/>
            <p:nvPr/>
          </p:nvSpPr>
          <p:spPr bwMode="auto">
            <a:xfrm>
              <a:off x="4467123" y="4613831"/>
              <a:ext cx="1838325" cy="369332"/>
            </a:xfrm>
            <a:prstGeom prst="rect">
              <a:avLst/>
            </a:prstGeom>
            <a:solidFill>
              <a:srgbClr val="58D7F6"/>
            </a:solidFill>
          </p:spPr>
          <p:txBody>
            <a:bodyPr>
              <a:spAutoFit/>
            </a:bodyPr>
            <a:lstStyle/>
            <a:p>
              <a:pPr algn="ctr">
                <a:defRPr/>
              </a:pPr>
              <a:r>
                <a:rPr lang="fr-FR" altLang="fr-FR" b="1" dirty="0">
                  <a:solidFill>
                    <a:schemeClr val="accent5">
                      <a:lumMod val="75000"/>
                    </a:schemeClr>
                  </a:solidFill>
                  <a:cs typeface="Arial" panose="020B0604020202020204" pitchFamily="34" charset="0"/>
                </a:rPr>
                <a:t>Stratosphère</a:t>
              </a:r>
            </a:p>
          </p:txBody>
        </p:sp>
        <p:grpSp>
          <p:nvGrpSpPr>
            <p:cNvPr id="25" name="Groupe 7">
              <a:extLst>
                <a:ext uri="{FF2B5EF4-FFF2-40B4-BE49-F238E27FC236}">
                  <a16:creationId xmlns:a16="http://schemas.microsoft.com/office/drawing/2014/main" id="{27259009-BCA0-0FFF-DFFF-3FADA85912AA}"/>
                </a:ext>
              </a:extLst>
            </p:cNvPr>
            <p:cNvGrpSpPr>
              <a:grpSpLocks/>
            </p:cNvGrpSpPr>
            <p:nvPr/>
          </p:nvGrpSpPr>
          <p:grpSpPr bwMode="auto">
            <a:xfrm rot="-802132">
              <a:off x="1636646" y="5360190"/>
              <a:ext cx="1387475" cy="369332"/>
              <a:chOff x="4492034" y="4683597"/>
              <a:chExt cx="1387892" cy="368548"/>
            </a:xfrm>
          </p:grpSpPr>
          <p:sp>
            <p:nvSpPr>
              <p:cNvPr id="26" name="Rectangle à coins arrondis 58">
                <a:extLst>
                  <a:ext uri="{FF2B5EF4-FFF2-40B4-BE49-F238E27FC236}">
                    <a16:creationId xmlns:a16="http://schemas.microsoft.com/office/drawing/2014/main" id="{E25A73BC-D63A-DE43-4008-0FEA9BB666E7}"/>
                  </a:ext>
                </a:extLst>
              </p:cNvPr>
              <p:cNvSpPr/>
              <p:nvPr/>
            </p:nvSpPr>
            <p:spPr>
              <a:xfrm>
                <a:off x="4492034" y="4693908"/>
                <a:ext cx="1387892" cy="348509"/>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7" name="troposphere">
                <a:extLst>
                  <a:ext uri="{FF2B5EF4-FFF2-40B4-BE49-F238E27FC236}">
                    <a16:creationId xmlns:a16="http://schemas.microsoft.com/office/drawing/2014/main" id="{007834D7-62B6-7E18-2F4A-409B5471A434}"/>
                  </a:ext>
                </a:extLst>
              </p:cNvPr>
              <p:cNvSpPr>
                <a:spLocks noChangeArrowheads="1"/>
              </p:cNvSpPr>
              <p:nvPr/>
            </p:nvSpPr>
            <p:spPr bwMode="auto">
              <a:xfrm>
                <a:off x="4598067" y="4683597"/>
                <a:ext cx="1159640" cy="36854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fr-FR" altLang="fr-FR" sz="1800" b="1" dirty="0">
                    <a:solidFill>
                      <a:schemeClr val="accent5">
                        <a:lumMod val="75000"/>
                      </a:schemeClr>
                    </a:solidFill>
                    <a:cs typeface="Arial" panose="020B0604020202020204" pitchFamily="34" charset="0"/>
                  </a:rPr>
                  <a:t>Alt. 12 km</a:t>
                </a:r>
              </a:p>
            </p:txBody>
          </p:sp>
        </p:grpSp>
        <p:sp>
          <p:nvSpPr>
            <p:cNvPr id="28" name="Rectangle 27">
              <a:extLst>
                <a:ext uri="{FF2B5EF4-FFF2-40B4-BE49-F238E27FC236}">
                  <a16:creationId xmlns:a16="http://schemas.microsoft.com/office/drawing/2014/main" id="{C40ECA05-C42B-F27F-4F77-D45532301361}"/>
                </a:ext>
              </a:extLst>
            </p:cNvPr>
            <p:cNvSpPr/>
            <p:nvPr/>
          </p:nvSpPr>
          <p:spPr bwMode="auto">
            <a:xfrm>
              <a:off x="3869633" y="5246688"/>
              <a:ext cx="1384097" cy="369332"/>
            </a:xfrm>
            <a:prstGeom prst="rect">
              <a:avLst/>
            </a:prstGeom>
          </p:spPr>
          <p:txBody>
            <a:bodyPr wrap="none">
              <a:spAutoFit/>
            </a:bodyPr>
            <a:lstStyle/>
            <a:p>
              <a:pPr algn="ctr">
                <a:defRPr/>
              </a:pPr>
              <a:r>
                <a:rPr lang="fr-FR" altLang="fr-FR" b="1" dirty="0">
                  <a:solidFill>
                    <a:schemeClr val="accent5">
                      <a:lumMod val="75000"/>
                    </a:schemeClr>
                  </a:solidFill>
                  <a:cs typeface="Arial" panose="020B0604020202020204" pitchFamily="34" charset="0"/>
                </a:rPr>
                <a:t>Troposphère</a:t>
              </a:r>
              <a:endParaRPr lang="fr-FR" altLang="fr-FR" dirty="0">
                <a:solidFill>
                  <a:schemeClr val="accent5">
                    <a:lumMod val="75000"/>
                  </a:schemeClr>
                </a:solidFill>
              </a:endParaRPr>
            </a:p>
          </p:txBody>
        </p:sp>
        <p:sp>
          <p:nvSpPr>
            <p:cNvPr id="29" name="ZoneTexte 8">
              <a:extLst>
                <a:ext uri="{FF2B5EF4-FFF2-40B4-BE49-F238E27FC236}">
                  <a16:creationId xmlns:a16="http://schemas.microsoft.com/office/drawing/2014/main" id="{271F8CA1-ED9F-D220-FC1E-7FB85AE72012}"/>
                </a:ext>
              </a:extLst>
            </p:cNvPr>
            <p:cNvSpPr txBox="1">
              <a:spLocks noChangeArrowheads="1"/>
            </p:cNvSpPr>
            <p:nvPr/>
          </p:nvSpPr>
          <p:spPr bwMode="auto">
            <a:xfrm>
              <a:off x="6370638" y="2320925"/>
              <a:ext cx="1708150" cy="276225"/>
            </a:xfrm>
            <a:prstGeom prst="rect">
              <a:avLst/>
            </a:prstGeom>
            <a:noFill/>
            <a:ln>
              <a:noFill/>
            </a:ln>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1200" dirty="0">
                  <a:solidFill>
                    <a:schemeClr val="bg1"/>
                  </a:solidFill>
                  <a:latin typeface="+mn-lt"/>
                  <a:cs typeface="Arial" charset="0"/>
                </a:rPr>
                <a:t>Aurores polaires</a:t>
              </a:r>
            </a:p>
          </p:txBody>
        </p:sp>
        <p:sp>
          <p:nvSpPr>
            <p:cNvPr id="30" name="ZoneTexte 8">
              <a:extLst>
                <a:ext uri="{FF2B5EF4-FFF2-40B4-BE49-F238E27FC236}">
                  <a16:creationId xmlns:a16="http://schemas.microsoft.com/office/drawing/2014/main" id="{BC70F951-1786-03FE-6A41-779D52B1AED9}"/>
                </a:ext>
              </a:extLst>
            </p:cNvPr>
            <p:cNvSpPr txBox="1">
              <a:spLocks noChangeArrowheads="1"/>
            </p:cNvSpPr>
            <p:nvPr/>
          </p:nvSpPr>
          <p:spPr bwMode="auto">
            <a:xfrm>
              <a:off x="5883275" y="5607050"/>
              <a:ext cx="1481138" cy="276225"/>
            </a:xfrm>
            <a:prstGeom prst="rect">
              <a:avLst/>
            </a:prstGeom>
            <a:noFill/>
            <a:ln>
              <a:noFill/>
            </a:ln>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1200" dirty="0">
                  <a:solidFill>
                    <a:schemeClr val="accent5">
                      <a:lumMod val="50000"/>
                    </a:schemeClr>
                  </a:solidFill>
                  <a:latin typeface="+mn-lt"/>
                  <a:cs typeface="Arial" charset="0"/>
                </a:rPr>
                <a:t>Avion de ligne</a:t>
              </a:r>
            </a:p>
          </p:txBody>
        </p:sp>
        <p:sp>
          <p:nvSpPr>
            <p:cNvPr id="31" name="ZoneTexte 8">
              <a:extLst>
                <a:ext uri="{FF2B5EF4-FFF2-40B4-BE49-F238E27FC236}">
                  <a16:creationId xmlns:a16="http://schemas.microsoft.com/office/drawing/2014/main" id="{7976BBE9-0565-D3C9-CBC1-C12B8A91ABD4}"/>
                </a:ext>
              </a:extLst>
            </p:cNvPr>
            <p:cNvSpPr txBox="1">
              <a:spLocks noChangeArrowheads="1"/>
            </p:cNvSpPr>
            <p:nvPr/>
          </p:nvSpPr>
          <p:spPr bwMode="auto">
            <a:xfrm>
              <a:off x="6342063" y="4913313"/>
              <a:ext cx="1841500" cy="461962"/>
            </a:xfrm>
            <a:prstGeom prst="rect">
              <a:avLst/>
            </a:prstGeom>
            <a:noFill/>
            <a:ln>
              <a:noFill/>
            </a:ln>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1200" dirty="0">
                  <a:solidFill>
                    <a:schemeClr val="accent5">
                      <a:lumMod val="50000"/>
                    </a:schemeClr>
                  </a:solidFill>
                  <a:latin typeface="+mn-lt"/>
                  <a:cs typeface="Arial" charset="0"/>
                </a:rPr>
                <a:t>Avion </a:t>
              </a:r>
            </a:p>
            <a:p>
              <a:pPr algn="ctr" eaLnBrk="1" hangingPunct="1">
                <a:lnSpc>
                  <a:spcPct val="100000"/>
                </a:lnSpc>
                <a:spcBef>
                  <a:spcPct val="0"/>
                </a:spcBef>
                <a:buFontTx/>
                <a:buNone/>
                <a:defRPr/>
              </a:pPr>
              <a:r>
                <a:rPr lang="fr-FR" altLang="fr-FR" sz="1200" dirty="0">
                  <a:solidFill>
                    <a:schemeClr val="accent5">
                      <a:lumMod val="50000"/>
                    </a:schemeClr>
                  </a:solidFill>
                  <a:latin typeface="+mn-lt"/>
                  <a:cs typeface="Arial" charset="0"/>
                </a:rPr>
                <a:t>supersonique</a:t>
              </a:r>
            </a:p>
          </p:txBody>
        </p:sp>
      </p:grpSp>
      <p:sp>
        <p:nvSpPr>
          <p:cNvPr id="32" name="Texte 1">
            <a:extLst>
              <a:ext uri="{FF2B5EF4-FFF2-40B4-BE49-F238E27FC236}">
                <a16:creationId xmlns:a16="http://schemas.microsoft.com/office/drawing/2014/main" id="{00D291FF-E495-C266-2F15-3BA2AD37390D}"/>
              </a:ext>
            </a:extLst>
          </p:cNvPr>
          <p:cNvSpPr>
            <a:spLocks noChangeArrowheads="1"/>
          </p:cNvSpPr>
          <p:nvPr/>
        </p:nvSpPr>
        <p:spPr bwMode="auto">
          <a:xfrm>
            <a:off x="8496002" y="2537260"/>
            <a:ext cx="3226902" cy="2554545"/>
          </a:xfrm>
          <a:prstGeom prst="rect">
            <a:avLst/>
          </a:prstGeom>
          <a:noFill/>
          <a:ln>
            <a:noFill/>
          </a:ln>
        </p:spPr>
        <p:txBody>
          <a:bodyPr wrap="square">
            <a:spAutoFit/>
          </a:bodyPr>
          <a:lstStyle>
            <a:lvl1pPr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50000"/>
              </a:spcBef>
              <a:buFont typeface="Arial" panose="020B0604020202020204" pitchFamily="34" charset="0"/>
              <a:buNone/>
              <a:defRPr/>
            </a:pPr>
            <a:r>
              <a:rPr lang="fr-FR" altLang="fr-FR" sz="2000" dirty="0">
                <a:solidFill>
                  <a:srgbClr val="2F5597"/>
                </a:solidFill>
                <a:latin typeface="+mn-lt"/>
                <a:cs typeface="Calibri" panose="020F0502020204030204" pitchFamily="34" charset="0"/>
              </a:rPr>
              <a:t>L’ozone de haute altitude (stratosphère) a des effets positifs sur la planète et sur la vie sur Terre car, à cette hauteur, </a:t>
            </a:r>
            <a:r>
              <a:rPr lang="fr-FR" altLang="fr-FR" sz="2000" b="1" dirty="0">
                <a:solidFill>
                  <a:srgbClr val="2F5597"/>
                </a:solidFill>
                <a:latin typeface="+mn-lt"/>
                <a:cs typeface="Calibri" panose="020F0502020204030204" pitchFamily="34" charset="0"/>
              </a:rPr>
              <a:t>il protège les êtres vivants en absorbant les rayons ultraviolets, </a:t>
            </a:r>
            <a:r>
              <a:rPr lang="fr-FR" altLang="fr-FR" sz="2000" dirty="0">
                <a:solidFill>
                  <a:srgbClr val="2F5597"/>
                </a:solidFill>
                <a:latin typeface="+mn-lt"/>
                <a:cs typeface="Calibri" panose="020F0502020204030204" pitchFamily="34" charset="0"/>
              </a:rPr>
              <a:t>mortels pour eux.</a:t>
            </a:r>
          </a:p>
        </p:txBody>
      </p:sp>
    </p:spTree>
    <p:extLst>
      <p:ext uri="{BB962C8B-B14F-4D97-AF65-F5344CB8AC3E}">
        <p14:creationId xmlns:p14="http://schemas.microsoft.com/office/powerpoint/2010/main" val="328525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FF0DD2A-E211-E827-B731-0C8A0911107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12201525" cy="6858000"/>
          </a:xfrm>
          <a:prstGeom prst="rect">
            <a:avLst/>
          </a:prstGeom>
        </p:spPr>
      </p:pic>
      <p:sp>
        <p:nvSpPr>
          <p:cNvPr id="21517" name="Rectangle 13">
            <a:extLst>
              <a:ext uri="{FF2B5EF4-FFF2-40B4-BE49-F238E27FC236}">
                <a16:creationId xmlns:a16="http://schemas.microsoft.com/office/drawing/2014/main" id="{5E542F13-2794-9A33-816D-18E8FACDDAEA}"/>
              </a:ext>
            </a:extLst>
          </p:cNvPr>
          <p:cNvSpPr>
            <a:spLocks noChangeArrowheads="1"/>
          </p:cNvSpPr>
          <p:nvPr/>
        </p:nvSpPr>
        <p:spPr bwMode="auto">
          <a:xfrm>
            <a:off x="5798384" y="1409700"/>
            <a:ext cx="6403141" cy="1711102"/>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marL="45720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1pPr>
            <a:lvl2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9pPr>
          </a:lstStyle>
          <a:p>
            <a:pPr hangingPunct="1">
              <a:buClrTx/>
              <a:buFontTx/>
              <a:buNone/>
            </a:pPr>
            <a:r>
              <a:rPr lang="fr-FR" altLang="fr-FR" sz="4000" b="1" dirty="0"/>
              <a:t>LA SANTÉ ET</a:t>
            </a:r>
            <a:br>
              <a:rPr lang="fr-FR" altLang="fr-FR" sz="4000" b="1" dirty="0"/>
            </a:br>
            <a:r>
              <a:rPr lang="fr-FR" altLang="fr-FR" sz="4000" b="1" dirty="0"/>
              <a:t>LA QUALITÉ DE L’AIR</a:t>
            </a:r>
          </a:p>
        </p:txBody>
      </p:sp>
      <p:sp>
        <p:nvSpPr>
          <p:cNvPr id="21518" name="AutoShape 14">
            <a:extLst>
              <a:ext uri="{FF2B5EF4-FFF2-40B4-BE49-F238E27FC236}">
                <a16:creationId xmlns:a16="http://schemas.microsoft.com/office/drawing/2014/main" id="{7B7A2D13-BD51-A2EA-2776-A65A41197A7B}"/>
              </a:ext>
            </a:extLst>
          </p:cNvPr>
          <p:cNvSpPr>
            <a:spLocks noChangeArrowheads="1"/>
          </p:cNvSpPr>
          <p:nvPr/>
        </p:nvSpPr>
        <p:spPr bwMode="auto">
          <a:xfrm>
            <a:off x="3557125" y="519492"/>
            <a:ext cx="2141258" cy="2260306"/>
          </a:xfrm>
          <a:custGeom>
            <a:avLst/>
            <a:gdLst>
              <a:gd name="G0" fmla="*/ 5951 -44525 1"/>
              <a:gd name="G1" fmla="*/ G0 1 34464"/>
              <a:gd name="G2" fmla="*/ 6282 62918 1"/>
              <a:gd name="G3" fmla="*/ G2 1 34464"/>
              <a:gd name="G4" fmla="*/ 1 5951 2"/>
              <a:gd name="G5" fmla="+- G4 G1 0"/>
              <a:gd name="G6" fmla="+- 3141 0 0"/>
              <a:gd name="G7" fmla="+- G6 G3 0"/>
              <a:gd name="G8" fmla="*/ G1 6282 1"/>
              <a:gd name="G9" fmla="*/ G8 1 5951"/>
              <a:gd name="G10" fmla="abs G3"/>
              <a:gd name="G11" fmla="abs G9"/>
              <a:gd name="G12" fmla="+- G10 0 G11"/>
              <a:gd name="G13" fmla="?: G1 7 2"/>
              <a:gd name="G14" fmla="?: G1 10 5"/>
              <a:gd name="G15" fmla="*/ 5951 G13 1"/>
              <a:gd name="G16" fmla="*/ G15 1 12"/>
              <a:gd name="G17" fmla="*/ 5951 G14 1"/>
              <a:gd name="G18" fmla="*/ G17 1 12"/>
              <a:gd name="G19" fmla="?: G3 7 2"/>
              <a:gd name="G20" fmla="?: G3 10 5"/>
              <a:gd name="G21" fmla="*/ 6282 G19 1"/>
              <a:gd name="G22" fmla="*/ G21 1 12"/>
              <a:gd name="G23" fmla="*/ 6282 G20 1"/>
              <a:gd name="G24" fmla="*/ G23 1 12"/>
              <a:gd name="G25" fmla="?: G1 0 G5"/>
              <a:gd name="G26" fmla="?: G12 0 G25"/>
              <a:gd name="G27" fmla="?: G3 G16 G5"/>
              <a:gd name="G28" fmla="?: G12 G27 G16"/>
              <a:gd name="G29" fmla="?: G1 G5 5951"/>
              <a:gd name="G30" fmla="?: G12 5951 G29"/>
              <a:gd name="G31" fmla="?: G3 G5 G16"/>
              <a:gd name="G32" fmla="?: G12 G31 G16"/>
              <a:gd name="G33" fmla="?: G1 G22 G7"/>
              <a:gd name="G34" fmla="?: G12 G22 G33"/>
              <a:gd name="G35" fmla="?: G3 0 G7"/>
              <a:gd name="G36" fmla="?: G12 G35 0"/>
              <a:gd name="G37" fmla="?: G1 G7 G22"/>
              <a:gd name="G38" fmla="?: G12 G22 G37"/>
              <a:gd name="G39" fmla="?: G3 G7 6282"/>
              <a:gd name="G40" fmla="?: G12 G39 6282"/>
              <a:gd name="G41" fmla="+- 5951 0 0"/>
              <a:gd name="G42" fmla="*/ G41 16667 1"/>
              <a:gd name="G43" fmla="*/ G42 1 34464"/>
              <a:gd name="G44" fmla="+- 5951 0 G43"/>
              <a:gd name="G45" fmla="+- 6282 0 G43"/>
              <a:gd name="G46" fmla="*/ G43 29289 1"/>
              <a:gd name="G47" fmla="*/ G46 1 34464"/>
              <a:gd name="G48" fmla="+- 5951 0 G47"/>
              <a:gd name="G49" fmla="+- 6282 0 G47"/>
              <a:gd name="G50" fmla="+- 6282 0 0"/>
              <a:gd name="G51" fmla="+- 5951 0 0"/>
              <a:gd name="G52" fmla="+- 180 0 0"/>
              <a:gd name="G53" fmla="+- 90 0 0"/>
              <a:gd name="G54" fmla="+- 270 0 0"/>
              <a:gd name="G55" fmla="+- 90 0 0"/>
              <a:gd name="G56" fmla="+- 1 0 0"/>
              <a:gd name="G57" fmla="+- 90 0 0"/>
              <a:gd name="G58" fmla="+- 90 0 0"/>
              <a:gd name="G59" fmla="+- 90 0 0"/>
            </a:gdLst>
            <a:ahLst/>
            <a:cxnLst>
              <a:cxn ang="0">
                <a:pos x="r" y="vc"/>
              </a:cxn>
              <a:cxn ang="5400000">
                <a:pos x="hc" y="b"/>
              </a:cxn>
              <a:cxn ang="10800000">
                <a:pos x="l" y="vc"/>
              </a:cxn>
              <a:cxn ang="16200000">
                <a:pos x="hc" y="t"/>
              </a:cxn>
            </a:cxnLst>
            <a:rect l="0" t="0" r="0" b="0"/>
            <a:pathLst>
              <a:path>
                <a:moveTo>
                  <a:pt x="0" y="2878"/>
                </a:moveTo>
                <a:lnTo>
                  <a:pt x="2878" y="2878"/>
                </a:lnTo>
                <a:lnTo>
                  <a:pt x="180" y="90"/>
                </a:lnTo>
                <a:lnTo>
                  <a:pt x="992" y="0"/>
                </a:lnTo>
                <a:lnTo>
                  <a:pt x="2480" y="0"/>
                </a:lnTo>
                <a:lnTo>
                  <a:pt x="3073" y="0"/>
                </a:lnTo>
                <a:lnTo>
                  <a:pt x="2878" y="2878"/>
                </a:lnTo>
                <a:lnTo>
                  <a:pt x="270" y="90"/>
                </a:lnTo>
                <a:lnTo>
                  <a:pt x="5951" y="3665"/>
                </a:lnTo>
                <a:lnTo>
                  <a:pt x="5951" y="5235"/>
                </a:lnTo>
                <a:lnTo>
                  <a:pt x="5951" y="3404"/>
                </a:lnTo>
                <a:lnTo>
                  <a:pt x="2878" y="2878"/>
                </a:lnTo>
                <a:lnTo>
                  <a:pt x="1" y="90"/>
                </a:lnTo>
                <a:lnTo>
                  <a:pt x="2480" y="6282"/>
                </a:lnTo>
                <a:lnTo>
                  <a:pt x="-4712" y="14610"/>
                </a:lnTo>
                <a:lnTo>
                  <a:pt x="992" y="6282"/>
                </a:lnTo>
                <a:lnTo>
                  <a:pt x="2878" y="6282"/>
                </a:lnTo>
                <a:lnTo>
                  <a:pt x="2878" y="2878"/>
                </a:lnTo>
                <a:close/>
              </a:path>
            </a:pathLst>
          </a:cu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pic>
        <p:nvPicPr>
          <p:cNvPr id="3" name="Image 7">
            <a:extLst>
              <a:ext uri="{FF2B5EF4-FFF2-40B4-BE49-F238E27FC236}">
                <a16:creationId xmlns:a16="http://schemas.microsoft.com/office/drawing/2014/main" id="{15C1D50D-22E3-41B5-7B74-9F9AF13D51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Image corp humain">
            <a:extLst>
              <a:ext uri="{FF2B5EF4-FFF2-40B4-BE49-F238E27FC236}">
                <a16:creationId xmlns:a16="http://schemas.microsoft.com/office/drawing/2014/main" id="{C359EE44-566F-4C29-80DD-F5B26F7A9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5042" y="2139043"/>
            <a:ext cx="2860816" cy="4620624"/>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de l’ozone sur la santé ?</a:t>
            </a:r>
          </a:p>
        </p:txBody>
      </p:sp>
      <p:cxnSp>
        <p:nvCxnSpPr>
          <p:cNvPr id="4" name="Connecteur droit avec flèche 1">
            <a:extLst>
              <a:ext uri="{FF2B5EF4-FFF2-40B4-BE49-F238E27FC236}">
                <a16:creationId xmlns:a16="http://schemas.microsoft.com/office/drawing/2014/main" id="{DB14A614-B3A8-DB66-419D-5CD80507105E}"/>
              </a:ext>
            </a:extLst>
          </p:cNvPr>
          <p:cNvCxnSpPr>
            <a:cxnSpLocks/>
            <a:stCxn id="5" idx="3"/>
          </p:cNvCxnSpPr>
          <p:nvPr/>
        </p:nvCxnSpPr>
        <p:spPr>
          <a:xfrm>
            <a:off x="4398393" y="2600573"/>
            <a:ext cx="1855450" cy="59056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ZoneTexte 1">
            <a:extLst>
              <a:ext uri="{FF2B5EF4-FFF2-40B4-BE49-F238E27FC236}">
                <a16:creationId xmlns:a16="http://schemas.microsoft.com/office/drawing/2014/main" id="{50DCB04A-548C-A968-1BCB-31710B8672B5}"/>
              </a:ext>
            </a:extLst>
          </p:cNvPr>
          <p:cNvSpPr txBox="1">
            <a:spLocks noChangeArrowheads="1"/>
          </p:cNvSpPr>
          <p:nvPr/>
        </p:nvSpPr>
        <p:spPr bwMode="auto">
          <a:xfrm>
            <a:off x="1794030" y="2319100"/>
            <a:ext cx="2624073" cy="68736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Irritations oculaires</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0" name="Connecteur droit avec flèche 3">
            <a:extLst>
              <a:ext uri="{FF2B5EF4-FFF2-40B4-BE49-F238E27FC236}">
                <a16:creationId xmlns:a16="http://schemas.microsoft.com/office/drawing/2014/main" id="{0FFE321A-ABBC-171A-D70E-53BBA54D3BD8}"/>
              </a:ext>
            </a:extLst>
          </p:cNvPr>
          <p:cNvCxnSpPr>
            <a:cxnSpLocks/>
            <a:stCxn id="11" idx="0"/>
          </p:cNvCxnSpPr>
          <p:nvPr/>
        </p:nvCxnSpPr>
        <p:spPr>
          <a:xfrm flipH="1">
            <a:off x="6478289" y="3128155"/>
            <a:ext cx="2033177" cy="224959"/>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ZoneTexte 3">
            <a:extLst>
              <a:ext uri="{FF2B5EF4-FFF2-40B4-BE49-F238E27FC236}">
                <a16:creationId xmlns:a16="http://schemas.microsoft.com/office/drawing/2014/main" id="{1C48F511-8AD5-413B-0BD4-3ECDEC8A6B39}"/>
              </a:ext>
            </a:extLst>
          </p:cNvPr>
          <p:cNvSpPr txBox="1">
            <a:spLocks noChangeArrowheads="1"/>
          </p:cNvSpPr>
          <p:nvPr/>
        </p:nvSpPr>
        <p:spPr bwMode="auto">
          <a:xfrm>
            <a:off x="8487358" y="2876725"/>
            <a:ext cx="2860816" cy="68736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Irritations nasales </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2" name="Connecteur droit avec flèche 4">
            <a:extLst>
              <a:ext uri="{FF2B5EF4-FFF2-40B4-BE49-F238E27FC236}">
                <a16:creationId xmlns:a16="http://schemas.microsoft.com/office/drawing/2014/main" id="{1B70883E-4D4F-B842-8676-BC441F2879F3}"/>
              </a:ext>
            </a:extLst>
          </p:cNvPr>
          <p:cNvCxnSpPr>
            <a:cxnSpLocks/>
            <a:stCxn id="13" idx="0"/>
          </p:cNvCxnSpPr>
          <p:nvPr/>
        </p:nvCxnSpPr>
        <p:spPr>
          <a:xfrm flipH="1" flipV="1">
            <a:off x="6253843" y="4532130"/>
            <a:ext cx="2150452" cy="696756"/>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4">
            <a:extLst>
              <a:ext uri="{FF2B5EF4-FFF2-40B4-BE49-F238E27FC236}">
                <a16:creationId xmlns:a16="http://schemas.microsoft.com/office/drawing/2014/main" id="{F845B101-622F-5077-86CB-533BFE887144}"/>
              </a:ext>
            </a:extLst>
          </p:cNvPr>
          <p:cNvSpPr txBox="1">
            <a:spLocks noChangeArrowheads="1"/>
          </p:cNvSpPr>
          <p:nvPr/>
        </p:nvSpPr>
        <p:spPr bwMode="auto">
          <a:xfrm>
            <a:off x="8375945" y="4864876"/>
            <a:ext cx="3364298" cy="995144"/>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Essoufflement inconfort thoracique</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4" name="Connecteur droit avec flèche 2">
            <a:extLst>
              <a:ext uri="{FF2B5EF4-FFF2-40B4-BE49-F238E27FC236}">
                <a16:creationId xmlns:a16="http://schemas.microsoft.com/office/drawing/2014/main" id="{0F824542-17CA-8D57-C4F5-33A619F6E0C6}"/>
              </a:ext>
            </a:extLst>
          </p:cNvPr>
          <p:cNvCxnSpPr>
            <a:cxnSpLocks/>
            <a:stCxn id="16" idx="3"/>
          </p:cNvCxnSpPr>
          <p:nvPr/>
        </p:nvCxnSpPr>
        <p:spPr>
          <a:xfrm flipV="1">
            <a:off x="4495704" y="3823588"/>
            <a:ext cx="1919746" cy="1219725"/>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2 : toux">
            <a:extLst>
              <a:ext uri="{FF2B5EF4-FFF2-40B4-BE49-F238E27FC236}">
                <a16:creationId xmlns:a16="http://schemas.microsoft.com/office/drawing/2014/main" id="{4607C3D4-7907-845E-4053-C0CFE0F15E91}"/>
              </a:ext>
            </a:extLst>
          </p:cNvPr>
          <p:cNvSpPr txBox="1">
            <a:spLocks noChangeArrowheads="1"/>
          </p:cNvSpPr>
          <p:nvPr/>
        </p:nvSpPr>
        <p:spPr bwMode="auto">
          <a:xfrm>
            <a:off x="2792186" y="4761840"/>
            <a:ext cx="1716411" cy="68736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Toux</a:t>
            </a:r>
          </a:p>
          <a:p>
            <a:pPr algn="ctr">
              <a:lnSpc>
                <a:spcPct val="100000"/>
              </a:lnSpc>
              <a:buNone/>
              <a:defRPr/>
            </a:pPr>
            <a:r>
              <a:rPr lang="fr-FR" altLang="fr-FR" sz="100" dirty="0">
                <a:solidFill>
                  <a:srgbClr val="FFFFFF"/>
                </a:solidFill>
                <a:cs typeface="Arial" panose="020B0604020202020204" pitchFamily="34" charset="0"/>
              </a:rPr>
              <a:t>    </a:t>
            </a:r>
          </a:p>
        </p:txBody>
      </p:sp>
      <p:sp>
        <p:nvSpPr>
          <p:cNvPr id="30" name="ZoneTexte 1">
            <a:extLst>
              <a:ext uri="{FF2B5EF4-FFF2-40B4-BE49-F238E27FC236}">
                <a16:creationId xmlns:a16="http://schemas.microsoft.com/office/drawing/2014/main" id="{A0E009C6-9F26-A4E5-45BE-85D730DCA25C}"/>
              </a:ext>
            </a:extLst>
          </p:cNvPr>
          <p:cNvSpPr txBox="1"/>
          <p:nvPr/>
        </p:nvSpPr>
        <p:spPr>
          <a:xfrm>
            <a:off x="1671432" y="1319004"/>
            <a:ext cx="10336006" cy="646331"/>
          </a:xfrm>
          <a:prstGeom prst="rect">
            <a:avLst/>
          </a:prstGeom>
          <a:noFill/>
        </p:spPr>
        <p:txBody>
          <a:bodyPr wrap="square">
            <a:spAutoFit/>
          </a:bodyPr>
          <a:lstStyle/>
          <a:p>
            <a:pPr algn="just">
              <a:spcBef>
                <a:spcPts val="438"/>
              </a:spcBef>
            </a:pPr>
            <a:r>
              <a:rPr lang="fr-FR" sz="1800" dirty="0">
                <a:solidFill>
                  <a:schemeClr val="accent1">
                    <a:lumMod val="75000"/>
                  </a:schemeClr>
                </a:solidFill>
              </a:rPr>
              <a:t>L’ozone est un </a:t>
            </a:r>
            <a:r>
              <a:rPr lang="fr-FR" sz="1800" b="1" dirty="0">
                <a:solidFill>
                  <a:schemeClr val="accent1">
                    <a:lumMod val="75000"/>
                  </a:schemeClr>
                </a:solidFill>
              </a:rPr>
              <a:t>gaz irritant avec des propriétés oxydantes</a:t>
            </a:r>
            <a:r>
              <a:rPr lang="fr-FR" sz="1800" dirty="0">
                <a:solidFill>
                  <a:schemeClr val="accent1">
                    <a:lumMod val="75000"/>
                  </a:schemeClr>
                </a:solidFill>
              </a:rPr>
              <a:t>, pénétrant profondément dans l’appareil respiratoire et provoquant </a:t>
            </a:r>
            <a:r>
              <a:rPr lang="fr-FR" sz="1800" b="1" dirty="0">
                <a:solidFill>
                  <a:schemeClr val="accent1">
                    <a:lumMod val="75000"/>
                  </a:schemeClr>
                </a:solidFill>
              </a:rPr>
              <a:t>des réactions inflammatoires</a:t>
            </a:r>
            <a:r>
              <a:rPr lang="fr-FR" sz="1800" dirty="0">
                <a:solidFill>
                  <a:schemeClr val="accent1">
                    <a:lumMod val="75000"/>
                  </a:schemeClr>
                </a:solidFill>
              </a:rPr>
              <a:t>.</a:t>
            </a:r>
          </a:p>
        </p:txBody>
      </p:sp>
    </p:spTree>
    <p:extLst>
      <p:ext uri="{BB962C8B-B14F-4D97-AF65-F5344CB8AC3E}">
        <p14:creationId xmlns:p14="http://schemas.microsoft.com/office/powerpoint/2010/main" val="344741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40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par>
                          <p:cTn id="19" fill="hold">
                            <p:stCondLst>
                              <p:cond delay="900"/>
                            </p:stCondLst>
                            <p:childTnLst>
                              <p:par>
                                <p:cTn id="20" presetID="10"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par>
                          <p:cTn id="26" fill="hold">
                            <p:stCondLst>
                              <p:cond delay="1400"/>
                            </p:stCondLst>
                            <p:childTnLst>
                              <p:par>
                                <p:cTn id="27" presetID="10"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par>
                          <p:cTn id="33" fill="hold">
                            <p:stCondLst>
                              <p:cond delay="1900"/>
                            </p:stCondLst>
                            <p:childTnLst>
                              <p:par>
                                <p:cTn id="34" presetID="10" presetClass="entr" presetSubtype="0"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3" grpId="0" animBg="1"/>
      <p:bldP spid="16" grpId="0" animBg="1"/>
      <p:bldP spid="30" grpId="0"/>
    </p:bldLst>
  </p:timing>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Image plante malade O3">
            <a:extLst>
              <a:ext uri="{FF2B5EF4-FFF2-40B4-BE49-F238E27FC236}">
                <a16:creationId xmlns:a16="http://schemas.microsoft.com/office/drawing/2014/main" id="{B5265053-BF2C-3DA8-6D72-D3E82033B4D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128961" y="2997862"/>
            <a:ext cx="3262600" cy="3039162"/>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de l’ozone sur l’environnement ? </a:t>
            </a:r>
          </a:p>
        </p:txBody>
      </p:sp>
      <p:sp>
        <p:nvSpPr>
          <p:cNvPr id="4" name="Texte 3">
            <a:extLst>
              <a:ext uri="{FF2B5EF4-FFF2-40B4-BE49-F238E27FC236}">
                <a16:creationId xmlns:a16="http://schemas.microsoft.com/office/drawing/2014/main" id="{06A65EBD-D7EE-714D-590F-3A091BBAE85E}"/>
              </a:ext>
            </a:extLst>
          </p:cNvPr>
          <p:cNvSpPr txBox="1">
            <a:spLocks noChangeArrowheads="1"/>
          </p:cNvSpPr>
          <p:nvPr/>
        </p:nvSpPr>
        <p:spPr bwMode="auto">
          <a:xfrm>
            <a:off x="8574621" y="2847594"/>
            <a:ext cx="3032203" cy="2159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fr-FR" sz="2000" dirty="0">
                <a:solidFill>
                  <a:schemeClr val="accent1">
                    <a:lumMod val="75000"/>
                  </a:schemeClr>
                </a:solidFill>
              </a:rPr>
              <a:t>Il participe aussi au </a:t>
            </a:r>
            <a:r>
              <a:rPr lang="fr-FR" sz="2000" b="1" dirty="0">
                <a:solidFill>
                  <a:schemeClr val="accent1">
                    <a:lumMod val="75000"/>
                  </a:schemeClr>
                </a:solidFill>
              </a:rPr>
              <a:t>phénomène des pluies acides </a:t>
            </a:r>
            <a:r>
              <a:rPr lang="fr-FR" sz="2000" dirty="0">
                <a:solidFill>
                  <a:schemeClr val="accent1">
                    <a:lumMod val="75000"/>
                  </a:schemeClr>
                </a:solidFill>
              </a:rPr>
              <a:t>et à</a:t>
            </a:r>
            <a:r>
              <a:rPr lang="fr-FR" sz="2000" b="1" dirty="0">
                <a:solidFill>
                  <a:schemeClr val="accent1">
                    <a:lumMod val="75000"/>
                  </a:schemeClr>
                </a:solidFill>
              </a:rPr>
              <a:t> l’effets de serre. </a:t>
            </a:r>
          </a:p>
          <a:p>
            <a:pPr algn="ctr">
              <a:buNone/>
            </a:pPr>
            <a:r>
              <a:rPr lang="fr-FR" sz="2000" dirty="0">
                <a:solidFill>
                  <a:schemeClr val="accent1">
                    <a:lumMod val="75000"/>
                  </a:schemeClr>
                </a:solidFill>
              </a:rPr>
              <a:t>Enfin, il attaque et dégrade certains</a:t>
            </a:r>
            <a:r>
              <a:rPr lang="fr-FR" sz="2000" b="1" dirty="0">
                <a:solidFill>
                  <a:schemeClr val="accent1">
                    <a:lumMod val="75000"/>
                  </a:schemeClr>
                </a:solidFill>
              </a:rPr>
              <a:t> matériaux </a:t>
            </a:r>
            <a:r>
              <a:rPr lang="fr-FR" sz="2000" dirty="0">
                <a:solidFill>
                  <a:schemeClr val="accent1">
                    <a:lumMod val="75000"/>
                  </a:schemeClr>
                </a:solidFill>
              </a:rPr>
              <a:t>comme</a:t>
            </a:r>
            <a:r>
              <a:rPr lang="fr-FR" sz="2000" b="1" dirty="0">
                <a:solidFill>
                  <a:schemeClr val="accent1">
                    <a:lumMod val="75000"/>
                  </a:schemeClr>
                </a:solidFill>
              </a:rPr>
              <a:t> le caoutchouc.</a:t>
            </a:r>
          </a:p>
        </p:txBody>
      </p:sp>
      <p:sp>
        <p:nvSpPr>
          <p:cNvPr id="39" name="Texte 1">
            <a:extLst>
              <a:ext uri="{FF2B5EF4-FFF2-40B4-BE49-F238E27FC236}">
                <a16:creationId xmlns:a16="http://schemas.microsoft.com/office/drawing/2014/main" id="{3D83FE77-4D3A-3765-CC2A-39CA98DF5589}"/>
              </a:ext>
            </a:extLst>
          </p:cNvPr>
          <p:cNvSpPr txBox="1">
            <a:spLocks noChangeArrowheads="1"/>
          </p:cNvSpPr>
          <p:nvPr/>
        </p:nvSpPr>
        <p:spPr bwMode="auto">
          <a:xfrm>
            <a:off x="2398323" y="2053766"/>
            <a:ext cx="27814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Bef>
                <a:spcPts val="438"/>
              </a:spcBef>
              <a:buNone/>
            </a:pPr>
            <a:r>
              <a:rPr lang="fr-FR" sz="2000" b="1" dirty="0">
                <a:solidFill>
                  <a:schemeClr val="accent1">
                    <a:lumMod val="75000"/>
                  </a:schemeClr>
                </a:solidFill>
              </a:rPr>
              <a:t>Perturbation de la croissance </a:t>
            </a:r>
            <a:r>
              <a:rPr lang="fr-FR" sz="2000" dirty="0">
                <a:solidFill>
                  <a:schemeClr val="accent1">
                    <a:lumMod val="75000"/>
                  </a:schemeClr>
                </a:solidFill>
              </a:rPr>
              <a:t>de certaines espèces</a:t>
            </a:r>
            <a:endParaRPr lang="fr-FR" sz="2000" b="1" dirty="0">
              <a:solidFill>
                <a:schemeClr val="accent1">
                  <a:lumMod val="75000"/>
                </a:schemeClr>
              </a:solidFill>
            </a:endParaRPr>
          </a:p>
        </p:txBody>
      </p:sp>
      <p:grpSp>
        <p:nvGrpSpPr>
          <p:cNvPr id="17" name="Groupe 2">
            <a:extLst>
              <a:ext uri="{FF2B5EF4-FFF2-40B4-BE49-F238E27FC236}">
                <a16:creationId xmlns:a16="http://schemas.microsoft.com/office/drawing/2014/main" id="{EB41E8CC-7702-1651-2858-901F0C8A3E82}"/>
              </a:ext>
            </a:extLst>
          </p:cNvPr>
          <p:cNvGrpSpPr/>
          <p:nvPr/>
        </p:nvGrpSpPr>
        <p:grpSpPr>
          <a:xfrm>
            <a:off x="4781649" y="1531199"/>
            <a:ext cx="3192769" cy="2257679"/>
            <a:chOff x="7865091" y="1004777"/>
            <a:chExt cx="3586174" cy="2535865"/>
          </a:xfrm>
        </p:grpSpPr>
        <p:grpSp>
          <p:nvGrpSpPr>
            <p:cNvPr id="16" name="Groupe 15">
              <a:extLst>
                <a:ext uri="{FF2B5EF4-FFF2-40B4-BE49-F238E27FC236}">
                  <a16:creationId xmlns:a16="http://schemas.microsoft.com/office/drawing/2014/main" id="{49D0335B-5019-FA4C-DCD6-7B9F9CDF92EC}"/>
                </a:ext>
              </a:extLst>
            </p:cNvPr>
            <p:cNvGrpSpPr/>
            <p:nvPr/>
          </p:nvGrpSpPr>
          <p:grpSpPr>
            <a:xfrm>
              <a:off x="9027042" y="1004777"/>
              <a:ext cx="2424223" cy="2424223"/>
              <a:chOff x="9027042" y="1004777"/>
              <a:chExt cx="2424223" cy="2424223"/>
            </a:xfrm>
          </p:grpSpPr>
          <p:pic>
            <p:nvPicPr>
              <p:cNvPr id="7" name="Image 2">
                <a:extLst>
                  <a:ext uri="{FF2B5EF4-FFF2-40B4-BE49-F238E27FC236}">
                    <a16:creationId xmlns:a16="http://schemas.microsoft.com/office/drawing/2014/main" id="{C7E1FE75-8226-A65C-06BD-F91C65FC0C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81731" y="1492011"/>
                <a:ext cx="1514843" cy="1449753"/>
              </a:xfrm>
              <a:prstGeom prst="rect">
                <a:avLst/>
              </a:prstGeom>
            </p:spPr>
          </p:pic>
          <p:sp>
            <p:nvSpPr>
              <p:cNvPr id="8" name="Ellipse 7">
                <a:extLst>
                  <a:ext uri="{FF2B5EF4-FFF2-40B4-BE49-F238E27FC236}">
                    <a16:creationId xmlns:a16="http://schemas.microsoft.com/office/drawing/2014/main" id="{D30D08F8-82E1-B373-205A-C002A8ADECA0}"/>
                  </a:ext>
                </a:extLst>
              </p:cNvPr>
              <p:cNvSpPr/>
              <p:nvPr/>
            </p:nvSpPr>
            <p:spPr>
              <a:xfrm rot="20115115">
                <a:off x="9027042" y="1004777"/>
                <a:ext cx="2424223" cy="2424223"/>
              </a:xfrm>
              <a:prstGeom prst="ellipse">
                <a:avLst/>
              </a:prstGeom>
              <a:noFill/>
              <a:ln w="38100">
                <a:solidFill>
                  <a:srgbClr val="2B2C7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 name="Connecteur droit 10">
              <a:extLst>
                <a:ext uri="{FF2B5EF4-FFF2-40B4-BE49-F238E27FC236}">
                  <a16:creationId xmlns:a16="http://schemas.microsoft.com/office/drawing/2014/main" id="{788D0FB6-C182-04DB-F98E-5589610C77E9}"/>
                </a:ext>
              </a:extLst>
            </p:cNvPr>
            <p:cNvCxnSpPr>
              <a:cxnSpLocks/>
            </p:cNvCxnSpPr>
            <p:nvPr/>
          </p:nvCxnSpPr>
          <p:spPr>
            <a:xfrm flipV="1">
              <a:off x="7865091" y="2772147"/>
              <a:ext cx="1280787" cy="768495"/>
            </a:xfrm>
            <a:prstGeom prst="line">
              <a:avLst/>
            </a:prstGeom>
            <a:ln w="38100">
              <a:solidFill>
                <a:srgbClr val="2B2C70"/>
              </a:solidFill>
              <a:prstDash val="lgDash"/>
            </a:ln>
          </p:spPr>
          <p:style>
            <a:lnRef idx="1">
              <a:schemeClr val="accent1"/>
            </a:lnRef>
            <a:fillRef idx="0">
              <a:schemeClr val="accent1"/>
            </a:fillRef>
            <a:effectRef idx="0">
              <a:schemeClr val="accent1"/>
            </a:effectRef>
            <a:fontRef idx="minor">
              <a:schemeClr val="tx1"/>
            </a:fontRef>
          </p:style>
        </p:cxnSp>
      </p:grpSp>
      <p:sp>
        <p:nvSpPr>
          <p:cNvPr id="19" name="Texte 2">
            <a:extLst>
              <a:ext uri="{FF2B5EF4-FFF2-40B4-BE49-F238E27FC236}">
                <a16:creationId xmlns:a16="http://schemas.microsoft.com/office/drawing/2014/main" id="{19A4F768-EC90-59BC-9A73-7F707133BCCD}"/>
              </a:ext>
            </a:extLst>
          </p:cNvPr>
          <p:cNvSpPr txBox="1">
            <a:spLocks noChangeArrowheads="1"/>
          </p:cNvSpPr>
          <p:nvPr/>
        </p:nvSpPr>
        <p:spPr bwMode="auto">
          <a:xfrm>
            <a:off x="5504562" y="3889091"/>
            <a:ext cx="27814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Bef>
                <a:spcPts val="438"/>
              </a:spcBef>
              <a:buNone/>
            </a:pPr>
            <a:r>
              <a:rPr lang="fr-FR" sz="2000" dirty="0">
                <a:solidFill>
                  <a:schemeClr val="accent1">
                    <a:lumMod val="75000"/>
                  </a:schemeClr>
                </a:solidFill>
              </a:rPr>
              <a:t>Nécrose des feuilles de plantes</a:t>
            </a:r>
          </a:p>
        </p:txBody>
      </p:sp>
    </p:spTree>
    <p:extLst>
      <p:ext uri="{BB962C8B-B14F-4D97-AF65-F5344CB8AC3E}">
        <p14:creationId xmlns:p14="http://schemas.microsoft.com/office/powerpoint/2010/main" val="327858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par>
                                <p:cTn id="11" presetID="10" presetClass="entr" presetSubtype="0" fill="hold" nodeType="withEffect">
                                  <p:stCondLst>
                                    <p:cond delay="3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30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9" grpId="0"/>
      <p:bldP spid="19" grpId="0"/>
    </p:bldLst>
  </p:timing>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mesure-t-on l’ozone ?</a:t>
            </a:r>
          </a:p>
        </p:txBody>
      </p:sp>
      <p:sp>
        <p:nvSpPr>
          <p:cNvPr id="3" name="Zone Texte 1">
            <a:extLst>
              <a:ext uri="{FF2B5EF4-FFF2-40B4-BE49-F238E27FC236}">
                <a16:creationId xmlns:a16="http://schemas.microsoft.com/office/drawing/2014/main" id="{E7832B8B-8B75-E29E-D620-4987EBF944B0}"/>
              </a:ext>
            </a:extLst>
          </p:cNvPr>
          <p:cNvSpPr>
            <a:spLocks noChangeArrowheads="1"/>
          </p:cNvSpPr>
          <p:nvPr/>
        </p:nvSpPr>
        <p:spPr bwMode="auto">
          <a:xfrm>
            <a:off x="1783668" y="1278558"/>
            <a:ext cx="10107386" cy="29634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L’analyseur utilisé pour mesurer </a:t>
            </a:r>
            <a:r>
              <a:rPr lang="fr-FR" sz="2000" b="1" dirty="0">
                <a:solidFill>
                  <a:schemeClr val="accent1">
                    <a:lumMod val="75000"/>
                  </a:schemeClr>
                </a:solidFill>
              </a:rPr>
              <a:t>les concentrations en ozone </a:t>
            </a:r>
            <a:r>
              <a:rPr lang="fr-FR" sz="2000" dirty="0">
                <a:solidFill>
                  <a:schemeClr val="accent1">
                    <a:lumMod val="75000"/>
                  </a:schemeClr>
                </a:solidFill>
              </a:rPr>
              <a:t>est basé sur </a:t>
            </a:r>
            <a:r>
              <a:rPr lang="fr-FR" sz="2000" b="1" dirty="0">
                <a:solidFill>
                  <a:schemeClr val="accent1">
                    <a:lumMod val="75000"/>
                  </a:schemeClr>
                </a:solidFill>
              </a:rPr>
              <a:t>l’absorption UV (Ultraviolet).</a:t>
            </a:r>
          </a:p>
          <a:p>
            <a:pPr algn="just">
              <a:spcBef>
                <a:spcPts val="438"/>
              </a:spcBef>
            </a:pPr>
            <a:r>
              <a:rPr lang="fr-FR" sz="2000" b="1" dirty="0">
                <a:solidFill>
                  <a:schemeClr val="accent1">
                    <a:lumMod val="75000"/>
                  </a:schemeClr>
                </a:solidFill>
              </a:rPr>
              <a:t>L’absorption de la lumière par l’ozone </a:t>
            </a:r>
            <a:r>
              <a:rPr lang="fr-FR" sz="2000" dirty="0">
                <a:solidFill>
                  <a:schemeClr val="accent1">
                    <a:lumMod val="75000"/>
                  </a:schemeClr>
                </a:solidFill>
              </a:rPr>
              <a:t>suit </a:t>
            </a:r>
            <a:r>
              <a:rPr lang="fr-FR" sz="2000" b="1" dirty="0">
                <a:solidFill>
                  <a:schemeClr val="accent1">
                    <a:lumMod val="75000"/>
                  </a:schemeClr>
                </a:solidFill>
              </a:rPr>
              <a:t>la loi de Beer-Lambert </a:t>
            </a:r>
            <a:r>
              <a:rPr lang="fr-FR" sz="2000" dirty="0">
                <a:solidFill>
                  <a:schemeClr val="accent1">
                    <a:lumMod val="75000"/>
                  </a:schemeClr>
                </a:solidFill>
              </a:rPr>
              <a:t>qui relie </a:t>
            </a:r>
            <a:r>
              <a:rPr lang="fr-FR" sz="2000" b="1" dirty="0">
                <a:solidFill>
                  <a:schemeClr val="accent1">
                    <a:lumMod val="75000"/>
                  </a:schemeClr>
                </a:solidFill>
              </a:rPr>
              <a:t>l’absorption à la concentration en ozone selon un coefficient connu. </a:t>
            </a:r>
            <a:r>
              <a:rPr lang="fr-FR" sz="2000" dirty="0">
                <a:solidFill>
                  <a:schemeClr val="accent1">
                    <a:lumMod val="75000"/>
                  </a:schemeClr>
                </a:solidFill>
              </a:rPr>
              <a:t>L’ozone présent dans l’air ambiant possède </a:t>
            </a:r>
            <a:r>
              <a:rPr lang="fr-FR" sz="2000" b="1" dirty="0">
                <a:solidFill>
                  <a:schemeClr val="accent1">
                    <a:lumMod val="75000"/>
                  </a:schemeClr>
                </a:solidFill>
              </a:rPr>
              <a:t>une bande d’absorption dans l’ultraviolet (longueur d’onde de 254 nanomètres). </a:t>
            </a:r>
          </a:p>
          <a:p>
            <a:pPr algn="just">
              <a:spcBef>
                <a:spcPts val="438"/>
              </a:spcBef>
            </a:pPr>
            <a:r>
              <a:rPr lang="fr-FR" sz="2000" dirty="0">
                <a:solidFill>
                  <a:schemeClr val="accent1">
                    <a:lumMod val="75000"/>
                  </a:schemeClr>
                </a:solidFill>
              </a:rPr>
              <a:t>Dans l’analyseur, </a:t>
            </a:r>
            <a:r>
              <a:rPr lang="fr-FR" sz="2000" b="1" dirty="0">
                <a:solidFill>
                  <a:schemeClr val="accent1">
                    <a:lumMod val="75000"/>
                  </a:schemeClr>
                </a:solidFill>
              </a:rPr>
              <a:t>l’air ambiant</a:t>
            </a:r>
            <a:r>
              <a:rPr lang="fr-FR" sz="2000" dirty="0">
                <a:solidFill>
                  <a:schemeClr val="accent1">
                    <a:lumMod val="75000"/>
                  </a:schemeClr>
                </a:solidFill>
              </a:rPr>
              <a:t> est d’une part </a:t>
            </a:r>
            <a:r>
              <a:rPr lang="fr-FR" sz="2000" b="1" dirty="0">
                <a:solidFill>
                  <a:schemeClr val="accent1">
                    <a:lumMod val="75000"/>
                  </a:schemeClr>
                </a:solidFill>
              </a:rPr>
              <a:t>exposé à une lampe UV centrée sur 254 nanomètres</a:t>
            </a:r>
            <a:r>
              <a:rPr lang="fr-FR" sz="2000" dirty="0">
                <a:solidFill>
                  <a:schemeClr val="accent1">
                    <a:lumMod val="75000"/>
                  </a:schemeClr>
                </a:solidFill>
              </a:rPr>
              <a:t> et d’autre part, </a:t>
            </a:r>
            <a:r>
              <a:rPr lang="fr-FR" sz="2000" b="1" dirty="0">
                <a:solidFill>
                  <a:schemeClr val="accent1">
                    <a:lumMod val="75000"/>
                  </a:schemeClr>
                </a:solidFill>
              </a:rPr>
              <a:t>filtré de l’ozone </a:t>
            </a:r>
            <a:r>
              <a:rPr lang="fr-FR" sz="2000" dirty="0">
                <a:solidFill>
                  <a:schemeClr val="accent1">
                    <a:lumMod val="75000"/>
                  </a:schemeClr>
                </a:solidFill>
              </a:rPr>
              <a:t>qu’il contient. Selon </a:t>
            </a:r>
            <a:r>
              <a:rPr lang="fr-FR" sz="2000" b="1" dirty="0">
                <a:solidFill>
                  <a:schemeClr val="accent1">
                    <a:lumMod val="75000"/>
                  </a:schemeClr>
                </a:solidFill>
              </a:rPr>
              <a:t>la loi de Beer-Lambert</a:t>
            </a:r>
            <a:r>
              <a:rPr lang="fr-FR" sz="2000" dirty="0">
                <a:solidFill>
                  <a:schemeClr val="accent1">
                    <a:lumMod val="75000"/>
                  </a:schemeClr>
                </a:solidFill>
              </a:rPr>
              <a:t>, on calcule alors </a:t>
            </a:r>
            <a:r>
              <a:rPr lang="fr-FR" sz="2000" b="1" dirty="0">
                <a:solidFill>
                  <a:schemeClr val="accent1">
                    <a:lumMod val="75000"/>
                  </a:schemeClr>
                </a:solidFill>
              </a:rPr>
              <a:t>la concentration en ozone par différence entre la mesure de l’air sans ozone et celle de l’air contenant de l’ozone.</a:t>
            </a:r>
          </a:p>
        </p:txBody>
      </p:sp>
      <p:pic>
        <p:nvPicPr>
          <p:cNvPr id="7" name="Image analyseur O3">
            <a:extLst>
              <a:ext uri="{FF2B5EF4-FFF2-40B4-BE49-F238E27FC236}">
                <a16:creationId xmlns:a16="http://schemas.microsoft.com/office/drawing/2014/main" id="{D8C29A5A-3381-1CB9-CC3B-9664448F3BD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221127" y="4404551"/>
            <a:ext cx="5528929" cy="1774537"/>
          </a:xfrm>
          <a:prstGeom prst="rect">
            <a:avLst/>
          </a:prstGeom>
        </p:spPr>
      </p:pic>
      <p:sp>
        <p:nvSpPr>
          <p:cNvPr id="5" name="ZoneTexte 4">
            <a:extLst>
              <a:ext uri="{FF2B5EF4-FFF2-40B4-BE49-F238E27FC236}">
                <a16:creationId xmlns:a16="http://schemas.microsoft.com/office/drawing/2014/main" id="{6B62DA9A-8B74-5979-9AAD-9C0AD5637060}"/>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a:t>
            </a:r>
            <a:r>
              <a:rPr lang="fr-FR" altLang="fr-FR" sz="1200" dirty="0">
                <a:solidFill>
                  <a:schemeClr val="bg1">
                    <a:lumMod val="50000"/>
                  </a:schemeClr>
                </a:solidFill>
                <a:latin typeface="+mn-lt"/>
                <a:cs typeface="Arial" panose="020B0604020202020204" pitchFamily="34" charset="0"/>
              </a:rPr>
              <a:t> Réunion</a:t>
            </a:r>
          </a:p>
        </p:txBody>
      </p:sp>
    </p:spTree>
    <p:extLst>
      <p:ext uri="{BB962C8B-B14F-4D97-AF65-F5344CB8AC3E}">
        <p14:creationId xmlns:p14="http://schemas.microsoft.com/office/powerpoint/2010/main" val="89312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Qu’est-ce-que les oxydes d’azote ?</a:t>
            </a:r>
          </a:p>
        </p:txBody>
      </p:sp>
      <p:sp>
        <p:nvSpPr>
          <p:cNvPr id="4" name="Zone Texte 1">
            <a:extLst>
              <a:ext uri="{FF2B5EF4-FFF2-40B4-BE49-F238E27FC236}">
                <a16:creationId xmlns:a16="http://schemas.microsoft.com/office/drawing/2014/main" id="{71EC0B42-C129-637C-A965-3FA190A3AE69}"/>
              </a:ext>
            </a:extLst>
          </p:cNvPr>
          <p:cNvSpPr>
            <a:spLocks noChangeArrowheads="1"/>
          </p:cNvSpPr>
          <p:nvPr/>
        </p:nvSpPr>
        <p:spPr bwMode="auto">
          <a:xfrm>
            <a:off x="1687663" y="1257830"/>
            <a:ext cx="10299395" cy="13219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Il existe de </a:t>
            </a:r>
            <a:r>
              <a:rPr lang="fr-FR" sz="2000" b="1" dirty="0">
                <a:solidFill>
                  <a:schemeClr val="accent1">
                    <a:lumMod val="75000"/>
                  </a:schemeClr>
                </a:solidFill>
              </a:rPr>
              <a:t>nombreux oxydes d’azote</a:t>
            </a:r>
            <a:r>
              <a:rPr lang="fr-FR" sz="2000" dirty="0">
                <a:solidFill>
                  <a:schemeClr val="accent1">
                    <a:lumMod val="75000"/>
                  </a:schemeClr>
                </a:solidFill>
              </a:rPr>
              <a:t>, cependant seulement </a:t>
            </a:r>
            <a:r>
              <a:rPr lang="fr-FR" sz="2000" b="1" dirty="0">
                <a:solidFill>
                  <a:schemeClr val="accent1">
                    <a:lumMod val="75000"/>
                  </a:schemeClr>
                </a:solidFill>
              </a:rPr>
              <a:t>deux</a:t>
            </a:r>
            <a:r>
              <a:rPr lang="fr-FR" sz="2000" dirty="0">
                <a:solidFill>
                  <a:schemeClr val="accent1">
                    <a:lumMod val="75000"/>
                  </a:schemeClr>
                </a:solidFill>
              </a:rPr>
              <a:t> sont fortement impliqués dans le mécanisme de </a:t>
            </a:r>
            <a:r>
              <a:rPr lang="fr-FR" sz="2000" b="1" dirty="0">
                <a:solidFill>
                  <a:schemeClr val="accent1">
                    <a:lumMod val="75000"/>
                  </a:schemeClr>
                </a:solidFill>
              </a:rPr>
              <a:t>pollution atmosphérique</a:t>
            </a:r>
            <a:r>
              <a:rPr lang="fr-FR" sz="2000" dirty="0">
                <a:solidFill>
                  <a:schemeClr val="accent1">
                    <a:lumMod val="75000"/>
                  </a:schemeClr>
                </a:solidFill>
              </a:rPr>
              <a:t>, le </a:t>
            </a:r>
            <a:r>
              <a:rPr lang="fr-FR" sz="2000" b="1" dirty="0">
                <a:solidFill>
                  <a:schemeClr val="accent1">
                    <a:lumMod val="75000"/>
                  </a:schemeClr>
                </a:solidFill>
              </a:rPr>
              <a:t>monoxyde d’azote (NO)</a:t>
            </a:r>
            <a:r>
              <a:rPr lang="fr-FR" sz="2000" dirty="0">
                <a:solidFill>
                  <a:schemeClr val="accent1">
                    <a:lumMod val="75000"/>
                  </a:schemeClr>
                </a:solidFill>
              </a:rPr>
              <a:t> et le </a:t>
            </a:r>
            <a:r>
              <a:rPr lang="fr-FR" sz="2000" b="1" dirty="0">
                <a:solidFill>
                  <a:schemeClr val="accent1">
                    <a:lumMod val="75000"/>
                  </a:schemeClr>
                </a:solidFill>
              </a:rPr>
              <a:t>dioxyde d’azote (NO</a:t>
            </a:r>
            <a:r>
              <a:rPr lang="fr-FR" sz="2000" b="1" baseline="-25000" dirty="0">
                <a:solidFill>
                  <a:schemeClr val="accent1">
                    <a:lumMod val="75000"/>
                  </a:schemeClr>
                </a:solidFill>
              </a:rPr>
              <a:t>2</a:t>
            </a:r>
            <a:r>
              <a:rPr lang="fr-FR" sz="2000" b="1" dirty="0">
                <a:solidFill>
                  <a:schemeClr val="accent1">
                    <a:lumMod val="75000"/>
                  </a:schemeClr>
                </a:solidFill>
              </a:rPr>
              <a:t>)</a:t>
            </a:r>
            <a:r>
              <a:rPr lang="fr-FR" sz="2000" dirty="0">
                <a:solidFill>
                  <a:schemeClr val="accent1">
                    <a:lumMod val="75000"/>
                  </a:schemeClr>
                </a:solidFill>
              </a:rPr>
              <a:t>. Ces deux polluants sont qualifiés </a:t>
            </a:r>
            <a:r>
              <a:rPr lang="fr-FR" sz="2000" b="1" dirty="0">
                <a:solidFill>
                  <a:schemeClr val="accent1">
                    <a:lumMod val="75000"/>
                  </a:schemeClr>
                </a:solidFill>
              </a:rPr>
              <a:t>d’oxydes d’azote ou NO</a:t>
            </a:r>
            <a:r>
              <a:rPr lang="fr-FR" sz="2000" b="1" baseline="-25000" dirty="0">
                <a:solidFill>
                  <a:schemeClr val="accent1">
                    <a:lumMod val="75000"/>
                  </a:schemeClr>
                </a:solidFill>
              </a:rPr>
              <a:t>x</a:t>
            </a:r>
            <a:r>
              <a:rPr lang="fr-FR" sz="2000" dirty="0">
                <a:solidFill>
                  <a:schemeClr val="accent1">
                    <a:lumMod val="75000"/>
                  </a:schemeClr>
                </a:solidFill>
              </a:rPr>
              <a:t>, dans </a:t>
            </a:r>
            <a:r>
              <a:rPr lang="fr-FR" sz="2000" b="1" dirty="0">
                <a:solidFill>
                  <a:schemeClr val="accent1">
                    <a:lumMod val="75000"/>
                  </a:schemeClr>
                </a:solidFill>
              </a:rPr>
              <a:t>l’analyse de la qualité de l’air</a:t>
            </a:r>
            <a:r>
              <a:rPr lang="fr-FR" sz="2000" dirty="0">
                <a:solidFill>
                  <a:schemeClr val="accent1">
                    <a:lumMod val="75000"/>
                  </a:schemeClr>
                </a:solidFill>
              </a:rPr>
              <a:t>.</a:t>
            </a:r>
          </a:p>
        </p:txBody>
      </p:sp>
      <p:pic>
        <p:nvPicPr>
          <p:cNvPr id="3" name="Image NO">
            <a:extLst>
              <a:ext uri="{FF2B5EF4-FFF2-40B4-BE49-F238E27FC236}">
                <a16:creationId xmlns:a16="http://schemas.microsoft.com/office/drawing/2014/main" id="{B9D3740C-8843-AA93-2547-75D2789F4B2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016414" y="4662523"/>
            <a:ext cx="1407989" cy="1811358"/>
          </a:xfrm>
          <a:prstGeom prst="rect">
            <a:avLst/>
          </a:prstGeom>
        </p:spPr>
      </p:pic>
      <p:pic>
        <p:nvPicPr>
          <p:cNvPr id="7" name="Image NO2">
            <a:extLst>
              <a:ext uri="{FF2B5EF4-FFF2-40B4-BE49-F238E27FC236}">
                <a16:creationId xmlns:a16="http://schemas.microsoft.com/office/drawing/2014/main" id="{963233FF-13EE-076D-07F1-B50F2597F89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161671" y="2579803"/>
            <a:ext cx="1578561" cy="1791016"/>
          </a:xfrm>
          <a:prstGeom prst="rect">
            <a:avLst/>
          </a:prstGeom>
        </p:spPr>
      </p:pic>
      <p:sp>
        <p:nvSpPr>
          <p:cNvPr id="5" name="Zone Texte 2">
            <a:extLst>
              <a:ext uri="{FF2B5EF4-FFF2-40B4-BE49-F238E27FC236}">
                <a16:creationId xmlns:a16="http://schemas.microsoft.com/office/drawing/2014/main" id="{407A0372-57E7-9C18-81C8-D4FDEEC65C6D}"/>
              </a:ext>
            </a:extLst>
          </p:cNvPr>
          <p:cNvSpPr>
            <a:spLocks noChangeArrowheads="1"/>
          </p:cNvSpPr>
          <p:nvPr/>
        </p:nvSpPr>
        <p:spPr bwMode="auto">
          <a:xfrm>
            <a:off x="4115789" y="3022443"/>
            <a:ext cx="7689768" cy="10654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Le monoxyde d’azote (NO) est oxydé par les différents oxydants de l’air (O</a:t>
            </a:r>
            <a:r>
              <a:rPr lang="fr-FR" sz="2000" baseline="-25000" dirty="0">
                <a:solidFill>
                  <a:schemeClr val="accent1">
                    <a:lumMod val="75000"/>
                  </a:schemeClr>
                </a:solidFill>
              </a:rPr>
              <a:t>2</a:t>
            </a:r>
            <a:r>
              <a:rPr lang="fr-FR" sz="2000" dirty="0">
                <a:solidFill>
                  <a:schemeClr val="accent1">
                    <a:lumMod val="75000"/>
                  </a:schemeClr>
                </a:solidFill>
              </a:rPr>
              <a:t>, O</a:t>
            </a:r>
            <a:r>
              <a:rPr lang="fr-FR" sz="2000" baseline="-25000" dirty="0">
                <a:solidFill>
                  <a:schemeClr val="accent1">
                    <a:lumMod val="75000"/>
                  </a:schemeClr>
                </a:solidFill>
              </a:rPr>
              <a:t>3</a:t>
            </a:r>
            <a:r>
              <a:rPr lang="fr-FR" sz="2000" dirty="0">
                <a:solidFill>
                  <a:schemeClr val="accent1">
                    <a:lumMod val="75000"/>
                  </a:schemeClr>
                </a:solidFill>
              </a:rPr>
              <a:t>…) en dioxyde d’azote selon l’équation : </a:t>
            </a:r>
          </a:p>
          <a:p>
            <a:pPr algn="ctr">
              <a:spcBef>
                <a:spcPts val="438"/>
              </a:spcBef>
            </a:pPr>
            <a:r>
              <a:rPr lang="fr-FR" sz="2000" b="1" dirty="0">
                <a:solidFill>
                  <a:schemeClr val="accent1">
                    <a:lumMod val="75000"/>
                  </a:schemeClr>
                </a:solidFill>
              </a:rPr>
              <a:t>NO + O</a:t>
            </a:r>
            <a:r>
              <a:rPr lang="fr-FR" sz="2000" b="1" baseline="-25000" dirty="0">
                <a:solidFill>
                  <a:schemeClr val="accent1">
                    <a:lumMod val="75000"/>
                  </a:schemeClr>
                </a:solidFill>
              </a:rPr>
              <a:t>3</a:t>
            </a:r>
            <a:r>
              <a:rPr lang="fr-FR" sz="2000" b="1" dirty="0">
                <a:solidFill>
                  <a:schemeClr val="accent1">
                    <a:lumMod val="75000"/>
                  </a:schemeClr>
                </a:solidFill>
              </a:rPr>
              <a:t> </a:t>
            </a:r>
            <a:r>
              <a:rPr lang="fr-FR" b="1" dirty="0">
                <a:solidFill>
                  <a:schemeClr val="accent1">
                    <a:lumMod val="75000"/>
                  </a:schemeClr>
                </a:solidFill>
                <a:sym typeface="Wingdings" panose="05000000000000000000" pitchFamily="2" charset="2"/>
              </a:rPr>
              <a:t></a:t>
            </a:r>
            <a:r>
              <a:rPr lang="fr-FR" sz="2000" b="1" dirty="0">
                <a:solidFill>
                  <a:schemeClr val="accent1">
                    <a:lumMod val="75000"/>
                  </a:schemeClr>
                </a:solidFill>
                <a:sym typeface="Wingdings" panose="05000000000000000000" pitchFamily="2" charset="2"/>
              </a:rPr>
              <a:t> </a:t>
            </a:r>
            <a:r>
              <a:rPr lang="fr-FR" sz="2000" b="1" dirty="0">
                <a:solidFill>
                  <a:schemeClr val="accent1">
                    <a:lumMod val="75000"/>
                  </a:schemeClr>
                </a:solidFill>
              </a:rPr>
              <a:t>NO</a:t>
            </a:r>
            <a:r>
              <a:rPr lang="fr-FR" sz="2000" b="1" baseline="-25000" dirty="0">
                <a:solidFill>
                  <a:schemeClr val="accent1">
                    <a:lumMod val="75000"/>
                  </a:schemeClr>
                </a:solidFill>
              </a:rPr>
              <a:t>2</a:t>
            </a:r>
            <a:r>
              <a:rPr lang="fr-FR" sz="2000" b="1" dirty="0">
                <a:solidFill>
                  <a:schemeClr val="accent1">
                    <a:lumMod val="75000"/>
                  </a:schemeClr>
                </a:solidFill>
              </a:rPr>
              <a:t> + O</a:t>
            </a:r>
            <a:r>
              <a:rPr lang="fr-FR" sz="2000" b="1" baseline="-25000" dirty="0">
                <a:solidFill>
                  <a:schemeClr val="accent1">
                    <a:lumMod val="75000"/>
                  </a:schemeClr>
                </a:solidFill>
              </a:rPr>
              <a:t>2</a:t>
            </a:r>
          </a:p>
        </p:txBody>
      </p:sp>
      <p:sp>
        <p:nvSpPr>
          <p:cNvPr id="6" name="Zone Texte 3">
            <a:extLst>
              <a:ext uri="{FF2B5EF4-FFF2-40B4-BE49-F238E27FC236}">
                <a16:creationId xmlns:a16="http://schemas.microsoft.com/office/drawing/2014/main" id="{D19D1B2D-6691-B7BD-142F-0EC53F50E717}"/>
              </a:ext>
            </a:extLst>
          </p:cNvPr>
          <p:cNvSpPr>
            <a:spLocks noChangeArrowheads="1"/>
          </p:cNvSpPr>
          <p:nvPr/>
        </p:nvSpPr>
        <p:spPr bwMode="auto">
          <a:xfrm>
            <a:off x="3740232" y="5067423"/>
            <a:ext cx="8065325" cy="10654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Le monoxyde d’azote provient essentiellement de la combinaison du diazote et du dioxygène de l’air sous l’effet des combustions à haute température :</a:t>
            </a:r>
          </a:p>
          <a:p>
            <a:pPr algn="ctr">
              <a:spcBef>
                <a:spcPts val="438"/>
              </a:spcBef>
            </a:pPr>
            <a:r>
              <a:rPr lang="fr-FR" sz="2000" b="1" dirty="0">
                <a:solidFill>
                  <a:schemeClr val="accent1">
                    <a:lumMod val="75000"/>
                  </a:schemeClr>
                </a:solidFill>
              </a:rPr>
              <a:t>N</a:t>
            </a:r>
            <a:r>
              <a:rPr lang="fr-FR" sz="2000" b="1" baseline="-25000" dirty="0">
                <a:solidFill>
                  <a:schemeClr val="accent1">
                    <a:lumMod val="75000"/>
                  </a:schemeClr>
                </a:solidFill>
              </a:rPr>
              <a:t>2</a:t>
            </a:r>
            <a:r>
              <a:rPr lang="fr-FR" sz="2000" b="1" dirty="0">
                <a:solidFill>
                  <a:schemeClr val="accent1">
                    <a:lumMod val="75000"/>
                  </a:schemeClr>
                </a:solidFill>
              </a:rPr>
              <a:t> + O</a:t>
            </a:r>
            <a:r>
              <a:rPr lang="fr-FR" sz="2000" b="1" baseline="-25000" dirty="0">
                <a:solidFill>
                  <a:schemeClr val="accent1">
                    <a:lumMod val="75000"/>
                  </a:schemeClr>
                </a:solidFill>
              </a:rPr>
              <a:t>2</a:t>
            </a:r>
            <a:r>
              <a:rPr lang="fr-FR" sz="2000" b="1" dirty="0">
                <a:solidFill>
                  <a:schemeClr val="accent1">
                    <a:lumMod val="75000"/>
                  </a:schemeClr>
                </a:solidFill>
              </a:rPr>
              <a:t> + chaleur </a:t>
            </a:r>
            <a:r>
              <a:rPr lang="fr-FR" b="1" dirty="0">
                <a:solidFill>
                  <a:schemeClr val="accent1">
                    <a:lumMod val="75000"/>
                  </a:schemeClr>
                </a:solidFill>
                <a:sym typeface="Wingdings" panose="05000000000000000000" pitchFamily="2" charset="2"/>
              </a:rPr>
              <a:t></a:t>
            </a:r>
            <a:r>
              <a:rPr lang="fr-FR" sz="2000" b="1" dirty="0">
                <a:solidFill>
                  <a:schemeClr val="accent1">
                    <a:lumMod val="75000"/>
                  </a:schemeClr>
                </a:solidFill>
              </a:rPr>
              <a:t> 2NO</a:t>
            </a:r>
          </a:p>
        </p:txBody>
      </p:sp>
    </p:spTree>
    <p:extLst>
      <p:ext uri="{BB962C8B-B14F-4D97-AF65-F5344CB8AC3E}">
        <p14:creationId xmlns:p14="http://schemas.microsoft.com/office/powerpoint/2010/main" val="321284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Image CORP HUMAIN">
            <a:extLst>
              <a:ext uri="{FF2B5EF4-FFF2-40B4-BE49-F238E27FC236}">
                <a16:creationId xmlns:a16="http://schemas.microsoft.com/office/drawing/2014/main" id="{C359EE44-566F-4C29-80DD-F5B26F7A9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5042" y="2139043"/>
            <a:ext cx="2860816" cy="4620624"/>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du dioxyde d’azote sur la santé ?</a:t>
            </a:r>
          </a:p>
        </p:txBody>
      </p:sp>
      <p:cxnSp>
        <p:nvCxnSpPr>
          <p:cNvPr id="4" name="Connecteur droit avec flèche 1">
            <a:extLst>
              <a:ext uri="{FF2B5EF4-FFF2-40B4-BE49-F238E27FC236}">
                <a16:creationId xmlns:a16="http://schemas.microsoft.com/office/drawing/2014/main" id="{DB14A614-B3A8-DB66-419D-5CD80507105E}"/>
              </a:ext>
            </a:extLst>
          </p:cNvPr>
          <p:cNvCxnSpPr>
            <a:cxnSpLocks/>
            <a:stCxn id="5" idx="3"/>
          </p:cNvCxnSpPr>
          <p:nvPr/>
        </p:nvCxnSpPr>
        <p:spPr>
          <a:xfrm>
            <a:off x="4398393" y="2600573"/>
            <a:ext cx="1855450" cy="59056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ZoneTexte 1">
            <a:extLst>
              <a:ext uri="{FF2B5EF4-FFF2-40B4-BE49-F238E27FC236}">
                <a16:creationId xmlns:a16="http://schemas.microsoft.com/office/drawing/2014/main" id="{50DCB04A-548C-A968-1BCB-31710B8672B5}"/>
              </a:ext>
            </a:extLst>
          </p:cNvPr>
          <p:cNvSpPr txBox="1">
            <a:spLocks noChangeArrowheads="1"/>
          </p:cNvSpPr>
          <p:nvPr/>
        </p:nvSpPr>
        <p:spPr bwMode="auto">
          <a:xfrm>
            <a:off x="1794030" y="2319100"/>
            <a:ext cx="2624073" cy="68736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Irritations oculaires</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0" name="Connecteur droit avec flèche 2">
            <a:extLst>
              <a:ext uri="{FF2B5EF4-FFF2-40B4-BE49-F238E27FC236}">
                <a16:creationId xmlns:a16="http://schemas.microsoft.com/office/drawing/2014/main" id="{0FFE321A-ABBC-171A-D70E-53BBA54D3BD8}"/>
              </a:ext>
            </a:extLst>
          </p:cNvPr>
          <p:cNvCxnSpPr>
            <a:cxnSpLocks/>
            <a:stCxn id="11" idx="0"/>
          </p:cNvCxnSpPr>
          <p:nvPr/>
        </p:nvCxnSpPr>
        <p:spPr>
          <a:xfrm flipH="1">
            <a:off x="6415450" y="3128155"/>
            <a:ext cx="2096016" cy="695433"/>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ZoneTexte 2">
            <a:extLst>
              <a:ext uri="{FF2B5EF4-FFF2-40B4-BE49-F238E27FC236}">
                <a16:creationId xmlns:a16="http://schemas.microsoft.com/office/drawing/2014/main" id="{1C48F511-8AD5-413B-0BD4-3ECDEC8A6B39}"/>
              </a:ext>
            </a:extLst>
          </p:cNvPr>
          <p:cNvSpPr txBox="1">
            <a:spLocks noChangeArrowheads="1"/>
          </p:cNvSpPr>
          <p:nvPr/>
        </p:nvSpPr>
        <p:spPr bwMode="auto">
          <a:xfrm>
            <a:off x="8487358" y="2876725"/>
            <a:ext cx="2860816" cy="68736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Toux</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2" name="Connecteur droit avec flèche 3">
            <a:extLst>
              <a:ext uri="{FF2B5EF4-FFF2-40B4-BE49-F238E27FC236}">
                <a16:creationId xmlns:a16="http://schemas.microsoft.com/office/drawing/2014/main" id="{1B70883E-4D4F-B842-8676-BC441F2879F3}"/>
              </a:ext>
            </a:extLst>
          </p:cNvPr>
          <p:cNvCxnSpPr>
            <a:cxnSpLocks/>
            <a:stCxn id="13" idx="0"/>
          </p:cNvCxnSpPr>
          <p:nvPr/>
        </p:nvCxnSpPr>
        <p:spPr>
          <a:xfrm flipH="1" flipV="1">
            <a:off x="6731679" y="4656716"/>
            <a:ext cx="1672616" cy="613477"/>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3">
            <a:extLst>
              <a:ext uri="{FF2B5EF4-FFF2-40B4-BE49-F238E27FC236}">
                <a16:creationId xmlns:a16="http://schemas.microsoft.com/office/drawing/2014/main" id="{F845B101-622F-5077-86CB-533BFE887144}"/>
              </a:ext>
            </a:extLst>
          </p:cNvPr>
          <p:cNvSpPr txBox="1">
            <a:spLocks noChangeArrowheads="1"/>
          </p:cNvSpPr>
          <p:nvPr/>
        </p:nvSpPr>
        <p:spPr bwMode="auto">
          <a:xfrm>
            <a:off x="8375945" y="5018763"/>
            <a:ext cx="3364298" cy="68736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Irritations des bronches</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4" name="Connecteur droit avec flèche 2">
            <a:extLst>
              <a:ext uri="{FF2B5EF4-FFF2-40B4-BE49-F238E27FC236}">
                <a16:creationId xmlns:a16="http://schemas.microsoft.com/office/drawing/2014/main" id="{0F824542-17CA-8D57-C4F5-33A619F6E0C6}"/>
              </a:ext>
            </a:extLst>
          </p:cNvPr>
          <p:cNvCxnSpPr>
            <a:cxnSpLocks/>
            <a:stCxn id="16" idx="3"/>
          </p:cNvCxnSpPr>
          <p:nvPr/>
        </p:nvCxnSpPr>
        <p:spPr>
          <a:xfrm flipV="1">
            <a:off x="4487286" y="4392386"/>
            <a:ext cx="1608714" cy="595215"/>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2">
            <a:extLst>
              <a:ext uri="{FF2B5EF4-FFF2-40B4-BE49-F238E27FC236}">
                <a16:creationId xmlns:a16="http://schemas.microsoft.com/office/drawing/2014/main" id="{4607C3D4-7907-845E-4053-C0CFE0F15E91}"/>
              </a:ext>
            </a:extLst>
          </p:cNvPr>
          <p:cNvSpPr txBox="1">
            <a:spLocks noChangeArrowheads="1"/>
          </p:cNvSpPr>
          <p:nvPr/>
        </p:nvSpPr>
        <p:spPr bwMode="auto">
          <a:xfrm>
            <a:off x="1671432" y="4454064"/>
            <a:ext cx="2837165" cy="1302921"/>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Fragilise la muqueuse face aux agressions infectieuses</a:t>
            </a:r>
          </a:p>
          <a:p>
            <a:pPr algn="ctr">
              <a:lnSpc>
                <a:spcPct val="100000"/>
              </a:lnSpc>
              <a:buNone/>
              <a:defRPr/>
            </a:pPr>
            <a:r>
              <a:rPr lang="fr-FR" altLang="fr-FR" sz="100" dirty="0">
                <a:solidFill>
                  <a:srgbClr val="FFFFFF"/>
                </a:solidFill>
                <a:cs typeface="Arial" panose="020B0604020202020204" pitchFamily="34" charset="0"/>
              </a:rPr>
              <a:t>    </a:t>
            </a:r>
          </a:p>
        </p:txBody>
      </p:sp>
      <p:sp>
        <p:nvSpPr>
          <p:cNvPr id="30" name="ZoneTexte 1">
            <a:extLst>
              <a:ext uri="{FF2B5EF4-FFF2-40B4-BE49-F238E27FC236}">
                <a16:creationId xmlns:a16="http://schemas.microsoft.com/office/drawing/2014/main" id="{A0E009C6-9F26-A4E5-45BE-85D730DCA25C}"/>
              </a:ext>
            </a:extLst>
          </p:cNvPr>
          <p:cNvSpPr txBox="1"/>
          <p:nvPr/>
        </p:nvSpPr>
        <p:spPr>
          <a:xfrm>
            <a:off x="1671432" y="1319004"/>
            <a:ext cx="10297411" cy="646331"/>
          </a:xfrm>
          <a:prstGeom prst="rect">
            <a:avLst/>
          </a:prstGeom>
          <a:noFill/>
        </p:spPr>
        <p:txBody>
          <a:bodyPr wrap="square">
            <a:spAutoFit/>
          </a:bodyPr>
          <a:lstStyle/>
          <a:p>
            <a:pPr algn="just">
              <a:spcBef>
                <a:spcPts val="438"/>
              </a:spcBef>
            </a:pPr>
            <a:r>
              <a:rPr lang="fr-FR" sz="1800" b="1" dirty="0">
                <a:solidFill>
                  <a:schemeClr val="accent1">
                    <a:lumMod val="75000"/>
                  </a:schemeClr>
                </a:solidFill>
              </a:rPr>
              <a:t>À forte concentration, </a:t>
            </a:r>
            <a:r>
              <a:rPr lang="fr-FR" sz="1800" dirty="0">
                <a:solidFill>
                  <a:schemeClr val="accent1">
                    <a:lumMod val="75000"/>
                  </a:schemeClr>
                </a:solidFill>
              </a:rPr>
              <a:t>le dioxyde d’azote est </a:t>
            </a:r>
            <a:r>
              <a:rPr lang="fr-FR" sz="1800" b="1" dirty="0">
                <a:solidFill>
                  <a:schemeClr val="accent1">
                    <a:lumMod val="75000"/>
                  </a:schemeClr>
                </a:solidFill>
              </a:rPr>
              <a:t>un gaz toxique</a:t>
            </a:r>
            <a:r>
              <a:rPr lang="fr-FR" sz="1800" dirty="0">
                <a:solidFill>
                  <a:schemeClr val="accent1">
                    <a:lumMod val="75000"/>
                  </a:schemeClr>
                </a:solidFill>
              </a:rPr>
              <a:t>. Chez </a:t>
            </a:r>
            <a:r>
              <a:rPr lang="fr-FR" sz="1800" b="1" dirty="0">
                <a:solidFill>
                  <a:schemeClr val="accent1">
                    <a:lumMod val="75000"/>
                  </a:schemeClr>
                </a:solidFill>
              </a:rPr>
              <a:t>les asthmatiques</a:t>
            </a:r>
            <a:r>
              <a:rPr lang="fr-FR" sz="1800" dirty="0">
                <a:solidFill>
                  <a:schemeClr val="accent1">
                    <a:lumMod val="75000"/>
                  </a:schemeClr>
                </a:solidFill>
              </a:rPr>
              <a:t>, il </a:t>
            </a:r>
            <a:r>
              <a:rPr lang="fr-FR" sz="1800" b="1" dirty="0">
                <a:solidFill>
                  <a:schemeClr val="accent1">
                    <a:lumMod val="75000"/>
                  </a:schemeClr>
                </a:solidFill>
              </a:rPr>
              <a:t>augmente la fréquence et la gravité des crises d’asthme et </a:t>
            </a:r>
            <a:r>
              <a:rPr lang="fr-FR" sz="1800" dirty="0">
                <a:solidFill>
                  <a:schemeClr val="accent1">
                    <a:lumMod val="75000"/>
                  </a:schemeClr>
                </a:solidFill>
              </a:rPr>
              <a:t>favorise </a:t>
            </a:r>
            <a:r>
              <a:rPr lang="fr-FR" sz="1800" b="1" dirty="0">
                <a:solidFill>
                  <a:schemeClr val="accent1">
                    <a:lumMod val="75000"/>
                  </a:schemeClr>
                </a:solidFill>
              </a:rPr>
              <a:t>les infections pulmonaires chez l’enfant.</a:t>
            </a:r>
          </a:p>
        </p:txBody>
      </p:sp>
    </p:spTree>
    <p:extLst>
      <p:ext uri="{BB962C8B-B14F-4D97-AF65-F5344CB8AC3E}">
        <p14:creationId xmlns:p14="http://schemas.microsoft.com/office/powerpoint/2010/main" val="1824512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3" grpId="0" animBg="1"/>
      <p:bldP spid="16" grpId="0" animBg="1"/>
      <p:bldP spid="30" grpId="0"/>
    </p:bldLst>
  </p:timing>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Image effet NOx 2">
            <a:extLst>
              <a:ext uri="{FF2B5EF4-FFF2-40B4-BE49-F238E27FC236}">
                <a16:creationId xmlns:a16="http://schemas.microsoft.com/office/drawing/2014/main" id="{29090DC3-CA47-560E-4FC4-97577DEFD3B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605937" y="3464106"/>
            <a:ext cx="2868640" cy="2602639"/>
          </a:xfrm>
          <a:prstGeom prst="rect">
            <a:avLst/>
          </a:prstGeom>
        </p:spPr>
      </p:pic>
      <p:pic>
        <p:nvPicPr>
          <p:cNvPr id="14" name="Image effet NOx 1">
            <a:extLst>
              <a:ext uri="{FF2B5EF4-FFF2-40B4-BE49-F238E27FC236}">
                <a16:creationId xmlns:a16="http://schemas.microsoft.com/office/drawing/2014/main" id="{1BB94DA6-439B-46B0-05A9-74840D10F65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401755" y="4092782"/>
            <a:ext cx="2254545" cy="2528057"/>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du dioxyde d’azote sur l’environnement ? </a:t>
            </a:r>
          </a:p>
        </p:txBody>
      </p:sp>
      <p:sp>
        <p:nvSpPr>
          <p:cNvPr id="4" name="Texte 2">
            <a:extLst>
              <a:ext uri="{FF2B5EF4-FFF2-40B4-BE49-F238E27FC236}">
                <a16:creationId xmlns:a16="http://schemas.microsoft.com/office/drawing/2014/main" id="{06A65EBD-D7EE-714D-590F-3A091BBAE85E}"/>
              </a:ext>
            </a:extLst>
          </p:cNvPr>
          <p:cNvSpPr txBox="1">
            <a:spLocks noChangeArrowheads="1"/>
          </p:cNvSpPr>
          <p:nvPr/>
        </p:nvSpPr>
        <p:spPr bwMode="auto">
          <a:xfrm>
            <a:off x="6837361" y="4420292"/>
            <a:ext cx="4837548" cy="1605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fr-FR" sz="2000" dirty="0">
                <a:solidFill>
                  <a:schemeClr val="accent1">
                    <a:lumMod val="75000"/>
                  </a:schemeClr>
                </a:solidFill>
              </a:rPr>
              <a:t>Cela participe à la </a:t>
            </a:r>
            <a:r>
              <a:rPr lang="fr-FR" sz="2000" b="1" dirty="0">
                <a:solidFill>
                  <a:schemeClr val="accent1">
                    <a:lumMod val="75000"/>
                  </a:schemeClr>
                </a:solidFill>
              </a:rPr>
              <a:t>formation de l’ozone </a:t>
            </a:r>
            <a:r>
              <a:rPr lang="fr-FR" sz="2000" dirty="0">
                <a:solidFill>
                  <a:schemeClr val="accent1">
                    <a:lumMod val="75000"/>
                  </a:schemeClr>
                </a:solidFill>
              </a:rPr>
              <a:t>au </a:t>
            </a:r>
            <a:r>
              <a:rPr lang="fr-FR" sz="2000" b="1" dirty="0">
                <a:solidFill>
                  <a:schemeClr val="accent1">
                    <a:lumMod val="75000"/>
                  </a:schemeClr>
                </a:solidFill>
              </a:rPr>
              <a:t>niveau du sol</a:t>
            </a:r>
            <a:r>
              <a:rPr lang="fr-FR" sz="2000" dirty="0">
                <a:solidFill>
                  <a:schemeClr val="accent1">
                    <a:lumMod val="75000"/>
                  </a:schemeClr>
                </a:solidFill>
              </a:rPr>
              <a:t>, dont il est </a:t>
            </a:r>
            <a:r>
              <a:rPr lang="fr-FR" sz="2000" b="1" dirty="0">
                <a:solidFill>
                  <a:schemeClr val="accent1">
                    <a:lumMod val="75000"/>
                  </a:schemeClr>
                </a:solidFill>
              </a:rPr>
              <a:t>un précurseurs. </a:t>
            </a:r>
          </a:p>
          <a:p>
            <a:pPr algn="ctr">
              <a:buNone/>
            </a:pPr>
            <a:r>
              <a:rPr lang="fr-FR" sz="2000" dirty="0">
                <a:solidFill>
                  <a:schemeClr val="accent1">
                    <a:lumMod val="75000"/>
                  </a:schemeClr>
                </a:solidFill>
              </a:rPr>
              <a:t>L'interaction du dioxyde d'azote avec l'eau génère de l</a:t>
            </a:r>
            <a:r>
              <a:rPr lang="fr-FR" sz="2000" b="1" dirty="0">
                <a:solidFill>
                  <a:schemeClr val="accent1">
                    <a:lumMod val="75000"/>
                  </a:schemeClr>
                </a:solidFill>
              </a:rPr>
              <a:t>'acide nitrique</a:t>
            </a:r>
            <a:r>
              <a:rPr lang="fr-FR" sz="2000" dirty="0">
                <a:solidFill>
                  <a:schemeClr val="accent1">
                    <a:lumMod val="75000"/>
                  </a:schemeClr>
                </a:solidFill>
              </a:rPr>
              <a:t>, </a:t>
            </a:r>
            <a:r>
              <a:rPr lang="fr-FR" sz="2000" b="1" dirty="0">
                <a:solidFill>
                  <a:schemeClr val="accent1">
                    <a:lumMod val="75000"/>
                  </a:schemeClr>
                </a:solidFill>
              </a:rPr>
              <a:t>responsable des pluies acides.</a:t>
            </a:r>
          </a:p>
        </p:txBody>
      </p:sp>
      <p:sp>
        <p:nvSpPr>
          <p:cNvPr id="12" name="Texte 1">
            <a:extLst>
              <a:ext uri="{FF2B5EF4-FFF2-40B4-BE49-F238E27FC236}">
                <a16:creationId xmlns:a16="http://schemas.microsoft.com/office/drawing/2014/main" id="{0AB90CC8-AC84-C1F0-B7A0-1C842EC41915}"/>
              </a:ext>
            </a:extLst>
          </p:cNvPr>
          <p:cNvSpPr txBox="1">
            <a:spLocks noChangeArrowheads="1"/>
          </p:cNvSpPr>
          <p:nvPr/>
        </p:nvSpPr>
        <p:spPr bwMode="auto">
          <a:xfrm>
            <a:off x="6951681" y="2540776"/>
            <a:ext cx="483754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Bef>
                <a:spcPts val="438"/>
              </a:spcBef>
              <a:buNone/>
            </a:pPr>
            <a:r>
              <a:rPr lang="fr-FR" sz="2000" dirty="0">
                <a:solidFill>
                  <a:schemeClr val="accent1">
                    <a:lumMod val="75000"/>
                  </a:schemeClr>
                </a:solidFill>
              </a:rPr>
              <a:t>Les </a:t>
            </a:r>
            <a:r>
              <a:rPr lang="fr-FR" sz="2000" b="1" dirty="0">
                <a:solidFill>
                  <a:schemeClr val="accent1">
                    <a:lumMod val="75000"/>
                  </a:schemeClr>
                </a:solidFill>
              </a:rPr>
              <a:t>apports réguliers de dioxyde d'azote </a:t>
            </a:r>
            <a:r>
              <a:rPr lang="fr-FR" sz="2000" dirty="0">
                <a:solidFill>
                  <a:schemeClr val="accent1">
                    <a:lumMod val="75000"/>
                  </a:schemeClr>
                </a:solidFill>
              </a:rPr>
              <a:t>dans </a:t>
            </a:r>
            <a:r>
              <a:rPr lang="fr-FR" sz="2000" b="1" dirty="0">
                <a:solidFill>
                  <a:schemeClr val="accent1">
                    <a:lumMod val="75000"/>
                  </a:schemeClr>
                </a:solidFill>
              </a:rPr>
              <a:t>le sol perturbent la pousse des végétaux.</a:t>
            </a:r>
          </a:p>
        </p:txBody>
      </p:sp>
      <p:grpSp>
        <p:nvGrpSpPr>
          <p:cNvPr id="19" name="Groupe feuille">
            <a:extLst>
              <a:ext uri="{FF2B5EF4-FFF2-40B4-BE49-F238E27FC236}">
                <a16:creationId xmlns:a16="http://schemas.microsoft.com/office/drawing/2014/main" id="{95B188B3-2B4E-680C-B558-91B54D976AAC}"/>
              </a:ext>
            </a:extLst>
          </p:cNvPr>
          <p:cNvGrpSpPr/>
          <p:nvPr/>
        </p:nvGrpSpPr>
        <p:grpSpPr>
          <a:xfrm>
            <a:off x="3446915" y="1811239"/>
            <a:ext cx="3192769" cy="3588172"/>
            <a:chOff x="3446915" y="1811239"/>
            <a:chExt cx="3192769" cy="3588172"/>
          </a:xfrm>
        </p:grpSpPr>
        <p:grpSp>
          <p:nvGrpSpPr>
            <p:cNvPr id="3" name="Groupe 2">
              <a:extLst>
                <a:ext uri="{FF2B5EF4-FFF2-40B4-BE49-F238E27FC236}">
                  <a16:creationId xmlns:a16="http://schemas.microsoft.com/office/drawing/2014/main" id="{552E64E2-C481-D212-6F6F-EC87638703BB}"/>
                </a:ext>
              </a:extLst>
            </p:cNvPr>
            <p:cNvGrpSpPr/>
            <p:nvPr/>
          </p:nvGrpSpPr>
          <p:grpSpPr>
            <a:xfrm>
              <a:off x="3446915" y="1811239"/>
              <a:ext cx="3192769" cy="2257679"/>
              <a:chOff x="7865091" y="1004777"/>
              <a:chExt cx="3586174" cy="2535865"/>
            </a:xfrm>
          </p:grpSpPr>
          <p:sp>
            <p:nvSpPr>
              <p:cNvPr id="9" name="Ellipse 8">
                <a:extLst>
                  <a:ext uri="{FF2B5EF4-FFF2-40B4-BE49-F238E27FC236}">
                    <a16:creationId xmlns:a16="http://schemas.microsoft.com/office/drawing/2014/main" id="{0FC4276C-75A0-E3C5-5397-CC22B2CF259C}"/>
                  </a:ext>
                </a:extLst>
              </p:cNvPr>
              <p:cNvSpPr/>
              <p:nvPr/>
            </p:nvSpPr>
            <p:spPr>
              <a:xfrm rot="20115115">
                <a:off x="9027042" y="1004777"/>
                <a:ext cx="2424223" cy="2424223"/>
              </a:xfrm>
              <a:prstGeom prst="ellipse">
                <a:avLst/>
              </a:prstGeom>
              <a:noFill/>
              <a:ln w="38100">
                <a:solidFill>
                  <a:srgbClr val="2B2C7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B877E159-1883-6137-A9DB-FF2A62867418}"/>
                  </a:ext>
                </a:extLst>
              </p:cNvPr>
              <p:cNvCxnSpPr>
                <a:cxnSpLocks/>
              </p:cNvCxnSpPr>
              <p:nvPr/>
            </p:nvCxnSpPr>
            <p:spPr>
              <a:xfrm flipV="1">
                <a:off x="7865091" y="2772147"/>
                <a:ext cx="1280787" cy="768495"/>
              </a:xfrm>
              <a:prstGeom prst="line">
                <a:avLst/>
              </a:prstGeom>
              <a:ln w="38100">
                <a:solidFill>
                  <a:srgbClr val="2B2C70"/>
                </a:solidFill>
                <a:prstDash val="lgDash"/>
              </a:ln>
            </p:spPr>
            <p:style>
              <a:lnRef idx="1">
                <a:schemeClr val="accent1"/>
              </a:lnRef>
              <a:fillRef idx="0">
                <a:schemeClr val="accent1"/>
              </a:fillRef>
              <a:effectRef idx="0">
                <a:schemeClr val="accent1"/>
              </a:effectRef>
              <a:fontRef idx="minor">
                <a:schemeClr val="tx1"/>
              </a:fontRef>
            </p:style>
          </p:cxnSp>
        </p:grpSp>
        <p:cxnSp>
          <p:nvCxnSpPr>
            <p:cNvPr id="11" name="Connecteur droit 10">
              <a:extLst>
                <a:ext uri="{FF2B5EF4-FFF2-40B4-BE49-F238E27FC236}">
                  <a16:creationId xmlns:a16="http://schemas.microsoft.com/office/drawing/2014/main" id="{051AED51-08BD-4C19-F3D5-41E7B6D34871}"/>
                </a:ext>
              </a:extLst>
            </p:cNvPr>
            <p:cNvCxnSpPr>
              <a:cxnSpLocks/>
            </p:cNvCxnSpPr>
            <p:nvPr/>
          </p:nvCxnSpPr>
          <p:spPr>
            <a:xfrm flipH="1" flipV="1">
              <a:off x="5999427" y="3870411"/>
              <a:ext cx="359343" cy="1529000"/>
            </a:xfrm>
            <a:prstGeom prst="line">
              <a:avLst/>
            </a:prstGeom>
            <a:ln w="38100">
              <a:solidFill>
                <a:srgbClr val="2B2C70"/>
              </a:solidFill>
              <a:prstDash val="lgDash"/>
            </a:ln>
          </p:spPr>
          <p:style>
            <a:lnRef idx="1">
              <a:schemeClr val="accent1"/>
            </a:lnRef>
            <a:fillRef idx="0">
              <a:schemeClr val="accent1"/>
            </a:fillRef>
            <a:effectRef idx="0">
              <a:schemeClr val="accent1"/>
            </a:effectRef>
            <a:fontRef idx="minor">
              <a:schemeClr val="tx1"/>
            </a:fontRef>
          </p:style>
        </p:cxnSp>
        <p:pic>
          <p:nvPicPr>
            <p:cNvPr id="18" name="Image 17">
              <a:extLst>
                <a:ext uri="{FF2B5EF4-FFF2-40B4-BE49-F238E27FC236}">
                  <a16:creationId xmlns:a16="http://schemas.microsoft.com/office/drawing/2014/main" id="{5322CDE3-A695-65B2-8306-A5A9B8F281A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835081" y="2235411"/>
              <a:ext cx="1450919" cy="1309939"/>
            </a:xfrm>
            <a:prstGeom prst="rect">
              <a:avLst/>
            </a:prstGeom>
          </p:spPr>
        </p:pic>
      </p:grpSp>
    </p:spTree>
    <p:extLst>
      <p:ext uri="{BB962C8B-B14F-4D97-AF65-F5344CB8AC3E}">
        <p14:creationId xmlns:p14="http://schemas.microsoft.com/office/powerpoint/2010/main" val="1690353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80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120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14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a:t>
            </a:r>
            <a:r>
              <a:rPr lang="fr-FR" altLang="fr-FR" sz="3200" dirty="0">
                <a:solidFill>
                  <a:srgbClr val="2E75B6"/>
                </a:solidFill>
                <a:ea typeface="+mn-ea"/>
                <a:cs typeface="Arial" charset="0"/>
              </a:rPr>
              <a:t>mesure-t-on les oxydes d’azote </a:t>
            </a:r>
            <a:r>
              <a:rPr lang="fr-FR" altLang="fr-FR" sz="3200" dirty="0">
                <a:solidFill>
                  <a:schemeClr val="accent5">
                    <a:lumMod val="75000"/>
                  </a:schemeClr>
                </a:solidFill>
                <a:ea typeface="+mn-ea"/>
                <a:cs typeface="Arial" charset="0"/>
              </a:rPr>
              <a:t>?</a:t>
            </a:r>
          </a:p>
        </p:txBody>
      </p:sp>
      <p:sp>
        <p:nvSpPr>
          <p:cNvPr id="3" name="Zone Texte 2">
            <a:extLst>
              <a:ext uri="{FF2B5EF4-FFF2-40B4-BE49-F238E27FC236}">
                <a16:creationId xmlns:a16="http://schemas.microsoft.com/office/drawing/2014/main" id="{B1B89260-6842-2B82-7BCF-C1020B0AE34B}"/>
              </a:ext>
            </a:extLst>
          </p:cNvPr>
          <p:cNvSpPr>
            <a:spLocks noChangeArrowheads="1"/>
          </p:cNvSpPr>
          <p:nvPr/>
        </p:nvSpPr>
        <p:spPr bwMode="auto">
          <a:xfrm>
            <a:off x="1560326" y="2734514"/>
            <a:ext cx="7785693" cy="3579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ctr">
              <a:spcBef>
                <a:spcPts val="438"/>
              </a:spcBef>
            </a:pPr>
            <a:r>
              <a:rPr lang="fr-FR" sz="2000" b="1" dirty="0">
                <a:solidFill>
                  <a:schemeClr val="accent1">
                    <a:lumMod val="75000"/>
                  </a:schemeClr>
                </a:solidFill>
              </a:rPr>
              <a:t>NO + O</a:t>
            </a:r>
            <a:r>
              <a:rPr lang="fr-FR" sz="2000" b="1" baseline="-25000" dirty="0">
                <a:solidFill>
                  <a:schemeClr val="accent1">
                    <a:lumMod val="75000"/>
                  </a:schemeClr>
                </a:solidFill>
              </a:rPr>
              <a:t>3</a:t>
            </a:r>
            <a:r>
              <a:rPr lang="fr-FR" sz="2000" b="1" dirty="0">
                <a:solidFill>
                  <a:schemeClr val="accent1">
                    <a:lumMod val="75000"/>
                  </a:schemeClr>
                </a:solidFill>
              </a:rPr>
              <a:t> </a:t>
            </a:r>
            <a:r>
              <a:rPr lang="fr-FR" b="1" dirty="0">
                <a:solidFill>
                  <a:schemeClr val="accent1">
                    <a:lumMod val="75000"/>
                  </a:schemeClr>
                </a:solidFill>
                <a:sym typeface="Wingdings" panose="05000000000000000000" pitchFamily="2" charset="2"/>
              </a:rPr>
              <a:t></a:t>
            </a:r>
            <a:r>
              <a:rPr lang="fr-FR" sz="2000" b="1" dirty="0">
                <a:solidFill>
                  <a:schemeClr val="accent1">
                    <a:lumMod val="75000"/>
                  </a:schemeClr>
                </a:solidFill>
              </a:rPr>
              <a:t> NO</a:t>
            </a:r>
            <a:r>
              <a:rPr lang="fr-FR" sz="2000" b="1" baseline="-25000" dirty="0">
                <a:solidFill>
                  <a:schemeClr val="accent1">
                    <a:lumMod val="75000"/>
                  </a:schemeClr>
                </a:solidFill>
              </a:rPr>
              <a:t>2</a:t>
            </a:r>
            <a:r>
              <a:rPr lang="fr-FR" sz="2000" b="1" dirty="0">
                <a:solidFill>
                  <a:schemeClr val="accent1">
                    <a:lumMod val="75000"/>
                  </a:schemeClr>
                </a:solidFill>
              </a:rPr>
              <a:t> + O</a:t>
            </a:r>
            <a:r>
              <a:rPr lang="fr-FR" sz="2000" b="1" baseline="-25000" dirty="0">
                <a:solidFill>
                  <a:schemeClr val="accent1">
                    <a:lumMod val="75000"/>
                  </a:schemeClr>
                </a:solidFill>
              </a:rPr>
              <a:t>2</a:t>
            </a:r>
            <a:r>
              <a:rPr lang="fr-FR" sz="2000" b="1" dirty="0">
                <a:solidFill>
                  <a:schemeClr val="accent1">
                    <a:lumMod val="75000"/>
                  </a:schemeClr>
                </a:solidFill>
              </a:rPr>
              <a:t> + photons (</a:t>
            </a:r>
            <a:r>
              <a:rPr lang="fr-FR" sz="2000" b="1" dirty="0" err="1">
                <a:solidFill>
                  <a:schemeClr val="accent1">
                    <a:lumMod val="75000"/>
                  </a:schemeClr>
                </a:solidFill>
              </a:rPr>
              <a:t>hv</a:t>
            </a:r>
            <a:r>
              <a:rPr lang="fr-FR" sz="2000" b="1" dirty="0">
                <a:solidFill>
                  <a:schemeClr val="accent1">
                    <a:lumMod val="75000"/>
                  </a:schemeClr>
                </a:solidFill>
              </a:rPr>
              <a:t>)</a:t>
            </a:r>
            <a:endParaRPr lang="fr-FR" sz="2000" dirty="0">
              <a:solidFill>
                <a:schemeClr val="accent1">
                  <a:lumMod val="75000"/>
                </a:schemeClr>
              </a:solidFill>
            </a:endParaRPr>
          </a:p>
          <a:p>
            <a:pPr algn="just">
              <a:spcBef>
                <a:spcPts val="438"/>
              </a:spcBef>
            </a:pPr>
            <a:r>
              <a:rPr lang="fr-FR" sz="2000" b="1" dirty="0">
                <a:solidFill>
                  <a:schemeClr val="accent1">
                    <a:lumMod val="75000"/>
                  </a:schemeClr>
                </a:solidFill>
              </a:rPr>
              <a:t>Mesure du NO : </a:t>
            </a:r>
            <a:r>
              <a:rPr lang="fr-FR" sz="2000" dirty="0">
                <a:solidFill>
                  <a:schemeClr val="accent1">
                    <a:lumMod val="75000"/>
                  </a:schemeClr>
                </a:solidFill>
              </a:rPr>
              <a:t>l’air ambiant est envoyé dans une chambre à réaction mélangé à de où il est l’ozone présent en excès. Le rayonnement produit est mesuré par un photomultiplicateur.</a:t>
            </a:r>
          </a:p>
          <a:p>
            <a:pPr algn="just">
              <a:spcBef>
                <a:spcPts val="438"/>
              </a:spcBef>
            </a:pPr>
            <a:r>
              <a:rPr lang="fr-FR" sz="2000" b="1" dirty="0">
                <a:solidFill>
                  <a:schemeClr val="accent1">
                    <a:lumMod val="75000"/>
                  </a:schemeClr>
                </a:solidFill>
              </a:rPr>
              <a:t>Mesure du NO</a:t>
            </a:r>
            <a:r>
              <a:rPr lang="fr-FR" sz="2000" b="1" baseline="-25000" dirty="0">
                <a:solidFill>
                  <a:schemeClr val="accent1">
                    <a:lumMod val="75000"/>
                  </a:schemeClr>
                </a:solidFill>
              </a:rPr>
              <a:t>2</a:t>
            </a:r>
            <a:r>
              <a:rPr lang="fr-FR" sz="2000" b="1" dirty="0">
                <a:solidFill>
                  <a:schemeClr val="accent1">
                    <a:lumMod val="75000"/>
                  </a:schemeClr>
                </a:solidFill>
              </a:rPr>
              <a:t> : </a:t>
            </a:r>
            <a:r>
              <a:rPr lang="fr-FR" sz="2000" dirty="0">
                <a:solidFill>
                  <a:schemeClr val="accent1">
                    <a:lumMod val="75000"/>
                  </a:schemeClr>
                </a:solidFill>
              </a:rPr>
              <a:t>l’air ambiant est envoyé dans un four à catalyse en molybdène chauffé à haute température où les oxydes d’azote sont alors réduits en monoxyde d’azote. L’air ne contenant plus que le monoxyde d’azote est envoyé dans la chambre de réaction où il est mélangé à l’ozone en excès. Le rayonnement émis est maintenant proportionnel à la quantité totale d’oxydes d’azote (NO</a:t>
            </a:r>
            <a:r>
              <a:rPr lang="fr-FR" sz="2000" baseline="-25000" dirty="0">
                <a:solidFill>
                  <a:schemeClr val="accent1">
                    <a:lumMod val="75000"/>
                  </a:schemeClr>
                </a:solidFill>
              </a:rPr>
              <a:t>x</a:t>
            </a:r>
            <a:r>
              <a:rPr lang="fr-FR" sz="2000" dirty="0">
                <a:solidFill>
                  <a:schemeClr val="accent1">
                    <a:lumMod val="75000"/>
                  </a:schemeClr>
                </a:solidFill>
              </a:rPr>
              <a:t>). On obtient la concentration de NO</a:t>
            </a:r>
            <a:r>
              <a:rPr lang="fr-FR" sz="2000" baseline="-25000" dirty="0">
                <a:solidFill>
                  <a:schemeClr val="accent1">
                    <a:lumMod val="75000"/>
                  </a:schemeClr>
                </a:solidFill>
              </a:rPr>
              <a:t>2</a:t>
            </a:r>
            <a:r>
              <a:rPr lang="fr-FR" sz="2000" dirty="0">
                <a:solidFill>
                  <a:schemeClr val="accent1">
                    <a:lumMod val="75000"/>
                  </a:schemeClr>
                </a:solidFill>
              </a:rPr>
              <a:t> par différence (NO</a:t>
            </a:r>
            <a:r>
              <a:rPr lang="fr-FR" sz="2000" baseline="-25000" dirty="0">
                <a:solidFill>
                  <a:schemeClr val="accent1">
                    <a:lumMod val="75000"/>
                  </a:schemeClr>
                </a:solidFill>
              </a:rPr>
              <a:t>x</a:t>
            </a:r>
            <a:r>
              <a:rPr lang="fr-FR" sz="2000" dirty="0">
                <a:solidFill>
                  <a:schemeClr val="accent1">
                    <a:lumMod val="75000"/>
                  </a:schemeClr>
                </a:solidFill>
              </a:rPr>
              <a:t> = NO + NO</a:t>
            </a:r>
            <a:r>
              <a:rPr lang="fr-FR" sz="2000" baseline="-25000" dirty="0">
                <a:solidFill>
                  <a:schemeClr val="accent1">
                    <a:lumMod val="75000"/>
                  </a:schemeClr>
                </a:solidFill>
              </a:rPr>
              <a:t>2</a:t>
            </a:r>
            <a:r>
              <a:rPr lang="fr-FR" sz="2000" dirty="0">
                <a:solidFill>
                  <a:schemeClr val="accent1">
                    <a:lumMod val="75000"/>
                  </a:schemeClr>
                </a:solidFill>
              </a:rPr>
              <a:t> -&gt; NO</a:t>
            </a:r>
            <a:r>
              <a:rPr lang="fr-FR" sz="2000" baseline="-25000" dirty="0">
                <a:solidFill>
                  <a:schemeClr val="accent1">
                    <a:lumMod val="75000"/>
                  </a:schemeClr>
                </a:solidFill>
              </a:rPr>
              <a:t>2</a:t>
            </a:r>
            <a:r>
              <a:rPr lang="fr-FR" sz="2000" dirty="0">
                <a:solidFill>
                  <a:schemeClr val="accent1">
                    <a:lumMod val="75000"/>
                  </a:schemeClr>
                </a:solidFill>
              </a:rPr>
              <a:t> = NO</a:t>
            </a:r>
            <a:r>
              <a:rPr lang="fr-FR" sz="2000" baseline="-25000" dirty="0">
                <a:solidFill>
                  <a:schemeClr val="accent1">
                    <a:lumMod val="75000"/>
                  </a:schemeClr>
                </a:solidFill>
              </a:rPr>
              <a:t>x</a:t>
            </a:r>
            <a:r>
              <a:rPr lang="fr-FR" sz="2000" dirty="0">
                <a:solidFill>
                  <a:schemeClr val="accent1">
                    <a:lumMod val="75000"/>
                  </a:schemeClr>
                </a:solidFill>
              </a:rPr>
              <a:t> - NO).</a:t>
            </a:r>
          </a:p>
        </p:txBody>
      </p:sp>
      <p:sp>
        <p:nvSpPr>
          <p:cNvPr id="5" name="ZoneTexte 1">
            <a:extLst>
              <a:ext uri="{FF2B5EF4-FFF2-40B4-BE49-F238E27FC236}">
                <a16:creationId xmlns:a16="http://schemas.microsoft.com/office/drawing/2014/main" id="{5A8F89EC-6870-2635-B5CD-D73EA98D5601}"/>
              </a:ext>
            </a:extLst>
          </p:cNvPr>
          <p:cNvSpPr txBox="1"/>
          <p:nvPr/>
        </p:nvSpPr>
        <p:spPr>
          <a:xfrm>
            <a:off x="1560326" y="1237896"/>
            <a:ext cx="10475729" cy="1374735"/>
          </a:xfrm>
          <a:prstGeom prst="rect">
            <a:avLst/>
          </a:prstGeom>
          <a:noFill/>
        </p:spPr>
        <p:txBody>
          <a:bodyPr wrap="square">
            <a:spAutoFit/>
          </a:bodyPr>
          <a:lstStyle/>
          <a:p>
            <a:pPr algn="just">
              <a:spcBef>
                <a:spcPts val="438"/>
              </a:spcBef>
            </a:pPr>
            <a:r>
              <a:rPr lang="fr-FR" sz="2000" dirty="0">
                <a:solidFill>
                  <a:schemeClr val="accent1">
                    <a:lumMod val="75000"/>
                  </a:schemeClr>
                </a:solidFill>
              </a:rPr>
              <a:t>L’analyseur utilisé pour mesurer les concentrations en oxydes d’azote est basé sur la </a:t>
            </a:r>
            <a:r>
              <a:rPr lang="fr-FR" sz="2000" b="1" dirty="0">
                <a:solidFill>
                  <a:schemeClr val="accent1">
                    <a:lumMod val="75000"/>
                  </a:schemeClr>
                </a:solidFill>
              </a:rPr>
              <a:t>chimiluminescence</a:t>
            </a:r>
            <a:r>
              <a:rPr lang="fr-FR" sz="2000" dirty="0">
                <a:solidFill>
                  <a:schemeClr val="accent1">
                    <a:lumMod val="75000"/>
                  </a:schemeClr>
                </a:solidFill>
              </a:rPr>
              <a:t>. </a:t>
            </a:r>
          </a:p>
          <a:p>
            <a:pPr algn="just">
              <a:spcBef>
                <a:spcPts val="438"/>
              </a:spcBef>
            </a:pPr>
            <a:r>
              <a:rPr lang="fr-FR" sz="2000" dirty="0">
                <a:solidFill>
                  <a:schemeClr val="accent1">
                    <a:lumMod val="75000"/>
                  </a:schemeClr>
                </a:solidFill>
              </a:rPr>
              <a:t>La chimiluminescence est </a:t>
            </a:r>
            <a:r>
              <a:rPr lang="fr-FR" sz="2000" b="1" dirty="0">
                <a:solidFill>
                  <a:schemeClr val="accent1">
                    <a:lumMod val="75000"/>
                  </a:schemeClr>
                </a:solidFill>
              </a:rPr>
              <a:t>une émission d’énergie lumineuse résultant d’une réaction chimique. </a:t>
            </a:r>
            <a:r>
              <a:rPr lang="fr-FR" sz="2000" dirty="0">
                <a:solidFill>
                  <a:schemeClr val="accent1">
                    <a:lumMod val="75000"/>
                  </a:schemeClr>
                </a:solidFill>
              </a:rPr>
              <a:t>Elle est utilisée pour la mesure du monoxyde d’azote (NO) car il réagit avec l’ozone (O</a:t>
            </a:r>
            <a:r>
              <a:rPr lang="fr-FR" sz="2000" baseline="-25000" dirty="0">
                <a:solidFill>
                  <a:schemeClr val="accent1">
                    <a:lumMod val="75000"/>
                  </a:schemeClr>
                </a:solidFill>
              </a:rPr>
              <a:t>3</a:t>
            </a:r>
            <a:r>
              <a:rPr lang="fr-FR" sz="2000" dirty="0">
                <a:solidFill>
                  <a:schemeClr val="accent1">
                    <a:lumMod val="75000"/>
                  </a:schemeClr>
                </a:solidFill>
              </a:rPr>
              <a:t>).</a:t>
            </a:r>
          </a:p>
        </p:txBody>
      </p:sp>
      <p:pic>
        <p:nvPicPr>
          <p:cNvPr id="7" name="Image analyseur NOx">
            <a:extLst>
              <a:ext uri="{FF2B5EF4-FFF2-40B4-BE49-F238E27FC236}">
                <a16:creationId xmlns:a16="http://schemas.microsoft.com/office/drawing/2014/main" id="{16FA6B89-9968-8E61-6CBC-7D9C627D2D5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94874" y="3388193"/>
            <a:ext cx="2541181" cy="2008187"/>
          </a:xfrm>
          <a:prstGeom prst="rect">
            <a:avLst/>
          </a:prstGeom>
        </p:spPr>
      </p:pic>
    </p:spTree>
    <p:extLst>
      <p:ext uri="{BB962C8B-B14F-4D97-AF65-F5344CB8AC3E}">
        <p14:creationId xmlns:p14="http://schemas.microsoft.com/office/powerpoint/2010/main" val="173417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Qu’est-ce-que le dioxyde de carbone (CO</a:t>
            </a:r>
            <a:r>
              <a:rPr lang="fr-FR" altLang="fr-FR" sz="3200" baseline="-25000" dirty="0">
                <a:solidFill>
                  <a:schemeClr val="accent5">
                    <a:lumMod val="75000"/>
                  </a:schemeClr>
                </a:solidFill>
                <a:ea typeface="+mn-ea"/>
                <a:cs typeface="Arial" charset="0"/>
              </a:rPr>
              <a:t>2</a:t>
            </a:r>
            <a:r>
              <a:rPr lang="fr-FR" altLang="fr-FR" sz="3200" dirty="0">
                <a:solidFill>
                  <a:schemeClr val="accent5">
                    <a:lumMod val="75000"/>
                  </a:schemeClr>
                </a:solidFill>
                <a:ea typeface="+mn-ea"/>
                <a:cs typeface="Arial" charset="0"/>
              </a:rPr>
              <a:t>) ?</a:t>
            </a:r>
          </a:p>
        </p:txBody>
      </p:sp>
      <p:sp>
        <p:nvSpPr>
          <p:cNvPr id="4" name="Zone Texte image">
            <a:extLst>
              <a:ext uri="{FF2B5EF4-FFF2-40B4-BE49-F238E27FC236}">
                <a16:creationId xmlns:a16="http://schemas.microsoft.com/office/drawing/2014/main" id="{71EC0B42-C129-637C-A965-3FA190A3AE69}"/>
              </a:ext>
            </a:extLst>
          </p:cNvPr>
          <p:cNvSpPr>
            <a:spLocks noChangeArrowheads="1"/>
          </p:cNvSpPr>
          <p:nvPr/>
        </p:nvSpPr>
        <p:spPr bwMode="auto">
          <a:xfrm>
            <a:off x="1648573" y="1424429"/>
            <a:ext cx="2602922" cy="7577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ctr">
              <a:spcBef>
                <a:spcPts val="438"/>
              </a:spcBef>
            </a:pPr>
            <a:r>
              <a:rPr lang="fr-FR" sz="2000" b="1" dirty="0">
                <a:solidFill>
                  <a:schemeClr val="accent1">
                    <a:lumMod val="75000"/>
                  </a:schemeClr>
                </a:solidFill>
              </a:rPr>
              <a:t>Le dioxyde de carbone</a:t>
            </a:r>
          </a:p>
          <a:p>
            <a:pPr algn="ctr">
              <a:spcBef>
                <a:spcPts val="438"/>
              </a:spcBef>
            </a:pPr>
            <a:r>
              <a:rPr lang="fr-FR" sz="2000" b="1" dirty="0">
                <a:solidFill>
                  <a:schemeClr val="accent1">
                    <a:lumMod val="75000"/>
                  </a:schemeClr>
                </a:solidFill>
              </a:rPr>
              <a:t>CO</a:t>
            </a:r>
            <a:r>
              <a:rPr lang="fr-FR" sz="2000" b="1" baseline="-25000" dirty="0">
                <a:solidFill>
                  <a:schemeClr val="accent1">
                    <a:lumMod val="75000"/>
                  </a:schemeClr>
                </a:solidFill>
              </a:rPr>
              <a:t>2</a:t>
            </a:r>
            <a:r>
              <a:rPr lang="fr-FR" sz="2000" b="1" dirty="0">
                <a:solidFill>
                  <a:schemeClr val="accent1">
                    <a:lumMod val="75000"/>
                  </a:schemeClr>
                </a:solidFill>
              </a:rPr>
              <a:t> </a:t>
            </a:r>
          </a:p>
        </p:txBody>
      </p:sp>
      <p:pic>
        <p:nvPicPr>
          <p:cNvPr id="6" name="Image molecule CO2">
            <a:extLst>
              <a:ext uri="{FF2B5EF4-FFF2-40B4-BE49-F238E27FC236}">
                <a16:creationId xmlns:a16="http://schemas.microsoft.com/office/drawing/2014/main" id="{1CB1F105-94CB-EB88-147D-EFD55A2E876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648302">
            <a:off x="2088989" y="2218999"/>
            <a:ext cx="1722091" cy="1587105"/>
          </a:xfrm>
          <a:prstGeom prst="rect">
            <a:avLst/>
          </a:prstGeom>
        </p:spPr>
      </p:pic>
      <p:sp>
        <p:nvSpPr>
          <p:cNvPr id="3" name="Zone Texte 2">
            <a:extLst>
              <a:ext uri="{FF2B5EF4-FFF2-40B4-BE49-F238E27FC236}">
                <a16:creationId xmlns:a16="http://schemas.microsoft.com/office/drawing/2014/main" id="{BA441A59-C426-C213-C256-D75072490F30}"/>
              </a:ext>
            </a:extLst>
          </p:cNvPr>
          <p:cNvSpPr>
            <a:spLocks noChangeArrowheads="1"/>
          </p:cNvSpPr>
          <p:nvPr/>
        </p:nvSpPr>
        <p:spPr bwMode="auto">
          <a:xfrm>
            <a:off x="1800275" y="4261870"/>
            <a:ext cx="10074174" cy="13219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Le CO₂ est un </a:t>
            </a:r>
            <a:r>
              <a:rPr lang="fr-FR" sz="2000" b="1" dirty="0">
                <a:solidFill>
                  <a:schemeClr val="accent1">
                    <a:lumMod val="75000"/>
                  </a:schemeClr>
                </a:solidFill>
              </a:rPr>
              <a:t>sous-produit naturel </a:t>
            </a:r>
            <a:r>
              <a:rPr lang="fr-FR" sz="2000" dirty="0">
                <a:solidFill>
                  <a:schemeClr val="accent1">
                    <a:lumMod val="75000"/>
                  </a:schemeClr>
                </a:solidFill>
              </a:rPr>
              <a:t>de la </a:t>
            </a:r>
            <a:r>
              <a:rPr lang="fr-FR" sz="2000" b="1" dirty="0">
                <a:solidFill>
                  <a:schemeClr val="accent1">
                    <a:lumMod val="75000"/>
                  </a:schemeClr>
                </a:solidFill>
              </a:rPr>
              <a:t>respiration cellulaire de nombreux organismes vivants, </a:t>
            </a:r>
            <a:r>
              <a:rPr lang="fr-FR" sz="2000" dirty="0">
                <a:solidFill>
                  <a:schemeClr val="accent1">
                    <a:lumMod val="75000"/>
                  </a:schemeClr>
                </a:solidFill>
              </a:rPr>
              <a:t>de la </a:t>
            </a:r>
            <a:r>
              <a:rPr lang="fr-FR" sz="2000" b="1" dirty="0">
                <a:solidFill>
                  <a:schemeClr val="accent1">
                    <a:lumMod val="75000"/>
                  </a:schemeClr>
                </a:solidFill>
              </a:rPr>
              <a:t>décomposition d'organismes morts</a:t>
            </a:r>
            <a:r>
              <a:rPr lang="fr-FR" sz="2000" dirty="0">
                <a:solidFill>
                  <a:schemeClr val="accent1">
                    <a:lumMod val="75000"/>
                  </a:schemeClr>
                </a:solidFill>
              </a:rPr>
              <a:t> ainsi que de </a:t>
            </a:r>
            <a:r>
              <a:rPr lang="fr-FR" sz="2000" b="1" dirty="0">
                <a:solidFill>
                  <a:schemeClr val="accent1">
                    <a:lumMod val="75000"/>
                  </a:schemeClr>
                </a:solidFill>
              </a:rPr>
              <a:t>la combustion de matières organiques </a:t>
            </a:r>
            <a:r>
              <a:rPr lang="fr-FR" sz="2000" dirty="0">
                <a:solidFill>
                  <a:schemeClr val="accent1">
                    <a:lumMod val="75000"/>
                  </a:schemeClr>
                </a:solidFill>
              </a:rPr>
              <a:t>telles que </a:t>
            </a:r>
            <a:r>
              <a:rPr lang="fr-FR" sz="2000" b="1" dirty="0">
                <a:solidFill>
                  <a:schemeClr val="accent1">
                    <a:lumMod val="75000"/>
                  </a:schemeClr>
                </a:solidFill>
              </a:rPr>
              <a:t>le bois, le charbon et le gaz, ou même de sources naturelles de CO₂ (par exemple, les volcans sous-marins et les sources hydrothermales).</a:t>
            </a:r>
          </a:p>
        </p:txBody>
      </p:sp>
      <p:sp>
        <p:nvSpPr>
          <p:cNvPr id="7" name="Zone Texte 1">
            <a:extLst>
              <a:ext uri="{FF2B5EF4-FFF2-40B4-BE49-F238E27FC236}">
                <a16:creationId xmlns:a16="http://schemas.microsoft.com/office/drawing/2014/main" id="{71D1CB69-50FF-7476-3B40-33150C24FFCC}"/>
              </a:ext>
            </a:extLst>
          </p:cNvPr>
          <p:cNvSpPr>
            <a:spLocks noChangeArrowheads="1"/>
          </p:cNvSpPr>
          <p:nvPr/>
        </p:nvSpPr>
        <p:spPr bwMode="auto">
          <a:xfrm>
            <a:off x="4086931" y="2085416"/>
            <a:ext cx="7787518" cy="13219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C’est un composant </a:t>
            </a:r>
            <a:r>
              <a:rPr lang="fr-FR" sz="2000" b="1" dirty="0">
                <a:solidFill>
                  <a:schemeClr val="accent1">
                    <a:lumMod val="75000"/>
                  </a:schemeClr>
                </a:solidFill>
              </a:rPr>
              <a:t>essentiel de notre atmosphère.</a:t>
            </a:r>
            <a:r>
              <a:rPr lang="fr-FR" sz="2000" dirty="0">
                <a:solidFill>
                  <a:schemeClr val="accent1">
                    <a:lumMod val="75000"/>
                  </a:schemeClr>
                </a:solidFill>
              </a:rPr>
              <a:t> Le gaz CO</a:t>
            </a:r>
            <a:r>
              <a:rPr lang="fr-FR" sz="2000" baseline="-25000" dirty="0">
                <a:solidFill>
                  <a:schemeClr val="accent1">
                    <a:lumMod val="75000"/>
                  </a:schemeClr>
                </a:solidFill>
              </a:rPr>
              <a:t>2</a:t>
            </a:r>
            <a:r>
              <a:rPr lang="fr-FR" sz="2000" dirty="0">
                <a:solidFill>
                  <a:schemeClr val="accent1">
                    <a:lumMod val="75000"/>
                  </a:schemeClr>
                </a:solidFill>
              </a:rPr>
              <a:t> , incolore et inodore, est également appelé dioxyde de carbone, il s’agit d’un composant naturel de l’air, présent dans une concentration moyenne de 0,04 %.</a:t>
            </a:r>
            <a:endParaRPr lang="fr-FR" sz="2000" b="1" dirty="0">
              <a:solidFill>
                <a:schemeClr val="accent1">
                  <a:lumMod val="75000"/>
                </a:schemeClr>
              </a:solidFill>
            </a:endParaRPr>
          </a:p>
        </p:txBody>
      </p:sp>
    </p:spTree>
    <p:extLst>
      <p:ext uri="{BB962C8B-B14F-4D97-AF65-F5344CB8AC3E}">
        <p14:creationId xmlns:p14="http://schemas.microsoft.com/office/powerpoint/2010/main" val="329759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7" grpId="0"/>
    </p:bldLst>
  </p:timing>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sz="3200" dirty="0">
                <a:solidFill>
                  <a:schemeClr val="accent5">
                    <a:lumMod val="75000"/>
                  </a:schemeClr>
                </a:solidFill>
                <a:ea typeface="+mn-ea"/>
                <a:cs typeface="Arial" charset="0"/>
              </a:rPr>
              <a:t>À</a:t>
            </a:r>
            <a:r>
              <a:rPr lang="fr-FR" altLang="fr-FR" sz="3200" dirty="0">
                <a:solidFill>
                  <a:schemeClr val="accent5">
                    <a:lumMod val="75000"/>
                  </a:schemeClr>
                </a:solidFill>
                <a:ea typeface="+mn-ea"/>
                <a:cs typeface="Arial" charset="0"/>
              </a:rPr>
              <a:t> quoi sert le dioxyde de carbone (</a:t>
            </a:r>
            <a:r>
              <a:rPr lang="fr-FR" sz="3200" dirty="0">
                <a:solidFill>
                  <a:schemeClr val="accent5">
                    <a:lumMod val="75000"/>
                  </a:schemeClr>
                </a:solidFill>
                <a:ea typeface="+mn-ea"/>
                <a:cs typeface="Arial" charset="0"/>
              </a:rPr>
              <a:t>CO₂) </a:t>
            </a:r>
            <a:r>
              <a:rPr lang="fr-FR" altLang="fr-FR" sz="3200" dirty="0">
                <a:solidFill>
                  <a:schemeClr val="accent5">
                    <a:lumMod val="75000"/>
                  </a:schemeClr>
                </a:solidFill>
                <a:ea typeface="+mn-ea"/>
                <a:cs typeface="Arial" charset="0"/>
              </a:rPr>
              <a:t>?</a:t>
            </a:r>
          </a:p>
        </p:txBody>
      </p:sp>
      <p:sp>
        <p:nvSpPr>
          <p:cNvPr id="3" name="Zone Texte 1">
            <a:extLst>
              <a:ext uri="{FF2B5EF4-FFF2-40B4-BE49-F238E27FC236}">
                <a16:creationId xmlns:a16="http://schemas.microsoft.com/office/drawing/2014/main" id="{ABA6DC3E-A2E5-9911-C9A2-22FAD3E71425}"/>
              </a:ext>
            </a:extLst>
          </p:cNvPr>
          <p:cNvSpPr>
            <a:spLocks noChangeArrowheads="1"/>
          </p:cNvSpPr>
          <p:nvPr/>
        </p:nvSpPr>
        <p:spPr bwMode="auto">
          <a:xfrm>
            <a:off x="1765005" y="1326155"/>
            <a:ext cx="10090298" cy="16810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Le gaz carbonique est naturellement produit par tous </a:t>
            </a:r>
            <a:r>
              <a:rPr lang="fr-FR" sz="2000" b="1" dirty="0">
                <a:solidFill>
                  <a:schemeClr val="accent1">
                    <a:lumMod val="75000"/>
                  </a:schemeClr>
                </a:solidFill>
              </a:rPr>
              <a:t>les organismes vivants</a:t>
            </a:r>
            <a:r>
              <a:rPr lang="fr-FR" sz="2000" dirty="0">
                <a:solidFill>
                  <a:schemeClr val="accent1">
                    <a:lumMod val="75000"/>
                  </a:schemeClr>
                </a:solidFill>
              </a:rPr>
              <a:t>, lors de </a:t>
            </a:r>
            <a:r>
              <a:rPr lang="fr-FR" sz="2000" b="1" dirty="0">
                <a:solidFill>
                  <a:schemeClr val="accent1">
                    <a:lumMod val="75000"/>
                  </a:schemeClr>
                </a:solidFill>
              </a:rPr>
              <a:t>la respiration des animaux et des végétaux</a:t>
            </a:r>
          </a:p>
          <a:p>
            <a:pPr algn="just">
              <a:spcBef>
                <a:spcPts val="438"/>
              </a:spcBef>
            </a:pPr>
            <a:r>
              <a:rPr lang="fr-FR" sz="2000" b="1" dirty="0">
                <a:solidFill>
                  <a:schemeClr val="accent1">
                    <a:lumMod val="75000"/>
                  </a:schemeClr>
                </a:solidFill>
              </a:rPr>
              <a:t>Le rôle du CO₂ </a:t>
            </a:r>
            <a:r>
              <a:rPr lang="fr-FR" sz="2000" dirty="0">
                <a:solidFill>
                  <a:schemeClr val="accent1">
                    <a:lumMod val="75000"/>
                  </a:schemeClr>
                </a:solidFill>
              </a:rPr>
              <a:t>dans notre climat est essentiel </a:t>
            </a:r>
            <a:r>
              <a:rPr lang="fr-FR" sz="2000" b="1" dirty="0">
                <a:solidFill>
                  <a:schemeClr val="accent1">
                    <a:lumMod val="75000"/>
                  </a:schemeClr>
                </a:solidFill>
              </a:rPr>
              <a:t>: </a:t>
            </a:r>
            <a:r>
              <a:rPr lang="fr-FR" sz="2000" dirty="0">
                <a:solidFill>
                  <a:schemeClr val="accent1">
                    <a:lumMod val="75000"/>
                  </a:schemeClr>
                </a:solidFill>
              </a:rPr>
              <a:t>il</a:t>
            </a:r>
            <a:r>
              <a:rPr lang="fr-FR" sz="2000" b="1" dirty="0">
                <a:solidFill>
                  <a:schemeClr val="accent1">
                    <a:lumMod val="75000"/>
                  </a:schemeClr>
                </a:solidFill>
              </a:rPr>
              <a:t> absorbe une partie de la chaleur émise par la terre et la renvoie vers la surface terrestre. </a:t>
            </a:r>
            <a:r>
              <a:rPr lang="fr-FR" sz="2000" dirty="0">
                <a:solidFill>
                  <a:schemeClr val="accent1">
                    <a:lumMod val="75000"/>
                  </a:schemeClr>
                </a:solidFill>
              </a:rPr>
              <a:t>Cet effet de serre naturel </a:t>
            </a:r>
            <a:r>
              <a:rPr lang="fr-FR" sz="2000" b="1" dirty="0">
                <a:solidFill>
                  <a:schemeClr val="accent1">
                    <a:lumMod val="75000"/>
                  </a:schemeClr>
                </a:solidFill>
              </a:rPr>
              <a:t>régule le climat </a:t>
            </a:r>
            <a:r>
              <a:rPr lang="fr-FR" sz="2000" dirty="0">
                <a:solidFill>
                  <a:schemeClr val="accent1">
                    <a:lumMod val="75000"/>
                  </a:schemeClr>
                </a:solidFill>
              </a:rPr>
              <a:t>de notre planète et crée les conditions dans lesquelles la flore et la faune peuvent s'épanouir.</a:t>
            </a:r>
          </a:p>
        </p:txBody>
      </p:sp>
      <p:sp>
        <p:nvSpPr>
          <p:cNvPr id="6" name="ZoneTexte 2">
            <a:extLst>
              <a:ext uri="{FF2B5EF4-FFF2-40B4-BE49-F238E27FC236}">
                <a16:creationId xmlns:a16="http://schemas.microsoft.com/office/drawing/2014/main" id="{1682A274-A54F-3565-8AF9-E01560978C9A}"/>
              </a:ext>
            </a:extLst>
          </p:cNvPr>
          <p:cNvSpPr txBox="1"/>
          <p:nvPr/>
        </p:nvSpPr>
        <p:spPr>
          <a:xfrm>
            <a:off x="5475769" y="3616429"/>
            <a:ext cx="6379534" cy="1631216"/>
          </a:xfrm>
          <a:prstGeom prst="rect">
            <a:avLst/>
          </a:prstGeom>
          <a:noFill/>
        </p:spPr>
        <p:txBody>
          <a:bodyPr wrap="square">
            <a:spAutoFit/>
          </a:bodyPr>
          <a:lstStyle/>
          <a:p>
            <a:pPr algn="just">
              <a:spcBef>
                <a:spcPts val="438"/>
              </a:spcBef>
            </a:pPr>
            <a:r>
              <a:rPr lang="fr-FR" sz="2000" dirty="0">
                <a:solidFill>
                  <a:schemeClr val="accent1">
                    <a:lumMod val="75000"/>
                  </a:schemeClr>
                </a:solidFill>
              </a:rPr>
              <a:t>Les organismes vivants sont capables d’utiliser le CO</a:t>
            </a:r>
            <a:r>
              <a:rPr lang="fr-FR" sz="2000" baseline="-25000" dirty="0">
                <a:solidFill>
                  <a:schemeClr val="accent1">
                    <a:lumMod val="75000"/>
                  </a:schemeClr>
                </a:solidFill>
              </a:rPr>
              <a:t>2</a:t>
            </a:r>
            <a:r>
              <a:rPr lang="fr-FR" sz="2000" dirty="0">
                <a:solidFill>
                  <a:schemeClr val="accent1">
                    <a:lumMod val="75000"/>
                  </a:schemeClr>
                </a:solidFill>
              </a:rPr>
              <a:t> atmosphérique (ou celui dissous dans l’eau des rivières et océans) comme source principale de carbone. Cette assimilation du CO</a:t>
            </a:r>
            <a:r>
              <a:rPr lang="fr-FR" sz="2000" baseline="-25000" dirty="0">
                <a:solidFill>
                  <a:schemeClr val="accent1">
                    <a:lumMod val="75000"/>
                  </a:schemeClr>
                </a:solidFill>
              </a:rPr>
              <a:t>2</a:t>
            </a:r>
            <a:r>
              <a:rPr lang="fr-FR" sz="2000" dirty="0">
                <a:solidFill>
                  <a:schemeClr val="accent1">
                    <a:lumMod val="75000"/>
                  </a:schemeClr>
                </a:solidFill>
              </a:rPr>
              <a:t> est possible grâce à l’énergie reçue du soleil et se fait par la photosynthèse.</a:t>
            </a:r>
            <a:endParaRPr lang="fr-FR" sz="2000" b="1" dirty="0">
              <a:solidFill>
                <a:schemeClr val="accent1">
                  <a:lumMod val="75000"/>
                </a:schemeClr>
              </a:solidFill>
            </a:endParaRPr>
          </a:p>
        </p:txBody>
      </p:sp>
      <p:pic>
        <p:nvPicPr>
          <p:cNvPr id="5" name="Image 4">
            <a:extLst>
              <a:ext uri="{FF2B5EF4-FFF2-40B4-BE49-F238E27FC236}">
                <a16:creationId xmlns:a16="http://schemas.microsoft.com/office/drawing/2014/main" id="{C1F378FC-A948-88AC-535F-57DBAFEDC53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574389" y="3013660"/>
            <a:ext cx="3422154" cy="3458900"/>
          </a:xfrm>
          <a:prstGeom prst="rect">
            <a:avLst/>
          </a:prstGeom>
        </p:spPr>
      </p:pic>
    </p:spTree>
    <p:extLst>
      <p:ext uri="{BB962C8B-B14F-4D97-AF65-F5344CB8AC3E}">
        <p14:creationId xmlns:p14="http://schemas.microsoft.com/office/powerpoint/2010/main" val="356184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du dioxyde de carbone sur la santé et l’environnement ?</a:t>
            </a:r>
          </a:p>
        </p:txBody>
      </p:sp>
      <p:pic>
        <p:nvPicPr>
          <p:cNvPr id="4" name="Image effet de serre">
            <a:extLst>
              <a:ext uri="{FF2B5EF4-FFF2-40B4-BE49-F238E27FC236}">
                <a16:creationId xmlns:a16="http://schemas.microsoft.com/office/drawing/2014/main" id="{DBBCAAA6-8C46-2B0E-95FB-5D74DE4754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9161" y="2636114"/>
            <a:ext cx="3478329" cy="3394108"/>
          </a:xfrm>
          <a:prstGeom prst="rect">
            <a:avLst/>
          </a:prstGeom>
        </p:spPr>
      </p:pic>
      <p:sp>
        <p:nvSpPr>
          <p:cNvPr id="5" name="ZoneTexte 1">
            <a:extLst>
              <a:ext uri="{FF2B5EF4-FFF2-40B4-BE49-F238E27FC236}">
                <a16:creationId xmlns:a16="http://schemas.microsoft.com/office/drawing/2014/main" id="{7B03ACB6-1E17-E50D-0291-30CE581360E7}"/>
              </a:ext>
            </a:extLst>
          </p:cNvPr>
          <p:cNvSpPr txBox="1"/>
          <p:nvPr/>
        </p:nvSpPr>
        <p:spPr>
          <a:xfrm>
            <a:off x="1740804" y="1346356"/>
            <a:ext cx="10018805" cy="923330"/>
          </a:xfrm>
          <a:prstGeom prst="rect">
            <a:avLst/>
          </a:prstGeom>
          <a:noFill/>
        </p:spPr>
        <p:txBody>
          <a:bodyPr wrap="square">
            <a:spAutoFit/>
          </a:bodyPr>
          <a:lstStyle/>
          <a:p>
            <a:pPr algn="just">
              <a:spcBef>
                <a:spcPts val="438"/>
              </a:spcBef>
            </a:pPr>
            <a:r>
              <a:rPr lang="fr-FR" sz="1800" dirty="0">
                <a:solidFill>
                  <a:schemeClr val="accent1">
                    <a:lumMod val="75000"/>
                  </a:schemeClr>
                </a:solidFill>
              </a:rPr>
              <a:t>Le dioxyde de carbone, est considéré comme </a:t>
            </a:r>
            <a:r>
              <a:rPr lang="fr-FR" sz="1800" b="1" dirty="0">
                <a:solidFill>
                  <a:schemeClr val="accent1">
                    <a:lumMod val="75000"/>
                  </a:schemeClr>
                </a:solidFill>
              </a:rPr>
              <a:t>le gaz à effet de serre responsable du plus fort réchauffement de l’atmosphère. </a:t>
            </a:r>
            <a:r>
              <a:rPr lang="fr-FR" sz="1800" dirty="0">
                <a:solidFill>
                  <a:schemeClr val="accent1">
                    <a:lumMod val="75000"/>
                  </a:schemeClr>
                </a:solidFill>
              </a:rPr>
              <a:t>Il est, de plus, </a:t>
            </a:r>
            <a:r>
              <a:rPr lang="fr-FR" sz="1800" b="1" dirty="0">
                <a:solidFill>
                  <a:schemeClr val="accent1">
                    <a:lumMod val="75000"/>
                  </a:schemeClr>
                </a:solidFill>
              </a:rPr>
              <a:t>nocif pour la santé humaine </a:t>
            </a:r>
            <a:r>
              <a:rPr lang="fr-FR" sz="1800" dirty="0">
                <a:solidFill>
                  <a:schemeClr val="accent1">
                    <a:lumMod val="75000"/>
                  </a:schemeClr>
                </a:solidFill>
              </a:rPr>
              <a:t>lorsqu’il est présent </a:t>
            </a:r>
            <a:r>
              <a:rPr lang="fr-FR" sz="1800" b="1" dirty="0">
                <a:solidFill>
                  <a:schemeClr val="accent1">
                    <a:lumMod val="75000"/>
                  </a:schemeClr>
                </a:solidFill>
              </a:rPr>
              <a:t>sous de fortes concentrations.</a:t>
            </a:r>
          </a:p>
        </p:txBody>
      </p:sp>
      <p:sp>
        <p:nvSpPr>
          <p:cNvPr id="6" name="ZoneTexte 2">
            <a:extLst>
              <a:ext uri="{FF2B5EF4-FFF2-40B4-BE49-F238E27FC236}">
                <a16:creationId xmlns:a16="http://schemas.microsoft.com/office/drawing/2014/main" id="{861A0C31-D4DC-6ACF-545E-9174C1CF36B5}"/>
              </a:ext>
            </a:extLst>
          </p:cNvPr>
          <p:cNvSpPr txBox="1"/>
          <p:nvPr/>
        </p:nvSpPr>
        <p:spPr>
          <a:xfrm>
            <a:off x="6096000" y="2518115"/>
            <a:ext cx="5663609" cy="3241913"/>
          </a:xfrm>
          <a:prstGeom prst="rect">
            <a:avLst/>
          </a:prstGeom>
          <a:noFill/>
        </p:spPr>
        <p:txBody>
          <a:bodyPr wrap="square">
            <a:spAutoFit/>
          </a:bodyPr>
          <a:lstStyle/>
          <a:p>
            <a:pPr algn="just">
              <a:spcBef>
                <a:spcPts val="438"/>
              </a:spcBef>
            </a:pPr>
            <a:r>
              <a:rPr lang="fr-FR" sz="1800" dirty="0">
                <a:solidFill>
                  <a:schemeClr val="accent1">
                    <a:lumMod val="75000"/>
                  </a:schemeClr>
                </a:solidFill>
              </a:rPr>
              <a:t>L’effet du CO</a:t>
            </a:r>
            <a:r>
              <a:rPr lang="fr-FR" sz="1800" baseline="-25000" dirty="0">
                <a:solidFill>
                  <a:schemeClr val="accent1">
                    <a:lumMod val="75000"/>
                  </a:schemeClr>
                </a:solidFill>
              </a:rPr>
              <a:t>2</a:t>
            </a:r>
            <a:r>
              <a:rPr lang="fr-FR" sz="1800" dirty="0">
                <a:solidFill>
                  <a:schemeClr val="accent1">
                    <a:lumMod val="75000"/>
                  </a:schemeClr>
                </a:solidFill>
              </a:rPr>
              <a:t> sur </a:t>
            </a:r>
            <a:r>
              <a:rPr lang="fr-FR" sz="1800" b="1" dirty="0">
                <a:solidFill>
                  <a:schemeClr val="accent1">
                    <a:lumMod val="75000"/>
                  </a:schemeClr>
                </a:solidFill>
              </a:rPr>
              <a:t>l’air intérieur ou l’air respiré </a:t>
            </a:r>
            <a:r>
              <a:rPr lang="fr-FR" sz="1800" dirty="0">
                <a:solidFill>
                  <a:schemeClr val="accent1">
                    <a:lumMod val="75000"/>
                  </a:schemeClr>
                </a:solidFill>
              </a:rPr>
              <a:t>en particulier est souvent </a:t>
            </a:r>
            <a:r>
              <a:rPr lang="fr-FR" sz="1800" b="1" dirty="0">
                <a:solidFill>
                  <a:schemeClr val="accent1">
                    <a:lumMod val="75000"/>
                  </a:schemeClr>
                </a:solidFill>
              </a:rPr>
              <a:t>sous-estimé et négligé</a:t>
            </a:r>
            <a:r>
              <a:rPr lang="fr-FR" sz="1800" dirty="0">
                <a:solidFill>
                  <a:schemeClr val="accent1">
                    <a:lumMod val="75000"/>
                  </a:schemeClr>
                </a:solidFill>
              </a:rPr>
              <a:t>. En cas </a:t>
            </a:r>
            <a:r>
              <a:rPr lang="fr-FR" sz="1800" b="1" dirty="0">
                <a:solidFill>
                  <a:schemeClr val="accent1">
                    <a:lumMod val="75000"/>
                  </a:schemeClr>
                </a:solidFill>
              </a:rPr>
              <a:t>de haute concentration</a:t>
            </a:r>
            <a:r>
              <a:rPr lang="fr-FR" sz="1800" dirty="0">
                <a:solidFill>
                  <a:schemeClr val="accent1">
                    <a:lumMod val="75000"/>
                  </a:schemeClr>
                </a:solidFill>
              </a:rPr>
              <a:t>, il peut représenter </a:t>
            </a:r>
            <a:r>
              <a:rPr lang="fr-FR" sz="1800" b="1" dirty="0">
                <a:solidFill>
                  <a:schemeClr val="accent1">
                    <a:lumMod val="75000"/>
                  </a:schemeClr>
                </a:solidFill>
              </a:rPr>
              <a:t>un danger pour la vie et est particulièrement insidieux</a:t>
            </a:r>
            <a:r>
              <a:rPr lang="fr-FR" sz="1800" dirty="0">
                <a:solidFill>
                  <a:schemeClr val="accent1">
                    <a:lumMod val="75000"/>
                  </a:schemeClr>
                </a:solidFill>
              </a:rPr>
              <a:t> puisqu’il </a:t>
            </a:r>
            <a:r>
              <a:rPr lang="fr-FR" sz="1800" b="1" dirty="0">
                <a:solidFill>
                  <a:schemeClr val="accent1">
                    <a:lumMod val="75000"/>
                  </a:schemeClr>
                </a:solidFill>
              </a:rPr>
              <a:t>ne peut pas être détecté sans appareil de mesure.</a:t>
            </a:r>
          </a:p>
          <a:p>
            <a:pPr algn="just">
              <a:spcBef>
                <a:spcPts val="438"/>
              </a:spcBef>
            </a:pPr>
            <a:r>
              <a:rPr lang="fr-FR" dirty="0">
                <a:solidFill>
                  <a:schemeClr val="accent1">
                    <a:lumMod val="75000"/>
                  </a:schemeClr>
                </a:solidFill>
              </a:rPr>
              <a:t>À de fortes concentrations en </a:t>
            </a:r>
            <a:r>
              <a:rPr lang="fr-FR" b="1" dirty="0">
                <a:solidFill>
                  <a:schemeClr val="accent1">
                    <a:lumMod val="75000"/>
                  </a:schemeClr>
                </a:solidFill>
              </a:rPr>
              <a:t>air intérieur</a:t>
            </a:r>
            <a:r>
              <a:rPr lang="fr-FR" dirty="0">
                <a:solidFill>
                  <a:schemeClr val="accent1">
                    <a:lumMod val="75000"/>
                  </a:schemeClr>
                </a:solidFill>
              </a:rPr>
              <a:t>, il conduit à </a:t>
            </a:r>
            <a:r>
              <a:rPr lang="fr-FR" b="1" dirty="0">
                <a:solidFill>
                  <a:schemeClr val="accent1">
                    <a:lumMod val="75000"/>
                  </a:schemeClr>
                </a:solidFill>
              </a:rPr>
              <a:t>une dépression respiratoire puis à un arrêt de la respiration, des maux de tête et des vertiges dans l’air respiré. </a:t>
            </a:r>
          </a:p>
          <a:p>
            <a:pPr algn="just">
              <a:spcBef>
                <a:spcPts val="438"/>
              </a:spcBef>
            </a:pPr>
            <a:r>
              <a:rPr lang="fr-FR" dirty="0">
                <a:solidFill>
                  <a:schemeClr val="accent1">
                    <a:lumMod val="75000"/>
                  </a:schemeClr>
                </a:solidFill>
              </a:rPr>
              <a:t>Des concentrations plus élevées </a:t>
            </a:r>
            <a:r>
              <a:rPr lang="fr-FR" b="1" dirty="0">
                <a:solidFill>
                  <a:schemeClr val="accent1">
                    <a:lumMod val="75000"/>
                  </a:schemeClr>
                </a:solidFill>
              </a:rPr>
              <a:t>accélèrent le rythme cardiaque, augmentent la pression artérielle et provoquent l’essoufflement et la perte de connaissance.</a:t>
            </a:r>
            <a:endParaRPr lang="fr-FR" sz="1800" b="1" dirty="0">
              <a:solidFill>
                <a:schemeClr val="accent1">
                  <a:lumMod val="75000"/>
                </a:schemeClr>
              </a:solidFill>
            </a:endParaRPr>
          </a:p>
        </p:txBody>
      </p:sp>
    </p:spTree>
    <p:extLst>
      <p:ext uri="{BB962C8B-B14F-4D97-AF65-F5344CB8AC3E}">
        <p14:creationId xmlns:p14="http://schemas.microsoft.com/office/powerpoint/2010/main" val="123128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RE">
            <a:extLst>
              <a:ext uri="{FF2B5EF4-FFF2-40B4-BE49-F238E27FC236}">
                <a16:creationId xmlns:a16="http://schemas.microsoft.com/office/drawing/2014/main" id="{2B4942D2-0784-BABF-66DA-20FDC525807B}"/>
              </a:ext>
            </a:extLst>
          </p:cNvPr>
          <p:cNvSpPr/>
          <p:nvPr/>
        </p:nvSpPr>
        <p:spPr>
          <a:xfrm>
            <a:off x="1492250" y="-12700"/>
            <a:ext cx="10709275" cy="1080000"/>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200" b="1" dirty="0">
                <a:solidFill>
                  <a:schemeClr val="accent5">
                    <a:lumMod val="75000"/>
                  </a:schemeClr>
                </a:solidFill>
                <a:cs typeface="Arial" panose="020B0604020202020204" pitchFamily="34" charset="0"/>
              </a:rPr>
              <a:t>Qu’est-ce que la pollution de l’air ?</a:t>
            </a:r>
            <a:endParaRPr lang="fr-FR" sz="3200" b="1" dirty="0">
              <a:solidFill>
                <a:schemeClr val="accent5">
                  <a:lumMod val="75000"/>
                </a:schemeClr>
              </a:solidFill>
              <a:cs typeface="Arial" panose="020B0604020202020204" pitchFamily="34" charset="0"/>
            </a:endParaRPr>
          </a:p>
        </p:txBody>
      </p:sp>
      <p:pic>
        <p:nvPicPr>
          <p:cNvPr id="37894" name="Picto Video">
            <a:extLst>
              <a:ext uri="{FF2B5EF4-FFF2-40B4-BE49-F238E27FC236}">
                <a16:creationId xmlns:a16="http://schemas.microsoft.com/office/drawing/2014/main" id="{07704D66-F8BC-E5A2-37A1-82E0E2D290F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ZtxtP-Info">
            <a:extLst>
              <a:ext uri="{FF2B5EF4-FFF2-40B4-BE49-F238E27FC236}">
                <a16:creationId xmlns:a16="http://schemas.microsoft.com/office/drawing/2014/main" id="{C394BED4-D4F4-4183-BF67-E62D0F6A2A6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36" name="ZtxtP-Video">
            <a:extLst>
              <a:ext uri="{FF2B5EF4-FFF2-40B4-BE49-F238E27FC236}">
                <a16:creationId xmlns:a16="http://schemas.microsoft.com/office/drawing/2014/main" id="{59914A87-7F68-F3E4-FC09-49F9C834D90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7897" name="Picto Guide">
            <a:extLst>
              <a:ext uri="{FF2B5EF4-FFF2-40B4-BE49-F238E27FC236}">
                <a16:creationId xmlns:a16="http://schemas.microsoft.com/office/drawing/2014/main" id="{C83CE882-525D-F9C5-7C01-D61139F8727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ZtxtP-Guide">
            <a:extLst>
              <a:ext uri="{FF2B5EF4-FFF2-40B4-BE49-F238E27FC236}">
                <a16:creationId xmlns:a16="http://schemas.microsoft.com/office/drawing/2014/main" id="{BC2FD5BD-639C-BDE6-693C-A902EF308F4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39" name="ZtxtP-Video">
            <a:extLst>
              <a:ext uri="{FF2B5EF4-FFF2-40B4-BE49-F238E27FC236}">
                <a16:creationId xmlns:a16="http://schemas.microsoft.com/office/drawing/2014/main" id="{8733DDFD-4B2F-FDE2-A66D-45A9183C73E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37900" name="Picto Info">
            <a:extLst>
              <a:ext uri="{FF2B5EF4-FFF2-40B4-BE49-F238E27FC236}">
                <a16:creationId xmlns:a16="http://schemas.microsoft.com/office/drawing/2014/main" id="{A9536D9F-3104-E1AF-AA23-3E079AB3AF9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1" name="Picto TP">
            <a:extLst>
              <a:ext uri="{FF2B5EF4-FFF2-40B4-BE49-F238E27FC236}">
                <a16:creationId xmlns:a16="http://schemas.microsoft.com/office/drawing/2014/main" id="{0A47B702-AC12-5427-DC52-EC34DB2BF23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ZoneTexte 30">
            <a:extLst>
              <a:ext uri="{FF2B5EF4-FFF2-40B4-BE49-F238E27FC236}">
                <a16:creationId xmlns:a16="http://schemas.microsoft.com/office/drawing/2014/main" id="{FC6829C8-68CD-9047-2650-2264EE2881B7}"/>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7903" name="Rectangle 1">
            <a:extLst>
              <a:ext uri="{FF2B5EF4-FFF2-40B4-BE49-F238E27FC236}">
                <a16:creationId xmlns:a16="http://schemas.microsoft.com/office/drawing/2014/main" id="{ABC6711E-69CC-C7AE-FF49-095EB96B8340}"/>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latin typeface="Corbel" panose="020B0503020204020204" pitchFamily="34" charset="0"/>
            </a:endParaRPr>
          </a:p>
        </p:txBody>
      </p:sp>
      <p:sp>
        <p:nvSpPr>
          <p:cNvPr id="37904" name="ZoneTexte 30">
            <a:extLst>
              <a:ext uri="{FF2B5EF4-FFF2-40B4-BE49-F238E27FC236}">
                <a16:creationId xmlns:a16="http://schemas.microsoft.com/office/drawing/2014/main" id="{8BC8F7FA-1B89-4D37-F142-2B2AE4E5C85C}"/>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pic>
        <p:nvPicPr>
          <p:cNvPr id="24" name="abeille">
            <a:extLst>
              <a:ext uri="{FF2B5EF4-FFF2-40B4-BE49-F238E27FC236}">
                <a16:creationId xmlns:a16="http://schemas.microsoft.com/office/drawing/2014/main" id="{C0860CF2-04BF-4BE5-975A-CA5132081628}"/>
              </a:ext>
            </a:extLst>
          </p:cNvPr>
          <p:cNvPicPr>
            <a:picLocks noChangeAspect="1"/>
          </p:cNvPicPr>
          <p:nvPr/>
        </p:nvPicPr>
        <p:blipFill rotWithShape="1">
          <a:blip r:embed="rId7">
            <a:extLst>
              <a:ext uri="{28A0092B-C50C-407E-A947-70E740481C1C}">
                <a14:useLocalDpi xmlns:a14="http://schemas.microsoft.com/office/drawing/2010/main" val="0"/>
              </a:ext>
            </a:extLst>
          </a:blip>
          <a:srcRect l="5154" t="9923" r="9503" b="17249"/>
          <a:stretch/>
        </p:blipFill>
        <p:spPr bwMode="auto">
          <a:xfrm>
            <a:off x="10933690" y="32472"/>
            <a:ext cx="1163782" cy="104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7">
            <a:extLst>
              <a:ext uri="{FF2B5EF4-FFF2-40B4-BE49-F238E27FC236}">
                <a16:creationId xmlns:a16="http://schemas.microsoft.com/office/drawing/2014/main" id="{2E10FADF-C6D8-A755-FCF0-5165A163D88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Femme question">
            <a:extLst>
              <a:ext uri="{FF2B5EF4-FFF2-40B4-BE49-F238E27FC236}">
                <a16:creationId xmlns:a16="http://schemas.microsoft.com/office/drawing/2014/main" id="{86D502F7-4C1D-0D6E-8A89-A9C7C3376231}"/>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l="17294" r="13698"/>
          <a:stretch>
            <a:fillRect/>
          </a:stretch>
        </p:blipFill>
        <p:spPr bwMode="auto">
          <a:xfrm>
            <a:off x="8925499" y="2591495"/>
            <a:ext cx="2091532" cy="3106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ZoneTexte 8">
            <a:extLst>
              <a:ext uri="{FF2B5EF4-FFF2-40B4-BE49-F238E27FC236}">
                <a16:creationId xmlns:a16="http://schemas.microsoft.com/office/drawing/2014/main" id="{30A7EDD5-EC08-3206-194E-1C9D26076941}"/>
              </a:ext>
            </a:extLst>
          </p:cNvPr>
          <p:cNvSpPr txBox="1">
            <a:spLocks noChangeArrowheads="1"/>
          </p:cNvSpPr>
          <p:nvPr/>
        </p:nvSpPr>
        <p:spPr bwMode="auto">
          <a:xfrm>
            <a:off x="1766888" y="6433750"/>
            <a:ext cx="1497012" cy="276999"/>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OMS</a:t>
            </a:r>
          </a:p>
        </p:txBody>
      </p:sp>
      <p:sp>
        <p:nvSpPr>
          <p:cNvPr id="2" name="Rectangle 1">
            <a:extLst>
              <a:ext uri="{FF2B5EF4-FFF2-40B4-BE49-F238E27FC236}">
                <a16:creationId xmlns:a16="http://schemas.microsoft.com/office/drawing/2014/main" id="{3F96A1B3-3E0D-A09B-91AB-CEE9194B8A19}"/>
              </a:ext>
            </a:extLst>
          </p:cNvPr>
          <p:cNvSpPr/>
          <p:nvPr/>
        </p:nvSpPr>
        <p:spPr>
          <a:xfrm>
            <a:off x="2010062" y="2011587"/>
            <a:ext cx="6096000" cy="3477875"/>
          </a:xfrm>
          <a:prstGeom prst="rect">
            <a:avLst/>
          </a:prstGeom>
        </p:spPr>
        <p:txBody>
          <a:bodyPr wrap="square">
            <a:spAutoFit/>
          </a:bodyPr>
          <a:lstStyle/>
          <a:p>
            <a:pPr algn="just">
              <a:defRPr/>
            </a:pPr>
            <a:r>
              <a:rPr lang="fr-FR" altLang="fr-FR" sz="2000" dirty="0">
                <a:solidFill>
                  <a:schemeClr val="accent1">
                    <a:lumMod val="75000"/>
                  </a:schemeClr>
                </a:solidFill>
                <a:latin typeface="+mn-lt"/>
                <a:cs typeface="Arial" charset="0"/>
              </a:rPr>
              <a:t>Une définition large de la pollution de l’air est donnée par </a:t>
            </a:r>
            <a:r>
              <a:rPr lang="fr-FR" altLang="fr-FR" sz="2000" b="1" dirty="0">
                <a:solidFill>
                  <a:schemeClr val="accent1">
                    <a:lumMod val="75000"/>
                  </a:schemeClr>
                </a:solidFill>
                <a:latin typeface="+mn-lt"/>
                <a:cs typeface="Arial" charset="0"/>
              </a:rPr>
              <a:t>l’Organisation Mondiale de la Santé (OMS), </a:t>
            </a:r>
            <a:r>
              <a:rPr lang="fr-FR" altLang="fr-FR" sz="2000" dirty="0">
                <a:solidFill>
                  <a:schemeClr val="accent1">
                    <a:lumMod val="75000"/>
                  </a:schemeClr>
                </a:solidFill>
                <a:latin typeface="+mn-lt"/>
                <a:cs typeface="Arial" charset="0"/>
              </a:rPr>
              <a:t>qui la caractérise par </a:t>
            </a:r>
            <a:r>
              <a:rPr lang="fr-FR" altLang="fr-FR" sz="2000" b="1" dirty="0">
                <a:solidFill>
                  <a:schemeClr val="accent1">
                    <a:lumMod val="75000"/>
                  </a:schemeClr>
                </a:solidFill>
                <a:latin typeface="+mn-lt"/>
                <a:cs typeface="Arial" charset="0"/>
              </a:rPr>
              <a:t>« la contamination de l’environnement intérieur ou extérieur par un agent chimique, physique ou biologique qui modifie les caractéristiques naturelles de l’atmosphère. »</a:t>
            </a:r>
          </a:p>
          <a:p>
            <a:pPr algn="just">
              <a:defRPr/>
            </a:pPr>
            <a:endParaRPr lang="fr-FR" altLang="fr-FR" sz="2000" dirty="0">
              <a:solidFill>
                <a:schemeClr val="accent1">
                  <a:lumMod val="75000"/>
                </a:schemeClr>
              </a:solidFill>
              <a:latin typeface="+mn-lt"/>
              <a:cs typeface="Arial" charset="0"/>
            </a:endParaRPr>
          </a:p>
          <a:p>
            <a:pPr algn="just">
              <a:defRPr/>
            </a:pPr>
            <a:r>
              <a:rPr lang="fr-FR" altLang="fr-FR" sz="2000" dirty="0">
                <a:solidFill>
                  <a:schemeClr val="accent1">
                    <a:lumMod val="75000"/>
                  </a:schemeClr>
                </a:solidFill>
                <a:latin typeface="+mn-lt"/>
                <a:cs typeface="Arial" charset="0"/>
              </a:rPr>
              <a:t>Cette définition englobe dans la notion de pollution de l’air </a:t>
            </a:r>
            <a:r>
              <a:rPr lang="fr-FR" altLang="fr-FR" sz="2000" b="1" dirty="0">
                <a:solidFill>
                  <a:schemeClr val="accent1">
                    <a:lumMod val="75000"/>
                  </a:schemeClr>
                </a:solidFill>
                <a:latin typeface="+mn-lt"/>
                <a:cs typeface="Arial" charset="0"/>
              </a:rPr>
              <a:t>tous les milieux </a:t>
            </a:r>
            <a:r>
              <a:rPr lang="fr-FR" altLang="fr-FR" sz="2000" dirty="0">
                <a:solidFill>
                  <a:schemeClr val="accent1">
                    <a:lumMod val="75000"/>
                  </a:schemeClr>
                </a:solidFill>
                <a:latin typeface="+mn-lt"/>
                <a:cs typeface="Arial" charset="0"/>
              </a:rPr>
              <a:t>(</a:t>
            </a:r>
            <a:r>
              <a:rPr lang="fr-FR" altLang="fr-FR" sz="2000" b="1" dirty="0">
                <a:solidFill>
                  <a:schemeClr val="accent1">
                    <a:lumMod val="75000"/>
                  </a:schemeClr>
                </a:solidFill>
                <a:latin typeface="+mn-lt"/>
                <a:cs typeface="Arial" charset="0"/>
              </a:rPr>
              <a:t>intérieur et extérieur</a:t>
            </a:r>
            <a:r>
              <a:rPr lang="fr-FR" altLang="fr-FR" sz="2000" dirty="0">
                <a:solidFill>
                  <a:schemeClr val="accent1">
                    <a:lumMod val="75000"/>
                  </a:schemeClr>
                </a:solidFill>
                <a:latin typeface="+mn-lt"/>
                <a:cs typeface="Arial" charset="0"/>
              </a:rPr>
              <a:t>), mais aussi tous </a:t>
            </a:r>
            <a:r>
              <a:rPr lang="fr-FR" altLang="fr-FR" sz="2000" b="1" dirty="0">
                <a:solidFill>
                  <a:schemeClr val="accent1">
                    <a:lumMod val="75000"/>
                  </a:schemeClr>
                </a:solidFill>
                <a:latin typeface="+mn-lt"/>
                <a:cs typeface="Arial" charset="0"/>
              </a:rPr>
              <a:t>les « types » de pollution de l’air</a:t>
            </a:r>
            <a:r>
              <a:rPr lang="fr-FR" altLang="fr-FR" sz="2000" dirty="0">
                <a:solidFill>
                  <a:schemeClr val="accent1">
                    <a:lumMod val="75000"/>
                  </a:schemeClr>
                </a:solidFill>
                <a:latin typeface="+mn-lt"/>
                <a:cs typeface="Arial" charset="0"/>
              </a:rPr>
              <a:t> (qu’elle soit due </a:t>
            </a:r>
            <a:r>
              <a:rPr lang="fr-FR" altLang="fr-FR" sz="2000" b="1" dirty="0">
                <a:solidFill>
                  <a:schemeClr val="accent1">
                    <a:lumMod val="75000"/>
                  </a:schemeClr>
                </a:solidFill>
                <a:latin typeface="+mn-lt"/>
                <a:cs typeface="Arial" charset="0"/>
              </a:rPr>
              <a:t>à des facteurs chimiques ou biologiques</a:t>
            </a:r>
            <a:r>
              <a:rPr lang="fr-FR" altLang="fr-FR" sz="2000" dirty="0">
                <a:solidFill>
                  <a:schemeClr val="accent1">
                    <a:lumMod val="75000"/>
                  </a:schemeClr>
                </a:solidFill>
                <a:latin typeface="+mn-lt"/>
                <a:cs typeface="Arial" charset="0"/>
              </a:rPr>
              <a:t>).</a:t>
            </a:r>
          </a:p>
        </p:txBody>
      </p:sp>
    </p:spTree>
    <p:extLst>
      <p:ext uri="{BB962C8B-B14F-4D97-AF65-F5344CB8AC3E}">
        <p14:creationId xmlns:p14="http://schemas.microsoft.com/office/powerpoint/2010/main" val="3121337665"/>
      </p:ext>
    </p:extLst>
  </p:cSld>
  <p:clrMapOvr>
    <a:masterClrMapping/>
  </p:clrMapOvr>
  <p:transition spd="slow"/>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mesure-t-on le taux de CO</a:t>
            </a:r>
            <a:r>
              <a:rPr lang="fr-FR" altLang="fr-FR" sz="3200" baseline="-25000" dirty="0">
                <a:solidFill>
                  <a:schemeClr val="accent5">
                    <a:lumMod val="75000"/>
                  </a:schemeClr>
                </a:solidFill>
                <a:ea typeface="+mn-ea"/>
                <a:cs typeface="Arial" charset="0"/>
              </a:rPr>
              <a:t>2</a:t>
            </a:r>
            <a:r>
              <a:rPr lang="fr-FR" altLang="fr-FR" sz="3200" dirty="0">
                <a:solidFill>
                  <a:schemeClr val="accent5">
                    <a:lumMod val="75000"/>
                  </a:schemeClr>
                </a:solidFill>
                <a:ea typeface="+mn-ea"/>
                <a:cs typeface="Arial" charset="0"/>
              </a:rPr>
              <a:t> ?</a:t>
            </a:r>
          </a:p>
        </p:txBody>
      </p:sp>
      <p:sp>
        <p:nvSpPr>
          <p:cNvPr id="3" name="Zone Texte 1">
            <a:extLst>
              <a:ext uri="{FF2B5EF4-FFF2-40B4-BE49-F238E27FC236}">
                <a16:creationId xmlns:a16="http://schemas.microsoft.com/office/drawing/2014/main" id="{0B544035-E8F6-B217-4272-0BAD55109B7D}"/>
              </a:ext>
            </a:extLst>
          </p:cNvPr>
          <p:cNvSpPr>
            <a:spLocks noChangeArrowheads="1"/>
          </p:cNvSpPr>
          <p:nvPr/>
        </p:nvSpPr>
        <p:spPr bwMode="auto">
          <a:xfrm>
            <a:off x="1602275" y="1407187"/>
            <a:ext cx="10192205" cy="30147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Le taux de CO</a:t>
            </a:r>
            <a:r>
              <a:rPr lang="fr-FR" sz="2000" baseline="-25000" dirty="0">
                <a:solidFill>
                  <a:schemeClr val="accent1">
                    <a:lumMod val="75000"/>
                  </a:schemeClr>
                </a:solidFill>
              </a:rPr>
              <a:t>2</a:t>
            </a:r>
            <a:r>
              <a:rPr lang="fr-FR" sz="2000" dirty="0">
                <a:solidFill>
                  <a:schemeClr val="accent1">
                    <a:lumMod val="75000"/>
                  </a:schemeClr>
                </a:solidFill>
              </a:rPr>
              <a:t> est mesuré par des méthodes fiables depuis 1958 : </a:t>
            </a:r>
          </a:p>
          <a:p>
            <a:pPr algn="just">
              <a:spcBef>
                <a:spcPts val="438"/>
              </a:spcBef>
            </a:pPr>
            <a:endParaRPr lang="fr-FR" sz="2000" dirty="0">
              <a:solidFill>
                <a:schemeClr val="accent1">
                  <a:lumMod val="75000"/>
                </a:schemeClr>
              </a:solidFill>
            </a:endParaRPr>
          </a:p>
          <a:p>
            <a:pPr algn="just">
              <a:spcBef>
                <a:spcPts val="438"/>
              </a:spcBef>
            </a:pPr>
            <a:r>
              <a:rPr lang="fr-FR" sz="2000" dirty="0">
                <a:solidFill>
                  <a:schemeClr val="accent1">
                    <a:lumMod val="75000"/>
                  </a:schemeClr>
                </a:solidFill>
              </a:rPr>
              <a:t>on utilise l’absorption infra-rouge (IR) d’un échantillon d’atmosphère, en comparaison avec un échantillon témoin. L’échantillon d’atmosphère doit être préalablement asséché car la vapeur d’eau absorbe elle aussi en IR. </a:t>
            </a:r>
          </a:p>
          <a:p>
            <a:pPr algn="just">
              <a:spcBef>
                <a:spcPts val="438"/>
              </a:spcBef>
            </a:pPr>
            <a:r>
              <a:rPr lang="fr-FR" sz="2000" dirty="0">
                <a:solidFill>
                  <a:schemeClr val="accent1">
                    <a:lumMod val="75000"/>
                  </a:schemeClr>
                </a:solidFill>
              </a:rPr>
              <a:t>Les observatoires, peu nombreux, mesurent aussi d’autres quantités comme le rapport isotopique entre carbone 12 et 13 du CO</a:t>
            </a:r>
            <a:r>
              <a:rPr lang="fr-FR" sz="2000" baseline="-25000" dirty="0">
                <a:solidFill>
                  <a:schemeClr val="accent1">
                    <a:lumMod val="75000"/>
                  </a:schemeClr>
                </a:solidFill>
              </a:rPr>
              <a:t>2</a:t>
            </a:r>
            <a:r>
              <a:rPr lang="fr-FR" sz="2000" dirty="0">
                <a:solidFill>
                  <a:schemeClr val="accent1">
                    <a:lumMod val="75000"/>
                  </a:schemeClr>
                </a:solidFill>
              </a:rPr>
              <a:t>. On utilise aussi des « </a:t>
            </a:r>
            <a:r>
              <a:rPr lang="fr-FR" sz="2000" dirty="0" err="1">
                <a:solidFill>
                  <a:schemeClr val="accent1">
                    <a:lumMod val="75000"/>
                  </a:schemeClr>
                </a:solidFill>
              </a:rPr>
              <a:t>proxies</a:t>
            </a:r>
            <a:r>
              <a:rPr lang="fr-FR" sz="2000" dirty="0">
                <a:solidFill>
                  <a:schemeClr val="accent1">
                    <a:lumMod val="75000"/>
                  </a:schemeClr>
                </a:solidFill>
              </a:rPr>
              <a:t> » permettant des «estimations» de ce taux dans le lointain passé. Un proxy est un indicateur indirect du taux et n’est pas une mesure du taux. </a:t>
            </a:r>
          </a:p>
        </p:txBody>
      </p:sp>
    </p:spTree>
    <p:extLst>
      <p:ext uri="{BB962C8B-B14F-4D97-AF65-F5344CB8AC3E}">
        <p14:creationId xmlns:p14="http://schemas.microsoft.com/office/powerpoint/2010/main" val="220438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Qu’est-ce-que le dioxyde de soufre ?</a:t>
            </a:r>
          </a:p>
        </p:txBody>
      </p:sp>
      <p:sp>
        <p:nvSpPr>
          <p:cNvPr id="4" name="Zone Texte 1">
            <a:extLst>
              <a:ext uri="{FF2B5EF4-FFF2-40B4-BE49-F238E27FC236}">
                <a16:creationId xmlns:a16="http://schemas.microsoft.com/office/drawing/2014/main" id="{71EC0B42-C129-637C-A965-3FA190A3AE69}"/>
              </a:ext>
            </a:extLst>
          </p:cNvPr>
          <p:cNvSpPr>
            <a:spLocks noChangeArrowheads="1"/>
          </p:cNvSpPr>
          <p:nvPr/>
        </p:nvSpPr>
        <p:spPr bwMode="auto">
          <a:xfrm>
            <a:off x="1727933" y="1253298"/>
            <a:ext cx="10042309" cy="13219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Le dioxyde de soufre (SO</a:t>
            </a:r>
            <a:r>
              <a:rPr lang="fr-FR" sz="2000" baseline="-25000" dirty="0">
                <a:solidFill>
                  <a:schemeClr val="accent1">
                    <a:lumMod val="75000"/>
                  </a:schemeClr>
                </a:solidFill>
              </a:rPr>
              <a:t>2</a:t>
            </a:r>
            <a:r>
              <a:rPr lang="fr-FR" sz="2000" dirty="0">
                <a:solidFill>
                  <a:schemeClr val="accent1">
                    <a:lumMod val="75000"/>
                  </a:schemeClr>
                </a:solidFill>
              </a:rPr>
              <a:t>) est un </a:t>
            </a:r>
            <a:r>
              <a:rPr lang="fr-FR" sz="2000" b="1" dirty="0">
                <a:solidFill>
                  <a:schemeClr val="accent1">
                    <a:lumMod val="75000"/>
                  </a:schemeClr>
                </a:solidFill>
              </a:rPr>
              <a:t>gaz incolore</a:t>
            </a:r>
            <a:r>
              <a:rPr lang="fr-FR" sz="2000" dirty="0">
                <a:solidFill>
                  <a:schemeClr val="accent1">
                    <a:lumMod val="75000"/>
                  </a:schemeClr>
                </a:solidFill>
              </a:rPr>
              <a:t> qui dégage une </a:t>
            </a:r>
            <a:r>
              <a:rPr lang="fr-FR" sz="2000" b="1" dirty="0">
                <a:solidFill>
                  <a:schemeClr val="accent1">
                    <a:lumMod val="75000"/>
                  </a:schemeClr>
                </a:solidFill>
              </a:rPr>
              <a:t>odeur particulière, </a:t>
            </a:r>
            <a:r>
              <a:rPr lang="fr-FR" sz="2000" dirty="0">
                <a:solidFill>
                  <a:schemeClr val="accent1">
                    <a:lumMod val="75000"/>
                  </a:schemeClr>
                </a:solidFill>
              </a:rPr>
              <a:t>semblable à celle </a:t>
            </a:r>
            <a:r>
              <a:rPr lang="fr-FR" sz="2000" b="1" dirty="0">
                <a:solidFill>
                  <a:schemeClr val="accent1">
                    <a:lumMod val="75000"/>
                  </a:schemeClr>
                </a:solidFill>
              </a:rPr>
              <a:t>d’allumettes consumées</a:t>
            </a:r>
            <a:r>
              <a:rPr lang="fr-FR" sz="2000" dirty="0">
                <a:solidFill>
                  <a:schemeClr val="accent1">
                    <a:lumMod val="75000"/>
                  </a:schemeClr>
                </a:solidFill>
              </a:rPr>
              <a:t>. Les rejets de SO</a:t>
            </a:r>
            <a:r>
              <a:rPr lang="fr-FR" sz="2000" baseline="-25000" dirty="0">
                <a:solidFill>
                  <a:schemeClr val="accent1">
                    <a:lumMod val="75000"/>
                  </a:schemeClr>
                </a:solidFill>
              </a:rPr>
              <a:t>2</a:t>
            </a:r>
            <a:r>
              <a:rPr lang="fr-FR" sz="2000" dirty="0">
                <a:solidFill>
                  <a:schemeClr val="accent1">
                    <a:lumMod val="75000"/>
                  </a:schemeClr>
                </a:solidFill>
              </a:rPr>
              <a:t> sont dus majoritairement à </a:t>
            </a:r>
            <a:r>
              <a:rPr lang="fr-FR" sz="2000" b="1" dirty="0">
                <a:solidFill>
                  <a:schemeClr val="accent1">
                    <a:lumMod val="75000"/>
                  </a:schemeClr>
                </a:solidFill>
              </a:rPr>
              <a:t>la combustion d’hydrocarbures tels que le charbon et le fioul (combustions fossiles) </a:t>
            </a:r>
            <a:r>
              <a:rPr lang="fr-FR" sz="2000" dirty="0">
                <a:solidFill>
                  <a:schemeClr val="accent1">
                    <a:lumMod val="75000"/>
                  </a:schemeClr>
                </a:solidFill>
              </a:rPr>
              <a:t>par un procédé </a:t>
            </a:r>
            <a:r>
              <a:rPr lang="fr-FR" sz="2000" b="1" dirty="0">
                <a:solidFill>
                  <a:schemeClr val="accent1">
                    <a:lumMod val="75000"/>
                  </a:schemeClr>
                </a:solidFill>
              </a:rPr>
              <a:t>d’oxydation</a:t>
            </a:r>
            <a:r>
              <a:rPr lang="fr-FR" sz="2000" dirty="0">
                <a:solidFill>
                  <a:schemeClr val="accent1">
                    <a:lumMod val="75000"/>
                  </a:schemeClr>
                </a:solidFill>
              </a:rPr>
              <a:t> des </a:t>
            </a:r>
            <a:r>
              <a:rPr lang="fr-FR" sz="2000" b="1" dirty="0">
                <a:solidFill>
                  <a:schemeClr val="accent1">
                    <a:lumMod val="75000"/>
                  </a:schemeClr>
                </a:solidFill>
              </a:rPr>
              <a:t>résidus soufrés du combustible par l’oxygène</a:t>
            </a:r>
            <a:r>
              <a:rPr lang="fr-FR" sz="2000" dirty="0">
                <a:solidFill>
                  <a:schemeClr val="accent1">
                    <a:lumMod val="75000"/>
                  </a:schemeClr>
                </a:solidFill>
              </a:rPr>
              <a:t>.</a:t>
            </a:r>
          </a:p>
        </p:txBody>
      </p:sp>
      <p:pic>
        <p:nvPicPr>
          <p:cNvPr id="3" name="Image molecule SO2">
            <a:extLst>
              <a:ext uri="{FF2B5EF4-FFF2-40B4-BE49-F238E27FC236}">
                <a16:creationId xmlns:a16="http://schemas.microsoft.com/office/drawing/2014/main" id="{E5C6146D-C8BB-886C-9EE8-88242960140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302971" y="3243956"/>
            <a:ext cx="2005153" cy="1880455"/>
          </a:xfrm>
          <a:prstGeom prst="rect">
            <a:avLst/>
          </a:prstGeom>
        </p:spPr>
      </p:pic>
      <p:sp>
        <p:nvSpPr>
          <p:cNvPr id="5" name="Zone Texte 2">
            <a:extLst>
              <a:ext uri="{FF2B5EF4-FFF2-40B4-BE49-F238E27FC236}">
                <a16:creationId xmlns:a16="http://schemas.microsoft.com/office/drawing/2014/main" id="{B0BE3B8F-10CB-E821-A6E2-41D304C2F456}"/>
              </a:ext>
            </a:extLst>
          </p:cNvPr>
          <p:cNvSpPr>
            <a:spLocks noChangeArrowheads="1"/>
          </p:cNvSpPr>
          <p:nvPr/>
        </p:nvSpPr>
        <p:spPr bwMode="auto">
          <a:xfrm>
            <a:off x="4593265" y="2692200"/>
            <a:ext cx="7097233" cy="29839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Il provient :</a:t>
            </a:r>
          </a:p>
          <a:p>
            <a:pPr algn="just">
              <a:spcBef>
                <a:spcPts val="438"/>
              </a:spcBef>
            </a:pPr>
            <a:endParaRPr lang="fr-FR" sz="800" dirty="0">
              <a:solidFill>
                <a:schemeClr val="accent1">
                  <a:lumMod val="75000"/>
                </a:schemeClr>
              </a:solidFill>
            </a:endParaRPr>
          </a:p>
          <a:p>
            <a:pPr marL="342900" indent="-342900" algn="just">
              <a:spcBef>
                <a:spcPts val="438"/>
              </a:spcBef>
              <a:buFont typeface="Arial" panose="020B0604020202020204" pitchFamily="34" charset="0"/>
              <a:buChar char="•"/>
            </a:pPr>
            <a:r>
              <a:rPr lang="fr-FR" sz="2000" dirty="0">
                <a:solidFill>
                  <a:schemeClr val="accent1">
                    <a:lumMod val="75000"/>
                  </a:schemeClr>
                </a:solidFill>
              </a:rPr>
              <a:t>Des </a:t>
            </a:r>
            <a:r>
              <a:rPr lang="fr-FR" sz="2000" b="1" dirty="0">
                <a:solidFill>
                  <a:schemeClr val="accent1">
                    <a:lumMod val="75000"/>
                  </a:schemeClr>
                </a:solidFill>
              </a:rPr>
              <a:t>véhicules diesel </a:t>
            </a:r>
            <a:r>
              <a:rPr lang="fr-FR" sz="2000" dirty="0">
                <a:solidFill>
                  <a:schemeClr val="accent1">
                    <a:lumMod val="75000"/>
                  </a:schemeClr>
                </a:solidFill>
              </a:rPr>
              <a:t>et les </a:t>
            </a:r>
            <a:r>
              <a:rPr lang="fr-FR" sz="2000" b="1" dirty="0">
                <a:solidFill>
                  <a:schemeClr val="accent1">
                    <a:lumMod val="75000"/>
                  </a:schemeClr>
                </a:solidFill>
              </a:rPr>
              <a:t>chauffages domestiques.</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Des </a:t>
            </a:r>
            <a:r>
              <a:rPr lang="fr-FR" sz="2000" b="1" dirty="0">
                <a:solidFill>
                  <a:schemeClr val="accent1">
                    <a:lumMod val="75000"/>
                  </a:schemeClr>
                </a:solidFill>
              </a:rPr>
              <a:t>centrales thermiques de production d’électricité (fioul, charbon).</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Des </a:t>
            </a:r>
            <a:r>
              <a:rPr lang="fr-FR" sz="2000" b="1" dirty="0">
                <a:solidFill>
                  <a:schemeClr val="accent1">
                    <a:lumMod val="75000"/>
                  </a:schemeClr>
                </a:solidFill>
              </a:rPr>
              <a:t>industriels</a:t>
            </a:r>
            <a:r>
              <a:rPr lang="fr-FR" sz="2000" dirty="0">
                <a:solidFill>
                  <a:schemeClr val="accent1">
                    <a:lumMod val="75000"/>
                  </a:schemeClr>
                </a:solidFill>
              </a:rPr>
              <a:t> rejetant des </a:t>
            </a:r>
            <a:r>
              <a:rPr lang="fr-FR" sz="2000" b="1" dirty="0">
                <a:solidFill>
                  <a:schemeClr val="accent1">
                    <a:lumMod val="75000"/>
                  </a:schemeClr>
                </a:solidFill>
              </a:rPr>
              <a:t>effluents soufrés </a:t>
            </a:r>
            <a:r>
              <a:rPr lang="fr-FR" sz="2000" dirty="0">
                <a:solidFill>
                  <a:schemeClr val="accent1">
                    <a:lumMod val="75000"/>
                  </a:schemeClr>
                </a:solidFill>
              </a:rPr>
              <a:t>tels que les raffineries...</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Les moteurs des bateaux (fioul lourd).</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De sources </a:t>
            </a:r>
            <a:r>
              <a:rPr lang="fr-FR" sz="2000" b="1" dirty="0">
                <a:solidFill>
                  <a:schemeClr val="accent1">
                    <a:lumMod val="75000"/>
                  </a:schemeClr>
                </a:solidFill>
              </a:rPr>
              <a:t>d’émissions naturelles </a:t>
            </a:r>
            <a:r>
              <a:rPr lang="fr-FR" sz="2000" dirty="0">
                <a:solidFill>
                  <a:schemeClr val="accent1">
                    <a:lumMod val="75000"/>
                  </a:schemeClr>
                </a:solidFill>
              </a:rPr>
              <a:t>comme</a:t>
            </a:r>
            <a:r>
              <a:rPr lang="fr-FR" sz="2000" b="1" dirty="0">
                <a:solidFill>
                  <a:schemeClr val="accent1">
                    <a:lumMod val="75000"/>
                  </a:schemeClr>
                </a:solidFill>
              </a:rPr>
              <a:t> les volcans</a:t>
            </a:r>
            <a:r>
              <a:rPr lang="fr-FR" sz="2000" dirty="0">
                <a:solidFill>
                  <a:schemeClr val="accent1">
                    <a:lumMod val="75000"/>
                  </a:schemeClr>
                </a:solidFill>
              </a:rPr>
              <a:t>.</a:t>
            </a:r>
          </a:p>
        </p:txBody>
      </p:sp>
    </p:spTree>
    <p:extLst>
      <p:ext uri="{BB962C8B-B14F-4D97-AF65-F5344CB8AC3E}">
        <p14:creationId xmlns:p14="http://schemas.microsoft.com/office/powerpoint/2010/main" val="197341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C359EE44-566F-4C29-80DD-F5B26F7A9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5042" y="2139043"/>
            <a:ext cx="2860816" cy="4620624"/>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du dioxyde de soufre sur la santé ?</a:t>
            </a:r>
          </a:p>
        </p:txBody>
      </p:sp>
      <p:cxnSp>
        <p:nvCxnSpPr>
          <p:cNvPr id="4" name="Connecteur droit avec flèche 3">
            <a:extLst>
              <a:ext uri="{FF2B5EF4-FFF2-40B4-BE49-F238E27FC236}">
                <a16:creationId xmlns:a16="http://schemas.microsoft.com/office/drawing/2014/main" id="{DB14A614-B3A8-DB66-419D-5CD80507105E}"/>
              </a:ext>
            </a:extLst>
          </p:cNvPr>
          <p:cNvCxnSpPr>
            <a:cxnSpLocks/>
            <a:stCxn id="8" idx="0"/>
          </p:cNvCxnSpPr>
          <p:nvPr/>
        </p:nvCxnSpPr>
        <p:spPr>
          <a:xfrm flipH="1">
            <a:off x="5594999" y="5075387"/>
            <a:ext cx="3183666" cy="571564"/>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2">
            <a:extLst>
              <a:ext uri="{FF2B5EF4-FFF2-40B4-BE49-F238E27FC236}">
                <a16:creationId xmlns:a16="http://schemas.microsoft.com/office/drawing/2014/main" id="{0FFE321A-ABBC-171A-D70E-53BBA54D3BD8}"/>
              </a:ext>
            </a:extLst>
          </p:cNvPr>
          <p:cNvCxnSpPr>
            <a:cxnSpLocks/>
            <a:stCxn id="11" idx="0"/>
          </p:cNvCxnSpPr>
          <p:nvPr/>
        </p:nvCxnSpPr>
        <p:spPr>
          <a:xfrm flipH="1">
            <a:off x="6531429" y="3004232"/>
            <a:ext cx="1983477" cy="871441"/>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bulle 2">
            <a:extLst>
              <a:ext uri="{FF2B5EF4-FFF2-40B4-BE49-F238E27FC236}">
                <a16:creationId xmlns:a16="http://schemas.microsoft.com/office/drawing/2014/main" id="{1C48F511-8AD5-413B-0BD4-3ECDEC8A6B39}"/>
              </a:ext>
            </a:extLst>
          </p:cNvPr>
          <p:cNvSpPr txBox="1">
            <a:spLocks noChangeArrowheads="1"/>
          </p:cNvSpPr>
          <p:nvPr/>
        </p:nvSpPr>
        <p:spPr bwMode="auto">
          <a:xfrm>
            <a:off x="8487357" y="2415061"/>
            <a:ext cx="3269213" cy="1610697"/>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Irritations des voies respiratoires (toux, gêne respiratoire, trouble asthmatiques.)</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4" name="Connecteur droit avec flèche 1">
            <a:extLst>
              <a:ext uri="{FF2B5EF4-FFF2-40B4-BE49-F238E27FC236}">
                <a16:creationId xmlns:a16="http://schemas.microsoft.com/office/drawing/2014/main" id="{0F824542-17CA-8D57-C4F5-33A619F6E0C6}"/>
              </a:ext>
            </a:extLst>
          </p:cNvPr>
          <p:cNvCxnSpPr>
            <a:cxnSpLocks/>
          </p:cNvCxnSpPr>
          <p:nvPr/>
        </p:nvCxnSpPr>
        <p:spPr>
          <a:xfrm>
            <a:off x="4655545" y="3069778"/>
            <a:ext cx="1726513" cy="447838"/>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bulle 1">
            <a:extLst>
              <a:ext uri="{FF2B5EF4-FFF2-40B4-BE49-F238E27FC236}">
                <a16:creationId xmlns:a16="http://schemas.microsoft.com/office/drawing/2014/main" id="{4607C3D4-7907-845E-4053-C0CFE0F15E91}"/>
              </a:ext>
            </a:extLst>
          </p:cNvPr>
          <p:cNvSpPr txBox="1">
            <a:spLocks noChangeArrowheads="1"/>
          </p:cNvSpPr>
          <p:nvPr/>
        </p:nvSpPr>
        <p:spPr bwMode="auto">
          <a:xfrm>
            <a:off x="1671432" y="2733116"/>
            <a:ext cx="3014868" cy="68736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Irritations des muqueuses</a:t>
            </a:r>
          </a:p>
          <a:p>
            <a:pPr algn="ctr">
              <a:lnSpc>
                <a:spcPct val="100000"/>
              </a:lnSpc>
              <a:buNone/>
              <a:defRPr/>
            </a:pPr>
            <a:r>
              <a:rPr lang="fr-FR" altLang="fr-FR" sz="100" dirty="0">
                <a:solidFill>
                  <a:srgbClr val="FFFFFF"/>
                </a:solidFill>
                <a:cs typeface="Arial" panose="020B0604020202020204" pitchFamily="34" charset="0"/>
              </a:rPr>
              <a:t>    </a:t>
            </a:r>
          </a:p>
        </p:txBody>
      </p:sp>
      <p:sp>
        <p:nvSpPr>
          <p:cNvPr id="30" name="ZoneTexte 1">
            <a:extLst>
              <a:ext uri="{FF2B5EF4-FFF2-40B4-BE49-F238E27FC236}">
                <a16:creationId xmlns:a16="http://schemas.microsoft.com/office/drawing/2014/main" id="{A0E009C6-9F26-A4E5-45BE-85D730DCA25C}"/>
              </a:ext>
            </a:extLst>
          </p:cNvPr>
          <p:cNvSpPr txBox="1"/>
          <p:nvPr/>
        </p:nvSpPr>
        <p:spPr>
          <a:xfrm>
            <a:off x="1671432" y="1227864"/>
            <a:ext cx="10297411" cy="646331"/>
          </a:xfrm>
          <a:prstGeom prst="rect">
            <a:avLst/>
          </a:prstGeom>
          <a:noFill/>
        </p:spPr>
        <p:txBody>
          <a:bodyPr wrap="square">
            <a:spAutoFit/>
          </a:bodyPr>
          <a:lstStyle/>
          <a:p>
            <a:pPr algn="just">
              <a:spcBef>
                <a:spcPts val="438"/>
              </a:spcBef>
            </a:pPr>
            <a:r>
              <a:rPr lang="fr-FR" sz="1800" dirty="0">
                <a:solidFill>
                  <a:schemeClr val="accent1">
                    <a:lumMod val="75000"/>
                  </a:schemeClr>
                </a:solidFill>
              </a:rPr>
              <a:t>Les </a:t>
            </a:r>
            <a:r>
              <a:rPr lang="fr-FR" sz="1800" b="1" dirty="0">
                <a:solidFill>
                  <a:schemeClr val="accent1">
                    <a:lumMod val="75000"/>
                  </a:schemeClr>
                </a:solidFill>
              </a:rPr>
              <a:t>effets du dioxyde de soufre </a:t>
            </a:r>
            <a:r>
              <a:rPr lang="fr-FR" sz="1800" dirty="0">
                <a:solidFill>
                  <a:schemeClr val="accent1">
                    <a:lumMod val="75000"/>
                  </a:schemeClr>
                </a:solidFill>
              </a:rPr>
              <a:t>peuvent être </a:t>
            </a:r>
            <a:r>
              <a:rPr lang="fr-FR" sz="1800" b="1" dirty="0">
                <a:solidFill>
                  <a:schemeClr val="accent1">
                    <a:lumMod val="75000"/>
                  </a:schemeClr>
                </a:solidFill>
              </a:rPr>
              <a:t>aggravés en présence d’autres polluants </a:t>
            </a:r>
            <a:r>
              <a:rPr lang="fr-FR" sz="1800" dirty="0">
                <a:solidFill>
                  <a:schemeClr val="accent1">
                    <a:lumMod val="75000"/>
                  </a:schemeClr>
                </a:solidFill>
              </a:rPr>
              <a:t>comme les </a:t>
            </a:r>
            <a:r>
              <a:rPr lang="fr-FR" sz="1800" b="1" dirty="0">
                <a:solidFill>
                  <a:schemeClr val="accent1">
                    <a:lumMod val="75000"/>
                  </a:schemeClr>
                </a:solidFill>
              </a:rPr>
              <a:t>particules fines</a:t>
            </a:r>
            <a:r>
              <a:rPr lang="fr-FR" sz="1800" dirty="0">
                <a:solidFill>
                  <a:schemeClr val="accent1">
                    <a:lumMod val="75000"/>
                  </a:schemeClr>
                </a:solidFill>
              </a:rPr>
              <a:t>. </a:t>
            </a:r>
            <a:r>
              <a:rPr lang="fr-FR" dirty="0">
                <a:solidFill>
                  <a:schemeClr val="accent1">
                    <a:lumMod val="75000"/>
                  </a:schemeClr>
                </a:solidFill>
              </a:rPr>
              <a:t>C’</a:t>
            </a:r>
            <a:r>
              <a:rPr lang="fr-FR" sz="1800" dirty="0">
                <a:solidFill>
                  <a:schemeClr val="accent1">
                    <a:lumMod val="75000"/>
                  </a:schemeClr>
                </a:solidFill>
              </a:rPr>
              <a:t>est un polluant qui provoque :</a:t>
            </a:r>
          </a:p>
        </p:txBody>
      </p:sp>
      <p:cxnSp>
        <p:nvCxnSpPr>
          <p:cNvPr id="7" name="Connecteur droit avec flèche 3">
            <a:extLst>
              <a:ext uri="{FF2B5EF4-FFF2-40B4-BE49-F238E27FC236}">
                <a16:creationId xmlns:a16="http://schemas.microsoft.com/office/drawing/2014/main" id="{04AC44FF-51FC-1123-6EB3-C1B47D502932}"/>
              </a:ext>
            </a:extLst>
          </p:cNvPr>
          <p:cNvCxnSpPr>
            <a:cxnSpLocks/>
            <a:stCxn id="8" idx="0"/>
          </p:cNvCxnSpPr>
          <p:nvPr/>
        </p:nvCxnSpPr>
        <p:spPr>
          <a:xfrm flipH="1">
            <a:off x="7132797" y="5075387"/>
            <a:ext cx="1645868" cy="451327"/>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bulle 3">
            <a:extLst>
              <a:ext uri="{FF2B5EF4-FFF2-40B4-BE49-F238E27FC236}">
                <a16:creationId xmlns:a16="http://schemas.microsoft.com/office/drawing/2014/main" id="{9F811FB0-560C-5307-5EF4-48F56EC695F9}"/>
              </a:ext>
            </a:extLst>
          </p:cNvPr>
          <p:cNvSpPr txBox="1">
            <a:spLocks noChangeArrowheads="1"/>
          </p:cNvSpPr>
          <p:nvPr/>
        </p:nvSpPr>
        <p:spPr bwMode="auto">
          <a:xfrm>
            <a:off x="8754557" y="4823957"/>
            <a:ext cx="2860816" cy="68736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Irritations de la peau</a:t>
            </a:r>
          </a:p>
          <a:p>
            <a:pPr algn="ctr">
              <a:lnSpc>
                <a:spcPct val="100000"/>
              </a:lnSpc>
              <a:buNone/>
              <a:defRPr/>
            </a:pPr>
            <a:r>
              <a:rPr lang="fr-FR" altLang="fr-FR" sz="100" dirty="0">
                <a:solidFill>
                  <a:srgbClr val="FFFFFF"/>
                </a:solidFill>
                <a:cs typeface="Arial" panose="020B0604020202020204" pitchFamily="34" charset="0"/>
              </a:rPr>
              <a:t>    </a:t>
            </a:r>
          </a:p>
        </p:txBody>
      </p:sp>
    </p:spTree>
    <p:extLst>
      <p:ext uri="{BB962C8B-B14F-4D97-AF65-F5344CB8AC3E}">
        <p14:creationId xmlns:p14="http://schemas.microsoft.com/office/powerpoint/2010/main" val="177218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30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par>
                          <p:cTn id="18" fill="hold">
                            <p:stCondLst>
                              <p:cond delay="1300"/>
                            </p:stCondLst>
                            <p:childTnLst>
                              <p:par>
                                <p:cTn id="19" presetID="10"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par>
                          <p:cTn id="22" fill="hold">
                            <p:stCondLst>
                              <p:cond delay="1800"/>
                            </p:stCondLst>
                            <p:childTnLst>
                              <p:par>
                                <p:cTn id="23" presetID="10" presetClass="entr" presetSubtype="0"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10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par>
                          <p:cTn id="29" fill="hold">
                            <p:stCondLst>
                              <p:cond delay="24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30" grpId="0"/>
      <p:bldP spid="8" grpId="0" animBg="1"/>
    </p:bldLst>
  </p:timing>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du dioxyde de soufre </a:t>
            </a:r>
          </a:p>
          <a:p>
            <a:pPr>
              <a:defRPr/>
            </a:pPr>
            <a:r>
              <a:rPr lang="fr-FR" altLang="fr-FR" sz="3200" dirty="0">
                <a:solidFill>
                  <a:schemeClr val="accent5">
                    <a:lumMod val="75000"/>
                  </a:schemeClr>
                </a:solidFill>
                <a:ea typeface="+mn-ea"/>
                <a:cs typeface="Arial" charset="0"/>
              </a:rPr>
              <a:t>sur l’environnement ? </a:t>
            </a:r>
          </a:p>
        </p:txBody>
      </p:sp>
      <p:sp>
        <p:nvSpPr>
          <p:cNvPr id="17" name="Zone Texte 1">
            <a:extLst>
              <a:ext uri="{FF2B5EF4-FFF2-40B4-BE49-F238E27FC236}">
                <a16:creationId xmlns:a16="http://schemas.microsoft.com/office/drawing/2014/main" id="{4735B580-AF75-A5E1-5A2D-ECCEABE4CD6F}"/>
              </a:ext>
            </a:extLst>
          </p:cNvPr>
          <p:cNvSpPr>
            <a:spLocks noChangeArrowheads="1"/>
          </p:cNvSpPr>
          <p:nvPr/>
        </p:nvSpPr>
        <p:spPr bwMode="auto">
          <a:xfrm>
            <a:off x="7092542" y="1998130"/>
            <a:ext cx="4788309" cy="342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La </a:t>
            </a:r>
            <a:r>
              <a:rPr lang="fr-FR" sz="2000" b="1" dirty="0">
                <a:solidFill>
                  <a:schemeClr val="accent1">
                    <a:lumMod val="75000"/>
                  </a:schemeClr>
                </a:solidFill>
              </a:rPr>
              <a:t>réaction du dioxyde de soufre </a:t>
            </a:r>
            <a:r>
              <a:rPr lang="fr-FR" sz="2000" dirty="0">
                <a:solidFill>
                  <a:schemeClr val="accent1">
                    <a:lumMod val="75000"/>
                  </a:schemeClr>
                </a:solidFill>
              </a:rPr>
              <a:t>avec </a:t>
            </a:r>
            <a:r>
              <a:rPr lang="fr-FR" sz="2000" b="1" dirty="0">
                <a:solidFill>
                  <a:schemeClr val="accent1">
                    <a:lumMod val="75000"/>
                  </a:schemeClr>
                </a:solidFill>
              </a:rPr>
              <a:t>l’eau produit de l’acide sulfurique (H</a:t>
            </a:r>
            <a:r>
              <a:rPr lang="fr-FR" sz="2000" b="1" baseline="-25000" dirty="0">
                <a:solidFill>
                  <a:schemeClr val="accent1">
                    <a:lumMod val="75000"/>
                  </a:schemeClr>
                </a:solidFill>
              </a:rPr>
              <a:t>2</a:t>
            </a:r>
            <a:r>
              <a:rPr lang="fr-FR" sz="2000" b="1" dirty="0">
                <a:solidFill>
                  <a:schemeClr val="accent1">
                    <a:lumMod val="75000"/>
                  </a:schemeClr>
                </a:solidFill>
              </a:rPr>
              <a:t>SO</a:t>
            </a:r>
            <a:r>
              <a:rPr lang="fr-FR" sz="2000" b="1" baseline="-25000" dirty="0">
                <a:solidFill>
                  <a:schemeClr val="accent1">
                    <a:lumMod val="75000"/>
                  </a:schemeClr>
                </a:solidFill>
              </a:rPr>
              <a:t>4</a:t>
            </a:r>
            <a:r>
              <a:rPr lang="fr-FR" sz="2000" b="1" dirty="0">
                <a:solidFill>
                  <a:schemeClr val="accent1">
                    <a:lumMod val="75000"/>
                  </a:schemeClr>
                </a:solidFill>
              </a:rPr>
              <a:t>)</a:t>
            </a:r>
            <a:r>
              <a:rPr lang="fr-FR" sz="2000" dirty="0">
                <a:solidFill>
                  <a:schemeClr val="accent1">
                    <a:lumMod val="75000"/>
                  </a:schemeClr>
                </a:solidFill>
              </a:rPr>
              <a:t>, principal </a:t>
            </a:r>
            <a:r>
              <a:rPr lang="fr-FR" sz="2000" b="1" dirty="0">
                <a:solidFill>
                  <a:schemeClr val="accent1">
                    <a:lumMod val="75000"/>
                  </a:schemeClr>
                </a:solidFill>
              </a:rPr>
              <a:t>composant des pluies acides</a:t>
            </a:r>
            <a:r>
              <a:rPr lang="fr-FR" sz="2000" dirty="0">
                <a:solidFill>
                  <a:schemeClr val="accent1">
                    <a:lumMod val="75000"/>
                  </a:schemeClr>
                </a:solidFill>
              </a:rPr>
              <a:t>. </a:t>
            </a:r>
          </a:p>
          <a:p>
            <a:pPr algn="just">
              <a:spcBef>
                <a:spcPts val="438"/>
              </a:spcBef>
            </a:pPr>
            <a:endParaRPr lang="fr-FR" sz="2000" dirty="0">
              <a:solidFill>
                <a:schemeClr val="accent1">
                  <a:lumMod val="75000"/>
                </a:schemeClr>
              </a:solidFill>
            </a:endParaRPr>
          </a:p>
          <a:p>
            <a:pPr algn="ctr">
              <a:spcBef>
                <a:spcPts val="438"/>
              </a:spcBef>
            </a:pPr>
            <a:r>
              <a:rPr lang="fr-FR" sz="2000" b="1" dirty="0">
                <a:solidFill>
                  <a:schemeClr val="accent1">
                    <a:lumMod val="75000"/>
                  </a:schemeClr>
                </a:solidFill>
              </a:rPr>
              <a:t>SO</a:t>
            </a:r>
            <a:r>
              <a:rPr lang="fr-FR" sz="2000" b="1" baseline="-25000" dirty="0">
                <a:solidFill>
                  <a:schemeClr val="accent1">
                    <a:lumMod val="75000"/>
                  </a:schemeClr>
                </a:solidFill>
              </a:rPr>
              <a:t>2</a:t>
            </a:r>
            <a:r>
              <a:rPr lang="fr-FR" sz="2000" dirty="0">
                <a:solidFill>
                  <a:schemeClr val="accent1">
                    <a:lumMod val="75000"/>
                  </a:schemeClr>
                </a:solidFill>
              </a:rPr>
              <a:t> + O</a:t>
            </a:r>
            <a:r>
              <a:rPr lang="fr-FR" sz="2000" baseline="-25000" dirty="0">
                <a:solidFill>
                  <a:schemeClr val="accent1">
                    <a:lumMod val="75000"/>
                  </a:schemeClr>
                </a:solidFill>
              </a:rPr>
              <a:t>2</a:t>
            </a:r>
            <a:r>
              <a:rPr lang="fr-FR" sz="2000" dirty="0">
                <a:solidFill>
                  <a:schemeClr val="accent1">
                    <a:lumMod val="75000"/>
                  </a:schemeClr>
                </a:solidFill>
              </a:rPr>
              <a:t> </a:t>
            </a:r>
            <a:r>
              <a:rPr lang="fr-FR" sz="1600" dirty="0">
                <a:solidFill>
                  <a:schemeClr val="accent1">
                    <a:lumMod val="75000"/>
                  </a:schemeClr>
                </a:solidFill>
                <a:sym typeface="Wingdings" panose="05000000000000000000" pitchFamily="2" charset="2"/>
              </a:rPr>
              <a:t></a:t>
            </a:r>
            <a:r>
              <a:rPr lang="fr-FR" sz="2000" dirty="0">
                <a:solidFill>
                  <a:schemeClr val="accent1">
                    <a:lumMod val="75000"/>
                  </a:schemeClr>
                </a:solidFill>
              </a:rPr>
              <a:t> SO</a:t>
            </a:r>
            <a:r>
              <a:rPr lang="fr-FR" sz="2000" baseline="-25000" dirty="0">
                <a:solidFill>
                  <a:schemeClr val="accent1">
                    <a:lumMod val="75000"/>
                  </a:schemeClr>
                </a:solidFill>
              </a:rPr>
              <a:t>3</a:t>
            </a:r>
            <a:endParaRPr lang="fr-FR" sz="2000" dirty="0">
              <a:solidFill>
                <a:schemeClr val="accent1">
                  <a:lumMod val="75000"/>
                </a:schemeClr>
              </a:solidFill>
            </a:endParaRPr>
          </a:p>
          <a:p>
            <a:pPr algn="ctr">
              <a:spcBef>
                <a:spcPts val="438"/>
              </a:spcBef>
            </a:pPr>
            <a:r>
              <a:rPr lang="fr-FR" sz="2000" dirty="0">
                <a:solidFill>
                  <a:schemeClr val="accent1">
                    <a:lumMod val="75000"/>
                  </a:schemeClr>
                </a:solidFill>
              </a:rPr>
              <a:t>SO</a:t>
            </a:r>
            <a:r>
              <a:rPr lang="fr-FR" sz="2000" baseline="-25000" dirty="0">
                <a:solidFill>
                  <a:schemeClr val="accent1">
                    <a:lumMod val="75000"/>
                  </a:schemeClr>
                </a:solidFill>
              </a:rPr>
              <a:t>3</a:t>
            </a:r>
            <a:r>
              <a:rPr lang="fr-FR" sz="2000" dirty="0">
                <a:solidFill>
                  <a:schemeClr val="accent1">
                    <a:lumMod val="75000"/>
                  </a:schemeClr>
                </a:solidFill>
              </a:rPr>
              <a:t> + H</a:t>
            </a:r>
            <a:r>
              <a:rPr lang="fr-FR" sz="2000" baseline="-25000" dirty="0">
                <a:solidFill>
                  <a:schemeClr val="accent1">
                    <a:lumMod val="75000"/>
                  </a:schemeClr>
                </a:solidFill>
              </a:rPr>
              <a:t>2</a:t>
            </a:r>
            <a:r>
              <a:rPr lang="fr-FR" sz="2000" dirty="0">
                <a:solidFill>
                  <a:schemeClr val="accent1">
                    <a:lumMod val="75000"/>
                  </a:schemeClr>
                </a:solidFill>
              </a:rPr>
              <a:t>O </a:t>
            </a:r>
            <a:r>
              <a:rPr lang="fr-FR" sz="1600" dirty="0">
                <a:solidFill>
                  <a:schemeClr val="accent1">
                    <a:lumMod val="75000"/>
                  </a:schemeClr>
                </a:solidFill>
                <a:sym typeface="Wingdings" panose="05000000000000000000" pitchFamily="2" charset="2"/>
              </a:rPr>
              <a:t></a:t>
            </a:r>
            <a:r>
              <a:rPr lang="fr-FR" sz="2000" dirty="0">
                <a:solidFill>
                  <a:schemeClr val="accent1">
                    <a:lumMod val="75000"/>
                  </a:schemeClr>
                </a:solidFill>
              </a:rPr>
              <a:t> </a:t>
            </a:r>
            <a:r>
              <a:rPr lang="fr-FR" sz="2000" b="1" dirty="0">
                <a:solidFill>
                  <a:schemeClr val="accent1">
                    <a:lumMod val="75000"/>
                  </a:schemeClr>
                </a:solidFill>
              </a:rPr>
              <a:t>H</a:t>
            </a:r>
            <a:r>
              <a:rPr lang="fr-FR" sz="2000" b="1" baseline="-25000" dirty="0">
                <a:solidFill>
                  <a:schemeClr val="accent1">
                    <a:lumMod val="75000"/>
                  </a:schemeClr>
                </a:solidFill>
              </a:rPr>
              <a:t>2</a:t>
            </a:r>
            <a:r>
              <a:rPr lang="fr-FR" sz="2000" b="1" dirty="0">
                <a:solidFill>
                  <a:schemeClr val="accent1">
                    <a:lumMod val="75000"/>
                  </a:schemeClr>
                </a:solidFill>
              </a:rPr>
              <a:t>SO</a:t>
            </a:r>
            <a:r>
              <a:rPr lang="fr-FR" sz="2000" b="1" baseline="-25000" dirty="0">
                <a:solidFill>
                  <a:schemeClr val="accent1">
                    <a:lumMod val="75000"/>
                  </a:schemeClr>
                </a:solidFill>
              </a:rPr>
              <a:t>4</a:t>
            </a:r>
            <a:endParaRPr lang="fr-FR" sz="2000" b="1" dirty="0">
              <a:solidFill>
                <a:schemeClr val="accent1">
                  <a:lumMod val="75000"/>
                </a:schemeClr>
              </a:solidFill>
            </a:endParaRPr>
          </a:p>
          <a:p>
            <a:pPr algn="ctr">
              <a:spcBef>
                <a:spcPts val="438"/>
              </a:spcBef>
            </a:pPr>
            <a:endParaRPr lang="fr-FR" sz="2000" dirty="0">
              <a:solidFill>
                <a:schemeClr val="accent1">
                  <a:lumMod val="75000"/>
                </a:schemeClr>
              </a:solidFill>
            </a:endParaRPr>
          </a:p>
          <a:p>
            <a:pPr algn="just">
              <a:spcBef>
                <a:spcPts val="438"/>
              </a:spcBef>
            </a:pPr>
            <a:r>
              <a:rPr lang="fr-FR" sz="2000" dirty="0">
                <a:solidFill>
                  <a:schemeClr val="accent1">
                    <a:lumMod val="75000"/>
                  </a:schemeClr>
                </a:solidFill>
              </a:rPr>
              <a:t>Cette réaction peut être à l’origine de </a:t>
            </a:r>
            <a:r>
              <a:rPr lang="fr-FR" sz="2000" b="1" dirty="0">
                <a:solidFill>
                  <a:schemeClr val="accent1">
                    <a:lumMod val="75000"/>
                  </a:schemeClr>
                </a:solidFill>
              </a:rPr>
              <a:t>phénomènes de déforestation </a:t>
            </a:r>
            <a:r>
              <a:rPr lang="fr-FR" sz="2000" dirty="0">
                <a:solidFill>
                  <a:schemeClr val="accent1">
                    <a:lumMod val="75000"/>
                  </a:schemeClr>
                </a:solidFill>
              </a:rPr>
              <a:t>ou entraine </a:t>
            </a:r>
            <a:r>
              <a:rPr lang="fr-FR" sz="2000" b="1" dirty="0">
                <a:solidFill>
                  <a:schemeClr val="accent1">
                    <a:lumMod val="75000"/>
                  </a:schemeClr>
                </a:solidFill>
              </a:rPr>
              <a:t>la dégradation de certains bâtiments.</a:t>
            </a:r>
          </a:p>
        </p:txBody>
      </p:sp>
      <p:pic>
        <p:nvPicPr>
          <p:cNvPr id="7" name="Image formation des pluies acides">
            <a:extLst>
              <a:ext uri="{FF2B5EF4-FFF2-40B4-BE49-F238E27FC236}">
                <a16:creationId xmlns:a16="http://schemas.microsoft.com/office/drawing/2014/main" id="{D549C1C0-039F-8881-FBB3-EAEC1C6FF559}"/>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12881" b="7592"/>
          <a:stretch/>
        </p:blipFill>
        <p:spPr>
          <a:xfrm>
            <a:off x="1482724" y="1422497"/>
            <a:ext cx="5514124" cy="5435503"/>
          </a:xfrm>
          <a:prstGeom prst="rect">
            <a:avLst/>
          </a:prstGeom>
        </p:spPr>
      </p:pic>
    </p:spTree>
    <p:extLst>
      <p:ext uri="{BB962C8B-B14F-4D97-AF65-F5344CB8AC3E}">
        <p14:creationId xmlns:p14="http://schemas.microsoft.com/office/powerpoint/2010/main" val="27389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mesure-t-on le dioxyde de soufre ?</a:t>
            </a:r>
          </a:p>
        </p:txBody>
      </p:sp>
      <p:sp>
        <p:nvSpPr>
          <p:cNvPr id="3" name="Zone Texte 2">
            <a:extLst>
              <a:ext uri="{FF2B5EF4-FFF2-40B4-BE49-F238E27FC236}">
                <a16:creationId xmlns:a16="http://schemas.microsoft.com/office/drawing/2014/main" id="{CEB5DAFF-DC16-8A0C-14A7-813E67E992FC}"/>
              </a:ext>
            </a:extLst>
          </p:cNvPr>
          <p:cNvSpPr>
            <a:spLocks noChangeArrowheads="1"/>
          </p:cNvSpPr>
          <p:nvPr/>
        </p:nvSpPr>
        <p:spPr bwMode="auto">
          <a:xfrm>
            <a:off x="1695065" y="2476712"/>
            <a:ext cx="6874777" cy="36815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ctr">
              <a:spcBef>
                <a:spcPts val="438"/>
              </a:spcBef>
            </a:pPr>
            <a:r>
              <a:rPr lang="fr-FR" sz="2000" dirty="0">
                <a:solidFill>
                  <a:schemeClr val="accent1">
                    <a:lumMod val="75000"/>
                  </a:schemeClr>
                </a:solidFill>
              </a:rPr>
              <a:t>SO</a:t>
            </a:r>
            <a:r>
              <a:rPr lang="fr-FR" sz="2000" baseline="-25000" dirty="0">
                <a:solidFill>
                  <a:schemeClr val="accent1">
                    <a:lumMod val="75000"/>
                  </a:schemeClr>
                </a:solidFill>
              </a:rPr>
              <a:t>2</a:t>
            </a:r>
            <a:r>
              <a:rPr lang="fr-FR" sz="2000" dirty="0">
                <a:solidFill>
                  <a:schemeClr val="accent1">
                    <a:lumMod val="75000"/>
                  </a:schemeClr>
                </a:solidFill>
              </a:rPr>
              <a:t> + UV </a:t>
            </a:r>
            <a:r>
              <a:rPr lang="fr-FR" sz="1600" dirty="0">
                <a:solidFill>
                  <a:schemeClr val="accent1">
                    <a:lumMod val="75000"/>
                  </a:schemeClr>
                </a:solidFill>
                <a:sym typeface="Wingdings" panose="05000000000000000000" pitchFamily="2" charset="2"/>
              </a:rPr>
              <a:t></a:t>
            </a:r>
            <a:r>
              <a:rPr lang="fr-FR" sz="2000" dirty="0">
                <a:solidFill>
                  <a:schemeClr val="accent1">
                    <a:lumMod val="75000"/>
                  </a:schemeClr>
                </a:solidFill>
              </a:rPr>
              <a:t> SO</a:t>
            </a:r>
            <a:r>
              <a:rPr lang="fr-FR" sz="2000" baseline="-25000" dirty="0">
                <a:solidFill>
                  <a:schemeClr val="accent1">
                    <a:lumMod val="75000"/>
                  </a:schemeClr>
                </a:solidFill>
              </a:rPr>
              <a:t>2</a:t>
            </a:r>
            <a:r>
              <a:rPr lang="fr-FR" sz="2000" dirty="0">
                <a:solidFill>
                  <a:schemeClr val="accent1">
                    <a:lumMod val="75000"/>
                  </a:schemeClr>
                </a:solidFill>
              </a:rPr>
              <a:t>*</a:t>
            </a:r>
          </a:p>
          <a:p>
            <a:pPr algn="just">
              <a:spcBef>
                <a:spcPts val="438"/>
              </a:spcBef>
            </a:pPr>
            <a:r>
              <a:rPr lang="fr-FR" sz="2000" dirty="0">
                <a:solidFill>
                  <a:schemeClr val="accent1">
                    <a:lumMod val="75000"/>
                  </a:schemeClr>
                </a:solidFill>
              </a:rPr>
              <a:t>Le dioxyde de soufre (SO2) </a:t>
            </a:r>
            <a:r>
              <a:rPr lang="fr-FR" sz="2000" b="1" dirty="0">
                <a:solidFill>
                  <a:schemeClr val="accent1">
                    <a:lumMod val="75000"/>
                  </a:schemeClr>
                </a:solidFill>
              </a:rPr>
              <a:t>se désexcite </a:t>
            </a:r>
            <a:r>
              <a:rPr lang="fr-FR" sz="2000" dirty="0">
                <a:solidFill>
                  <a:schemeClr val="accent1">
                    <a:lumMod val="75000"/>
                  </a:schemeClr>
                </a:solidFill>
              </a:rPr>
              <a:t>alors très rapidement en </a:t>
            </a:r>
            <a:r>
              <a:rPr lang="fr-FR" sz="2000" b="1" dirty="0">
                <a:solidFill>
                  <a:schemeClr val="accent1">
                    <a:lumMod val="75000"/>
                  </a:schemeClr>
                </a:solidFill>
              </a:rPr>
              <a:t>émettant un rayonnement UV de longueur d’onde supérieure (entre 320 et 380 nanomètres) </a:t>
            </a:r>
            <a:r>
              <a:rPr lang="fr-FR" sz="2000" dirty="0">
                <a:solidFill>
                  <a:schemeClr val="accent1">
                    <a:lumMod val="75000"/>
                  </a:schemeClr>
                </a:solidFill>
              </a:rPr>
              <a:t>à celle du rayonnement d’excitation.</a:t>
            </a:r>
          </a:p>
          <a:p>
            <a:pPr algn="ctr">
              <a:spcBef>
                <a:spcPts val="438"/>
              </a:spcBef>
            </a:pPr>
            <a:r>
              <a:rPr lang="fr-FR" sz="2000" dirty="0">
                <a:solidFill>
                  <a:schemeClr val="accent1">
                    <a:lumMod val="75000"/>
                  </a:schemeClr>
                </a:solidFill>
              </a:rPr>
              <a:t>SO</a:t>
            </a:r>
            <a:r>
              <a:rPr lang="fr-FR" sz="2000" baseline="-25000" dirty="0">
                <a:solidFill>
                  <a:schemeClr val="accent1">
                    <a:lumMod val="75000"/>
                  </a:schemeClr>
                </a:solidFill>
              </a:rPr>
              <a:t>2</a:t>
            </a:r>
            <a:r>
              <a:rPr lang="fr-FR" sz="2000" dirty="0">
                <a:solidFill>
                  <a:schemeClr val="accent1">
                    <a:lumMod val="75000"/>
                  </a:schemeClr>
                </a:solidFill>
              </a:rPr>
              <a:t>* </a:t>
            </a:r>
            <a:r>
              <a:rPr lang="fr-FR" sz="1600" dirty="0">
                <a:solidFill>
                  <a:schemeClr val="accent1">
                    <a:lumMod val="75000"/>
                  </a:schemeClr>
                </a:solidFill>
                <a:sym typeface="Wingdings" panose="05000000000000000000" pitchFamily="2" charset="2"/>
              </a:rPr>
              <a:t></a:t>
            </a:r>
            <a:r>
              <a:rPr lang="fr-FR" sz="2000" dirty="0">
                <a:solidFill>
                  <a:schemeClr val="accent1">
                    <a:lumMod val="75000"/>
                  </a:schemeClr>
                </a:solidFill>
              </a:rPr>
              <a:t> SO</a:t>
            </a:r>
            <a:r>
              <a:rPr lang="fr-FR" sz="2000" baseline="-25000" dirty="0">
                <a:solidFill>
                  <a:schemeClr val="accent1">
                    <a:lumMod val="75000"/>
                  </a:schemeClr>
                </a:solidFill>
              </a:rPr>
              <a:t>2</a:t>
            </a:r>
            <a:r>
              <a:rPr lang="fr-FR" sz="2000" dirty="0">
                <a:solidFill>
                  <a:schemeClr val="accent1">
                    <a:lumMod val="75000"/>
                  </a:schemeClr>
                </a:solidFill>
              </a:rPr>
              <a:t> + UV</a:t>
            </a:r>
          </a:p>
          <a:p>
            <a:pPr algn="just">
              <a:spcBef>
                <a:spcPts val="438"/>
              </a:spcBef>
            </a:pPr>
            <a:r>
              <a:rPr lang="fr-FR" sz="2000" dirty="0">
                <a:solidFill>
                  <a:schemeClr val="accent1">
                    <a:lumMod val="75000"/>
                  </a:schemeClr>
                </a:solidFill>
              </a:rPr>
              <a:t>Un </a:t>
            </a:r>
            <a:r>
              <a:rPr lang="fr-FR" sz="2000" b="1" dirty="0">
                <a:solidFill>
                  <a:schemeClr val="accent1">
                    <a:lumMod val="75000"/>
                  </a:schemeClr>
                </a:solidFill>
              </a:rPr>
              <a:t>photomultiplicateur </a:t>
            </a:r>
            <a:r>
              <a:rPr lang="fr-FR" sz="2000" dirty="0">
                <a:solidFill>
                  <a:schemeClr val="accent1">
                    <a:lumMod val="75000"/>
                  </a:schemeClr>
                </a:solidFill>
              </a:rPr>
              <a:t>permet de </a:t>
            </a:r>
            <a:r>
              <a:rPr lang="fr-FR" sz="2000" b="1" dirty="0">
                <a:solidFill>
                  <a:schemeClr val="accent1">
                    <a:lumMod val="75000"/>
                  </a:schemeClr>
                </a:solidFill>
              </a:rPr>
              <a:t>calculer la concentration en SO</a:t>
            </a:r>
            <a:r>
              <a:rPr lang="fr-FR" sz="2000" b="1" baseline="-25000" dirty="0">
                <a:solidFill>
                  <a:schemeClr val="accent1">
                    <a:lumMod val="75000"/>
                  </a:schemeClr>
                </a:solidFill>
              </a:rPr>
              <a:t>2</a:t>
            </a:r>
            <a:r>
              <a:rPr lang="fr-FR" sz="2000" dirty="0">
                <a:solidFill>
                  <a:schemeClr val="accent1">
                    <a:lumMod val="75000"/>
                  </a:schemeClr>
                </a:solidFill>
              </a:rPr>
              <a:t>. La mesure à 90° par rapport au rayonnement envoyé est proportionnelle à la concentration de SO</a:t>
            </a:r>
            <a:r>
              <a:rPr lang="fr-FR" sz="2000" baseline="-25000" dirty="0">
                <a:solidFill>
                  <a:schemeClr val="accent1">
                    <a:lumMod val="75000"/>
                  </a:schemeClr>
                </a:solidFill>
              </a:rPr>
              <a:t>2</a:t>
            </a:r>
            <a:r>
              <a:rPr lang="fr-FR" sz="2000" dirty="0">
                <a:solidFill>
                  <a:schemeClr val="accent1">
                    <a:lumMod val="75000"/>
                  </a:schemeClr>
                </a:solidFill>
              </a:rPr>
              <a:t> présente dans la chambre de réaction.</a:t>
            </a:r>
            <a:endParaRPr lang="fr-FR" sz="2000" b="1" dirty="0">
              <a:solidFill>
                <a:schemeClr val="accent1">
                  <a:lumMod val="75000"/>
                </a:schemeClr>
              </a:solidFill>
            </a:endParaRPr>
          </a:p>
          <a:p>
            <a:pPr algn="just">
              <a:spcBef>
                <a:spcPts val="438"/>
              </a:spcBef>
            </a:pPr>
            <a:endParaRPr lang="fr-FR" sz="2000" dirty="0">
              <a:solidFill>
                <a:schemeClr val="accent1">
                  <a:lumMod val="75000"/>
                </a:schemeClr>
              </a:solidFill>
            </a:endParaRPr>
          </a:p>
        </p:txBody>
      </p:sp>
      <p:pic>
        <p:nvPicPr>
          <p:cNvPr id="6" name="Image analyseur SO2">
            <a:extLst>
              <a:ext uri="{FF2B5EF4-FFF2-40B4-BE49-F238E27FC236}">
                <a16:creationId xmlns:a16="http://schemas.microsoft.com/office/drawing/2014/main" id="{C236D50D-4593-61BD-AED0-02142DF56C1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787305" y="2898769"/>
            <a:ext cx="3142424" cy="2340970"/>
          </a:xfrm>
          <a:prstGeom prst="rect">
            <a:avLst/>
          </a:prstGeom>
        </p:spPr>
      </p:pic>
      <p:sp>
        <p:nvSpPr>
          <p:cNvPr id="8" name="ZoneTexte 1">
            <a:extLst>
              <a:ext uri="{FF2B5EF4-FFF2-40B4-BE49-F238E27FC236}">
                <a16:creationId xmlns:a16="http://schemas.microsoft.com/office/drawing/2014/main" id="{CAA2C745-9860-7965-9E56-9076577C1E0C}"/>
              </a:ext>
            </a:extLst>
          </p:cNvPr>
          <p:cNvSpPr txBox="1"/>
          <p:nvPr/>
        </p:nvSpPr>
        <p:spPr>
          <a:xfrm>
            <a:off x="1695065" y="1288867"/>
            <a:ext cx="10234664" cy="1251625"/>
          </a:xfrm>
          <a:prstGeom prst="rect">
            <a:avLst/>
          </a:prstGeom>
          <a:noFill/>
        </p:spPr>
        <p:txBody>
          <a:bodyPr wrap="square">
            <a:spAutoFit/>
          </a:bodyPr>
          <a:lstStyle/>
          <a:p>
            <a:pPr algn="just">
              <a:spcBef>
                <a:spcPts val="438"/>
              </a:spcBef>
            </a:pPr>
            <a:r>
              <a:rPr lang="fr-FR" sz="1800" dirty="0">
                <a:solidFill>
                  <a:schemeClr val="accent1">
                    <a:lumMod val="75000"/>
                  </a:schemeClr>
                </a:solidFill>
              </a:rPr>
              <a:t>L’analyseur utilisé pour mesurer </a:t>
            </a:r>
            <a:r>
              <a:rPr lang="fr-FR" sz="1800" b="1" dirty="0">
                <a:solidFill>
                  <a:schemeClr val="accent1">
                    <a:lumMod val="75000"/>
                  </a:schemeClr>
                </a:solidFill>
              </a:rPr>
              <a:t>le dioxyde de soufre (SO</a:t>
            </a:r>
            <a:r>
              <a:rPr lang="fr-FR" sz="1800" b="1" baseline="-25000" dirty="0">
                <a:solidFill>
                  <a:schemeClr val="accent1">
                    <a:lumMod val="75000"/>
                  </a:schemeClr>
                </a:solidFill>
              </a:rPr>
              <a:t>2</a:t>
            </a:r>
            <a:r>
              <a:rPr lang="fr-FR" sz="1800" b="1" dirty="0">
                <a:solidFill>
                  <a:schemeClr val="accent1">
                    <a:lumMod val="75000"/>
                  </a:schemeClr>
                </a:solidFill>
              </a:rPr>
              <a:t>) </a:t>
            </a:r>
            <a:r>
              <a:rPr lang="fr-FR" sz="1800" dirty="0">
                <a:solidFill>
                  <a:schemeClr val="accent1">
                    <a:lumMod val="75000"/>
                  </a:schemeClr>
                </a:solidFill>
              </a:rPr>
              <a:t>utilise la méthode de la </a:t>
            </a:r>
            <a:r>
              <a:rPr lang="fr-FR" sz="1800" b="1" dirty="0">
                <a:solidFill>
                  <a:schemeClr val="accent1">
                    <a:lumMod val="75000"/>
                  </a:schemeClr>
                </a:solidFill>
              </a:rPr>
              <a:t>fluorescence ultraviolet (UV)</a:t>
            </a:r>
            <a:r>
              <a:rPr lang="fr-FR" sz="1800" dirty="0">
                <a:solidFill>
                  <a:schemeClr val="accent1">
                    <a:lumMod val="75000"/>
                  </a:schemeClr>
                </a:solidFill>
              </a:rPr>
              <a:t>.</a:t>
            </a:r>
          </a:p>
          <a:p>
            <a:pPr algn="just">
              <a:spcBef>
                <a:spcPts val="438"/>
              </a:spcBef>
            </a:pPr>
            <a:r>
              <a:rPr lang="fr-FR" sz="1800" dirty="0">
                <a:solidFill>
                  <a:schemeClr val="accent1">
                    <a:lumMod val="75000"/>
                  </a:schemeClr>
                </a:solidFill>
              </a:rPr>
              <a:t>Les molécules de dioxyde de soufre (SO</a:t>
            </a:r>
            <a:r>
              <a:rPr lang="fr-FR" sz="1800" baseline="-25000" dirty="0">
                <a:solidFill>
                  <a:schemeClr val="accent1">
                    <a:lumMod val="75000"/>
                  </a:schemeClr>
                </a:solidFill>
              </a:rPr>
              <a:t>2</a:t>
            </a:r>
            <a:r>
              <a:rPr lang="fr-FR" sz="1800" dirty="0">
                <a:solidFill>
                  <a:schemeClr val="accent1">
                    <a:lumMod val="75000"/>
                  </a:schemeClr>
                </a:solidFill>
              </a:rPr>
              <a:t>) sont </a:t>
            </a:r>
            <a:r>
              <a:rPr lang="fr-FR" sz="1800" b="1" dirty="0">
                <a:solidFill>
                  <a:schemeClr val="accent1">
                    <a:lumMod val="75000"/>
                  </a:schemeClr>
                </a:solidFill>
              </a:rPr>
              <a:t>excitées sous l’action d’un rayonnement UV </a:t>
            </a:r>
            <a:r>
              <a:rPr lang="fr-FR" sz="1800" dirty="0">
                <a:solidFill>
                  <a:schemeClr val="accent1">
                    <a:lumMod val="75000"/>
                  </a:schemeClr>
                </a:solidFill>
              </a:rPr>
              <a:t>intense et constant </a:t>
            </a:r>
            <a:r>
              <a:rPr lang="fr-FR" sz="1800" b="1" dirty="0">
                <a:solidFill>
                  <a:schemeClr val="accent1">
                    <a:lumMod val="75000"/>
                  </a:schemeClr>
                </a:solidFill>
              </a:rPr>
              <a:t>(214 nanomètres).</a:t>
            </a:r>
            <a:endParaRPr lang="fr-FR" dirty="0"/>
          </a:p>
        </p:txBody>
      </p:sp>
    </p:spTree>
    <p:extLst>
      <p:ext uri="{BB962C8B-B14F-4D97-AF65-F5344CB8AC3E}">
        <p14:creationId xmlns:p14="http://schemas.microsoft.com/office/powerpoint/2010/main" val="213603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Qu’est-ce-que les Composés Organiques Volatils (COV) ?</a:t>
            </a:r>
          </a:p>
        </p:txBody>
      </p:sp>
      <p:sp>
        <p:nvSpPr>
          <p:cNvPr id="4" name="Zone Texte 1">
            <a:extLst>
              <a:ext uri="{FF2B5EF4-FFF2-40B4-BE49-F238E27FC236}">
                <a16:creationId xmlns:a16="http://schemas.microsoft.com/office/drawing/2014/main" id="{71EC0B42-C129-637C-A965-3FA190A3AE69}"/>
              </a:ext>
            </a:extLst>
          </p:cNvPr>
          <p:cNvSpPr>
            <a:spLocks noChangeArrowheads="1"/>
          </p:cNvSpPr>
          <p:nvPr/>
        </p:nvSpPr>
        <p:spPr bwMode="auto">
          <a:xfrm>
            <a:off x="3771900" y="1317367"/>
            <a:ext cx="7919358" cy="2912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b="1" dirty="0">
                <a:solidFill>
                  <a:schemeClr val="accent1">
                    <a:lumMod val="75000"/>
                  </a:schemeClr>
                </a:solidFill>
              </a:rPr>
              <a:t>Les composés organiques volatils (COV) </a:t>
            </a:r>
            <a:r>
              <a:rPr lang="fr-FR" sz="2000" dirty="0">
                <a:solidFill>
                  <a:schemeClr val="accent1">
                    <a:lumMod val="75000"/>
                  </a:schemeClr>
                </a:solidFill>
              </a:rPr>
              <a:t>constituent un vaste groupe de </a:t>
            </a:r>
            <a:r>
              <a:rPr lang="fr-FR" sz="2000" b="1" dirty="0">
                <a:solidFill>
                  <a:schemeClr val="accent1">
                    <a:lumMod val="75000"/>
                  </a:schemeClr>
                </a:solidFill>
              </a:rPr>
              <a:t>substances chimiques que l’on trouve </a:t>
            </a:r>
            <a:r>
              <a:rPr lang="fr-FR" sz="2000" dirty="0">
                <a:solidFill>
                  <a:schemeClr val="accent1">
                    <a:lumMod val="75000"/>
                  </a:schemeClr>
                </a:solidFill>
              </a:rPr>
              <a:t>fréquemment dans l’air intérieur et extérieur.  </a:t>
            </a:r>
          </a:p>
          <a:p>
            <a:pPr algn="just">
              <a:spcBef>
                <a:spcPts val="438"/>
              </a:spcBef>
            </a:pPr>
            <a:r>
              <a:rPr lang="fr-FR" sz="2000" dirty="0">
                <a:solidFill>
                  <a:schemeClr val="accent1">
                    <a:lumMod val="75000"/>
                  </a:schemeClr>
                </a:solidFill>
              </a:rPr>
              <a:t>Ils rassemblent l’ensemble des </a:t>
            </a:r>
            <a:r>
              <a:rPr lang="fr-FR" sz="2000" b="1" dirty="0">
                <a:solidFill>
                  <a:schemeClr val="accent1">
                    <a:lumMod val="75000"/>
                  </a:schemeClr>
                </a:solidFill>
              </a:rPr>
              <a:t>gaz composés </a:t>
            </a:r>
            <a:r>
              <a:rPr lang="fr-FR" sz="2000" dirty="0">
                <a:solidFill>
                  <a:schemeClr val="accent1">
                    <a:lumMod val="75000"/>
                  </a:schemeClr>
                </a:solidFill>
              </a:rPr>
              <a:t>de </a:t>
            </a:r>
            <a:r>
              <a:rPr lang="fr-FR" sz="2000" b="1" dirty="0">
                <a:solidFill>
                  <a:schemeClr val="accent1">
                    <a:lumMod val="75000"/>
                  </a:schemeClr>
                </a:solidFill>
              </a:rPr>
              <a:t>carbone et un ou plusieurs autres éléments tels que l’hydrogène, l’oxygène, l’azote..., </a:t>
            </a:r>
            <a:r>
              <a:rPr lang="fr-FR" sz="2000" dirty="0">
                <a:solidFill>
                  <a:schemeClr val="accent1">
                    <a:lumMod val="75000"/>
                  </a:schemeClr>
                </a:solidFill>
              </a:rPr>
              <a:t>comme</a:t>
            </a:r>
            <a:r>
              <a:rPr lang="fr-FR" sz="2000" b="1" dirty="0">
                <a:solidFill>
                  <a:schemeClr val="accent1">
                    <a:lumMod val="75000"/>
                  </a:schemeClr>
                </a:solidFill>
              </a:rPr>
              <a:t> le benzène (C</a:t>
            </a:r>
            <a:r>
              <a:rPr lang="fr-FR" sz="2000" b="1" baseline="-25000" dirty="0">
                <a:solidFill>
                  <a:schemeClr val="accent1">
                    <a:lumMod val="75000"/>
                  </a:schemeClr>
                </a:solidFill>
              </a:rPr>
              <a:t>6</a:t>
            </a:r>
            <a:r>
              <a:rPr lang="fr-FR" sz="2000" b="1" dirty="0">
                <a:solidFill>
                  <a:schemeClr val="accent1">
                    <a:lumMod val="75000"/>
                  </a:schemeClr>
                </a:solidFill>
              </a:rPr>
              <a:t>H</a:t>
            </a:r>
            <a:r>
              <a:rPr lang="fr-FR" sz="2000" b="1" baseline="-25000" dirty="0">
                <a:solidFill>
                  <a:schemeClr val="accent1">
                    <a:lumMod val="75000"/>
                  </a:schemeClr>
                </a:solidFill>
              </a:rPr>
              <a:t>6</a:t>
            </a:r>
            <a:r>
              <a:rPr lang="fr-FR" sz="2000" b="1" dirty="0">
                <a:solidFill>
                  <a:schemeClr val="accent1">
                    <a:lumMod val="75000"/>
                  </a:schemeClr>
                </a:solidFill>
              </a:rPr>
              <a:t>), le toluène (C</a:t>
            </a:r>
            <a:r>
              <a:rPr lang="fr-FR" sz="2000" b="1" baseline="-25000" dirty="0">
                <a:solidFill>
                  <a:schemeClr val="accent1">
                    <a:lumMod val="75000"/>
                  </a:schemeClr>
                </a:solidFill>
              </a:rPr>
              <a:t>7</a:t>
            </a:r>
            <a:r>
              <a:rPr lang="fr-FR" sz="2000" b="1" dirty="0">
                <a:solidFill>
                  <a:schemeClr val="accent1">
                    <a:lumMod val="75000"/>
                  </a:schemeClr>
                </a:solidFill>
              </a:rPr>
              <a:t>H</a:t>
            </a:r>
            <a:r>
              <a:rPr lang="fr-FR" sz="2000" b="1" baseline="-25000" dirty="0">
                <a:solidFill>
                  <a:schemeClr val="accent1">
                    <a:lumMod val="75000"/>
                  </a:schemeClr>
                </a:solidFill>
              </a:rPr>
              <a:t>8</a:t>
            </a:r>
            <a:r>
              <a:rPr lang="fr-FR" sz="2000" b="1" dirty="0">
                <a:solidFill>
                  <a:schemeClr val="accent1">
                    <a:lumMod val="75000"/>
                  </a:schemeClr>
                </a:solidFill>
              </a:rPr>
              <a:t>) ou le formaldéhyde (CH</a:t>
            </a:r>
            <a:r>
              <a:rPr lang="fr-FR" sz="2000" b="1" baseline="-25000" dirty="0">
                <a:solidFill>
                  <a:schemeClr val="accent1">
                    <a:lumMod val="75000"/>
                  </a:schemeClr>
                </a:solidFill>
              </a:rPr>
              <a:t>2</a:t>
            </a:r>
            <a:r>
              <a:rPr lang="fr-FR" sz="2000" b="1" dirty="0">
                <a:solidFill>
                  <a:schemeClr val="accent1">
                    <a:lumMod val="75000"/>
                  </a:schemeClr>
                </a:solidFill>
              </a:rPr>
              <a:t>O). </a:t>
            </a:r>
            <a:r>
              <a:rPr lang="fr-FR" sz="2000" dirty="0">
                <a:solidFill>
                  <a:schemeClr val="accent1">
                    <a:lumMod val="75000"/>
                  </a:schemeClr>
                </a:solidFill>
              </a:rPr>
              <a:t>Ils proviennent</a:t>
            </a:r>
            <a:r>
              <a:rPr lang="fr-FR" sz="2000" b="1" dirty="0">
                <a:solidFill>
                  <a:schemeClr val="accent1">
                    <a:lumMod val="75000"/>
                  </a:schemeClr>
                </a:solidFill>
              </a:rPr>
              <a:t> des transports, de procédés industriels </a:t>
            </a:r>
            <a:r>
              <a:rPr lang="fr-FR" sz="2000" dirty="0">
                <a:solidFill>
                  <a:schemeClr val="accent1">
                    <a:lumMod val="75000"/>
                  </a:schemeClr>
                </a:solidFill>
              </a:rPr>
              <a:t>mais peuvent être aussi émis par l’utilisation de produits d’usage courant </a:t>
            </a:r>
            <a:r>
              <a:rPr lang="fr-FR" sz="2000" b="1" dirty="0">
                <a:solidFill>
                  <a:schemeClr val="accent1">
                    <a:lumMod val="75000"/>
                  </a:schemeClr>
                </a:solidFill>
              </a:rPr>
              <a:t>(vernis, colles, peintures, désinfectants…).</a:t>
            </a:r>
          </a:p>
        </p:txBody>
      </p:sp>
      <p:pic>
        <p:nvPicPr>
          <p:cNvPr id="5" name="image molecule COV">
            <a:extLst>
              <a:ext uri="{FF2B5EF4-FFF2-40B4-BE49-F238E27FC236}">
                <a16:creationId xmlns:a16="http://schemas.microsoft.com/office/drawing/2014/main" id="{99852238-9A32-50DC-C54F-F66E63D641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0712" y="1832232"/>
            <a:ext cx="1708229" cy="1741292"/>
          </a:xfrm>
          <a:prstGeom prst="rect">
            <a:avLst/>
          </a:prstGeom>
        </p:spPr>
      </p:pic>
      <p:sp>
        <p:nvSpPr>
          <p:cNvPr id="6" name="Zone Texte 2">
            <a:extLst>
              <a:ext uri="{FF2B5EF4-FFF2-40B4-BE49-F238E27FC236}">
                <a16:creationId xmlns:a16="http://schemas.microsoft.com/office/drawing/2014/main" id="{53BBE9C7-F1F3-3C09-3B68-EF3B34E69F9E}"/>
              </a:ext>
            </a:extLst>
          </p:cNvPr>
          <p:cNvSpPr>
            <a:spLocks noChangeArrowheads="1"/>
          </p:cNvSpPr>
          <p:nvPr/>
        </p:nvSpPr>
        <p:spPr bwMode="auto">
          <a:xfrm>
            <a:off x="1790712" y="4348429"/>
            <a:ext cx="6805231" cy="19375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rgbClr val="2F5597"/>
                </a:solidFill>
              </a:rPr>
              <a:t>Au niveau planétaire, les émissions de COV proviennent </a:t>
            </a:r>
            <a:r>
              <a:rPr lang="fr-FR" sz="2000" b="1" dirty="0">
                <a:solidFill>
                  <a:srgbClr val="2F5597"/>
                </a:solidFill>
              </a:rPr>
              <a:t>à 90 % de sources naturelles (forêts, certaines zones géologiques qui contiennent du charbon ou du gaz),</a:t>
            </a:r>
            <a:r>
              <a:rPr lang="fr-FR" sz="2000" dirty="0">
                <a:solidFill>
                  <a:srgbClr val="2F5597"/>
                </a:solidFill>
              </a:rPr>
              <a:t> les émissions liées aux </a:t>
            </a:r>
            <a:r>
              <a:rPr lang="fr-FR" sz="2000" b="1" dirty="0">
                <a:solidFill>
                  <a:srgbClr val="2F5597"/>
                </a:solidFill>
              </a:rPr>
              <a:t>activités humaines sont beaucoup plus ponctuelles </a:t>
            </a:r>
            <a:r>
              <a:rPr lang="fr-FR" sz="2000" dirty="0">
                <a:solidFill>
                  <a:srgbClr val="2F5597"/>
                </a:solidFill>
              </a:rPr>
              <a:t>et peuvent parfois devenir prépondérantes localement, en particulier dans les régions fortement industrialisées.</a:t>
            </a:r>
          </a:p>
        </p:txBody>
      </p:sp>
      <p:pic>
        <p:nvPicPr>
          <p:cNvPr id="3" name="Image peinture">
            <a:extLst>
              <a:ext uri="{FF2B5EF4-FFF2-40B4-BE49-F238E27FC236}">
                <a16:creationId xmlns:a16="http://schemas.microsoft.com/office/drawing/2014/main" id="{A973FE74-C262-4026-60BD-2CA4E881B3F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26572" y="4885514"/>
            <a:ext cx="1805345" cy="1808257"/>
          </a:xfrm>
          <a:prstGeom prst="rect">
            <a:avLst/>
          </a:prstGeom>
        </p:spPr>
      </p:pic>
      <p:pic>
        <p:nvPicPr>
          <p:cNvPr id="7" name="Image produits entretien">
            <a:extLst>
              <a:ext uri="{FF2B5EF4-FFF2-40B4-BE49-F238E27FC236}">
                <a16:creationId xmlns:a16="http://schemas.microsoft.com/office/drawing/2014/main" id="{16ED1113-B835-89FE-A0D2-1AE60CFE043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401288" y="4026750"/>
            <a:ext cx="1547315" cy="1549811"/>
          </a:xfrm>
          <a:prstGeom prst="rect">
            <a:avLst/>
          </a:prstGeom>
        </p:spPr>
      </p:pic>
    </p:spTree>
    <p:extLst>
      <p:ext uri="{BB962C8B-B14F-4D97-AF65-F5344CB8AC3E}">
        <p14:creationId xmlns:p14="http://schemas.microsoft.com/office/powerpoint/2010/main" val="150869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Image corp humain">
            <a:extLst>
              <a:ext uri="{FF2B5EF4-FFF2-40B4-BE49-F238E27FC236}">
                <a16:creationId xmlns:a16="http://schemas.microsoft.com/office/drawing/2014/main" id="{C359EE44-566F-4C29-80DD-F5B26F7A9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5042" y="2139043"/>
            <a:ext cx="2860816" cy="4620624"/>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des Composés Organiques Volatils (COV) sur la santé ?</a:t>
            </a:r>
          </a:p>
        </p:txBody>
      </p:sp>
      <p:cxnSp>
        <p:nvCxnSpPr>
          <p:cNvPr id="4" name="Connecteur droit avec flèche 1">
            <a:extLst>
              <a:ext uri="{FF2B5EF4-FFF2-40B4-BE49-F238E27FC236}">
                <a16:creationId xmlns:a16="http://schemas.microsoft.com/office/drawing/2014/main" id="{DB14A614-B3A8-DB66-419D-5CD80507105E}"/>
              </a:ext>
            </a:extLst>
          </p:cNvPr>
          <p:cNvCxnSpPr>
            <a:cxnSpLocks/>
            <a:stCxn id="5" idx="3"/>
          </p:cNvCxnSpPr>
          <p:nvPr/>
        </p:nvCxnSpPr>
        <p:spPr>
          <a:xfrm>
            <a:off x="4398393" y="2600573"/>
            <a:ext cx="1855450" cy="59056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bulle 1">
            <a:extLst>
              <a:ext uri="{FF2B5EF4-FFF2-40B4-BE49-F238E27FC236}">
                <a16:creationId xmlns:a16="http://schemas.microsoft.com/office/drawing/2014/main" id="{50DCB04A-548C-A968-1BCB-31710B8672B5}"/>
              </a:ext>
            </a:extLst>
          </p:cNvPr>
          <p:cNvSpPr txBox="1">
            <a:spLocks noChangeArrowheads="1"/>
          </p:cNvSpPr>
          <p:nvPr/>
        </p:nvSpPr>
        <p:spPr bwMode="auto">
          <a:xfrm>
            <a:off x="1794030" y="2319100"/>
            <a:ext cx="2624073" cy="68736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Irritations des yeux</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0" name="Connecteur droit avec flèche 4">
            <a:extLst>
              <a:ext uri="{FF2B5EF4-FFF2-40B4-BE49-F238E27FC236}">
                <a16:creationId xmlns:a16="http://schemas.microsoft.com/office/drawing/2014/main" id="{0FFE321A-ABBC-171A-D70E-53BBA54D3BD8}"/>
              </a:ext>
            </a:extLst>
          </p:cNvPr>
          <p:cNvCxnSpPr>
            <a:cxnSpLocks/>
            <a:stCxn id="11" idx="0"/>
          </p:cNvCxnSpPr>
          <p:nvPr/>
        </p:nvCxnSpPr>
        <p:spPr>
          <a:xfrm flipH="1">
            <a:off x="7135586" y="4938966"/>
            <a:ext cx="1572770" cy="282225"/>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bulle 4">
            <a:extLst>
              <a:ext uri="{FF2B5EF4-FFF2-40B4-BE49-F238E27FC236}">
                <a16:creationId xmlns:a16="http://schemas.microsoft.com/office/drawing/2014/main" id="{1C48F511-8AD5-413B-0BD4-3ECDEC8A6B39}"/>
              </a:ext>
            </a:extLst>
          </p:cNvPr>
          <p:cNvSpPr txBox="1">
            <a:spLocks noChangeArrowheads="1"/>
          </p:cNvSpPr>
          <p:nvPr/>
        </p:nvSpPr>
        <p:spPr bwMode="auto">
          <a:xfrm>
            <a:off x="8684248" y="4687536"/>
            <a:ext cx="2860816" cy="68736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Irritations cutanées </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2" name="Connecteur droit avec flèche 3">
            <a:extLst>
              <a:ext uri="{FF2B5EF4-FFF2-40B4-BE49-F238E27FC236}">
                <a16:creationId xmlns:a16="http://schemas.microsoft.com/office/drawing/2014/main" id="{1B70883E-4D4F-B842-8676-BC441F2879F3}"/>
              </a:ext>
            </a:extLst>
          </p:cNvPr>
          <p:cNvCxnSpPr>
            <a:cxnSpLocks/>
            <a:stCxn id="13" idx="0"/>
          </p:cNvCxnSpPr>
          <p:nvPr/>
        </p:nvCxnSpPr>
        <p:spPr>
          <a:xfrm flipH="1">
            <a:off x="6730288" y="3151790"/>
            <a:ext cx="1730569" cy="1187627"/>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bulle 3">
            <a:extLst>
              <a:ext uri="{FF2B5EF4-FFF2-40B4-BE49-F238E27FC236}">
                <a16:creationId xmlns:a16="http://schemas.microsoft.com/office/drawing/2014/main" id="{F845B101-622F-5077-86CB-533BFE887144}"/>
              </a:ext>
            </a:extLst>
          </p:cNvPr>
          <p:cNvSpPr txBox="1">
            <a:spLocks noChangeArrowheads="1"/>
          </p:cNvSpPr>
          <p:nvPr/>
        </p:nvSpPr>
        <p:spPr bwMode="auto">
          <a:xfrm>
            <a:off x="8432507" y="2900360"/>
            <a:ext cx="3364298" cy="68736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Troubles cardiaques</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4" name="Connecteur droit avec flèche 2">
            <a:extLst>
              <a:ext uri="{FF2B5EF4-FFF2-40B4-BE49-F238E27FC236}">
                <a16:creationId xmlns:a16="http://schemas.microsoft.com/office/drawing/2014/main" id="{0F824542-17CA-8D57-C4F5-33A619F6E0C6}"/>
              </a:ext>
            </a:extLst>
          </p:cNvPr>
          <p:cNvCxnSpPr>
            <a:cxnSpLocks/>
            <a:stCxn id="16" idx="3"/>
          </p:cNvCxnSpPr>
          <p:nvPr/>
        </p:nvCxnSpPr>
        <p:spPr>
          <a:xfrm flipV="1">
            <a:off x="4487286" y="3823588"/>
            <a:ext cx="1928164" cy="119187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bulle 2">
            <a:extLst>
              <a:ext uri="{FF2B5EF4-FFF2-40B4-BE49-F238E27FC236}">
                <a16:creationId xmlns:a16="http://schemas.microsoft.com/office/drawing/2014/main" id="{4607C3D4-7907-845E-4053-C0CFE0F15E91}"/>
              </a:ext>
            </a:extLst>
          </p:cNvPr>
          <p:cNvSpPr txBox="1">
            <a:spLocks noChangeArrowheads="1"/>
          </p:cNvSpPr>
          <p:nvPr/>
        </p:nvSpPr>
        <p:spPr bwMode="auto">
          <a:xfrm>
            <a:off x="1671432" y="4607953"/>
            <a:ext cx="2837165" cy="995144"/>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Irritations organes respiratoires</a:t>
            </a:r>
          </a:p>
          <a:p>
            <a:pPr algn="ctr">
              <a:lnSpc>
                <a:spcPct val="100000"/>
              </a:lnSpc>
              <a:buNone/>
              <a:defRPr/>
            </a:pPr>
            <a:r>
              <a:rPr lang="fr-FR" altLang="fr-FR" sz="100" dirty="0">
                <a:solidFill>
                  <a:srgbClr val="FFFFFF"/>
                </a:solidFill>
                <a:cs typeface="Arial" panose="020B0604020202020204" pitchFamily="34" charset="0"/>
              </a:rPr>
              <a:t>    </a:t>
            </a:r>
          </a:p>
        </p:txBody>
      </p:sp>
      <p:sp>
        <p:nvSpPr>
          <p:cNvPr id="30" name="ZoneTexte 1">
            <a:extLst>
              <a:ext uri="{FF2B5EF4-FFF2-40B4-BE49-F238E27FC236}">
                <a16:creationId xmlns:a16="http://schemas.microsoft.com/office/drawing/2014/main" id="{A0E009C6-9F26-A4E5-45BE-85D730DCA25C}"/>
              </a:ext>
            </a:extLst>
          </p:cNvPr>
          <p:cNvSpPr txBox="1"/>
          <p:nvPr/>
        </p:nvSpPr>
        <p:spPr>
          <a:xfrm>
            <a:off x="1671432" y="1319004"/>
            <a:ext cx="10336006" cy="646331"/>
          </a:xfrm>
          <a:prstGeom prst="rect">
            <a:avLst/>
          </a:prstGeom>
          <a:noFill/>
        </p:spPr>
        <p:txBody>
          <a:bodyPr wrap="square">
            <a:spAutoFit/>
          </a:bodyPr>
          <a:lstStyle/>
          <a:p>
            <a:pPr algn="just">
              <a:spcBef>
                <a:spcPts val="438"/>
              </a:spcBef>
            </a:pPr>
            <a:r>
              <a:rPr lang="fr-FR" sz="1800" dirty="0">
                <a:solidFill>
                  <a:srgbClr val="2F5597"/>
                </a:solidFill>
              </a:rPr>
              <a:t>Les COV peuvent provoquer </a:t>
            </a:r>
            <a:r>
              <a:rPr lang="fr-FR" sz="1800" b="1" dirty="0">
                <a:solidFill>
                  <a:srgbClr val="2F5597"/>
                </a:solidFill>
              </a:rPr>
              <a:t>des irritations, une diminution de la capacité respiratoire et des nuisances olfactives.</a:t>
            </a:r>
            <a:r>
              <a:rPr lang="fr-FR" sz="1800" dirty="0">
                <a:solidFill>
                  <a:srgbClr val="2F5597"/>
                </a:solidFill>
              </a:rPr>
              <a:t> Certains sont considérés comme </a:t>
            </a:r>
            <a:r>
              <a:rPr lang="fr-FR" sz="1800" b="1" dirty="0">
                <a:solidFill>
                  <a:srgbClr val="2F5597"/>
                </a:solidFill>
              </a:rPr>
              <a:t>cancérogènes (benzène, </a:t>
            </a:r>
            <a:r>
              <a:rPr lang="fr-FR" sz="1800" b="1" dirty="0" err="1">
                <a:solidFill>
                  <a:srgbClr val="2F5597"/>
                </a:solidFill>
              </a:rPr>
              <a:t>benzo</a:t>
            </a:r>
            <a:r>
              <a:rPr lang="fr-FR" sz="1800" b="1" dirty="0">
                <a:solidFill>
                  <a:srgbClr val="2F5597"/>
                </a:solidFill>
              </a:rPr>
              <a:t>-(a)pyrène).</a:t>
            </a:r>
          </a:p>
        </p:txBody>
      </p:sp>
      <p:cxnSp>
        <p:nvCxnSpPr>
          <p:cNvPr id="18" name="Connecteur droit avec flèche 4">
            <a:extLst>
              <a:ext uri="{FF2B5EF4-FFF2-40B4-BE49-F238E27FC236}">
                <a16:creationId xmlns:a16="http://schemas.microsoft.com/office/drawing/2014/main" id="{17ED9301-7932-B143-5C54-127B4F9FBFB3}"/>
              </a:ext>
            </a:extLst>
          </p:cNvPr>
          <p:cNvCxnSpPr>
            <a:cxnSpLocks/>
            <a:stCxn id="11" idx="0"/>
          </p:cNvCxnSpPr>
          <p:nvPr/>
        </p:nvCxnSpPr>
        <p:spPr>
          <a:xfrm flipH="1">
            <a:off x="5698671" y="4938966"/>
            <a:ext cx="3009685" cy="282225"/>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67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2500"/>
                            </p:stCondLst>
                            <p:childTnLst>
                              <p:par>
                                <p:cTn id="37" presetID="10" presetClass="entr" presetSubtype="0"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3" grpId="0" animBg="1"/>
      <p:bldP spid="16" grpId="0" animBg="1"/>
      <p:bldP spid="30" grpId="0"/>
    </p:bldLst>
  </p:timing>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des Composés Organiques Volatils (COV) sur l’environnement ?</a:t>
            </a:r>
          </a:p>
        </p:txBody>
      </p:sp>
      <p:sp>
        <p:nvSpPr>
          <p:cNvPr id="3" name="Zone Texte 1">
            <a:extLst>
              <a:ext uri="{FF2B5EF4-FFF2-40B4-BE49-F238E27FC236}">
                <a16:creationId xmlns:a16="http://schemas.microsoft.com/office/drawing/2014/main" id="{133AAA31-870F-A705-88F1-A9ECCF7A2DA8}"/>
              </a:ext>
            </a:extLst>
          </p:cNvPr>
          <p:cNvSpPr>
            <a:spLocks noChangeArrowheads="1"/>
          </p:cNvSpPr>
          <p:nvPr/>
        </p:nvSpPr>
        <p:spPr bwMode="auto">
          <a:xfrm>
            <a:off x="1726518" y="1498830"/>
            <a:ext cx="9971314" cy="13219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Les </a:t>
            </a:r>
            <a:r>
              <a:rPr lang="fr-FR" altLang="fr-FR" sz="2000" dirty="0">
                <a:solidFill>
                  <a:schemeClr val="accent1">
                    <a:lumMod val="75000"/>
                  </a:schemeClr>
                </a:solidFill>
              </a:rPr>
              <a:t>Composés Organiques Volatils (COV)</a:t>
            </a:r>
            <a:r>
              <a:rPr lang="fr-FR" sz="2000" dirty="0">
                <a:solidFill>
                  <a:schemeClr val="accent1">
                    <a:lumMod val="75000"/>
                  </a:schemeClr>
                </a:solidFill>
              </a:rPr>
              <a:t> sont susceptibles d’être </a:t>
            </a:r>
            <a:r>
              <a:rPr lang="fr-FR" sz="2000" b="1" dirty="0">
                <a:solidFill>
                  <a:schemeClr val="accent1">
                    <a:lumMod val="75000"/>
                  </a:schemeClr>
                </a:solidFill>
              </a:rPr>
              <a:t>transformés dans l’atmosphère à la suite de réactions physico-chimiques. Ils contribuent ainsi à la formation de nouveaux composés, tels que les aérosols organiques secondaires (AOS, particules) ou encore l’ozone troposphérique (O</a:t>
            </a:r>
            <a:r>
              <a:rPr lang="fr-FR" sz="2000" b="1" baseline="-25000" dirty="0">
                <a:solidFill>
                  <a:schemeClr val="accent1">
                    <a:lumMod val="75000"/>
                  </a:schemeClr>
                </a:solidFill>
              </a:rPr>
              <a:t>3</a:t>
            </a:r>
            <a:r>
              <a:rPr lang="fr-FR" sz="2000" b="1" dirty="0">
                <a:solidFill>
                  <a:schemeClr val="accent1">
                    <a:lumMod val="75000"/>
                  </a:schemeClr>
                </a:solidFill>
              </a:rPr>
              <a:t>) et d’autres polluants de l’air.</a:t>
            </a:r>
          </a:p>
        </p:txBody>
      </p:sp>
      <p:sp>
        <p:nvSpPr>
          <p:cNvPr id="4" name="Zone Texte 1">
            <a:extLst>
              <a:ext uri="{FF2B5EF4-FFF2-40B4-BE49-F238E27FC236}">
                <a16:creationId xmlns:a16="http://schemas.microsoft.com/office/drawing/2014/main" id="{8F3BA54D-0615-EA9E-3374-EFC1A5C4D2C7}"/>
              </a:ext>
            </a:extLst>
          </p:cNvPr>
          <p:cNvSpPr>
            <a:spLocks noChangeArrowheads="1"/>
          </p:cNvSpPr>
          <p:nvPr/>
        </p:nvSpPr>
        <p:spPr bwMode="auto">
          <a:xfrm>
            <a:off x="1726518" y="6354160"/>
            <a:ext cx="1882096" cy="337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1600" dirty="0">
                <a:solidFill>
                  <a:schemeClr val="accent1">
                    <a:lumMod val="75000"/>
                  </a:schemeClr>
                </a:solidFill>
              </a:rPr>
              <a:t>Source : </a:t>
            </a:r>
            <a:r>
              <a:rPr lang="fr-FR" sz="1600" dirty="0" err="1">
                <a:solidFill>
                  <a:schemeClr val="accent1">
                    <a:lumMod val="75000"/>
                  </a:schemeClr>
                </a:solidFill>
              </a:rPr>
              <a:t>Airparif</a:t>
            </a:r>
            <a:endParaRPr lang="fr-FR" sz="1600" b="1" dirty="0">
              <a:solidFill>
                <a:schemeClr val="accent1">
                  <a:lumMod val="75000"/>
                </a:schemeClr>
              </a:solidFill>
            </a:endParaRPr>
          </a:p>
        </p:txBody>
      </p:sp>
    </p:spTree>
    <p:extLst>
      <p:ext uri="{BB962C8B-B14F-4D97-AF65-F5344CB8AC3E}">
        <p14:creationId xmlns:p14="http://schemas.microsoft.com/office/powerpoint/2010/main" val="2607927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Image canister">
            <a:extLst>
              <a:ext uri="{FF2B5EF4-FFF2-40B4-BE49-F238E27FC236}">
                <a16:creationId xmlns:a16="http://schemas.microsoft.com/office/drawing/2014/main" id="{28FDB43F-C2D0-1888-EB4F-43B1F0025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1936" y="4288292"/>
            <a:ext cx="1447800" cy="2190750"/>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mesure-t-on les Composés Organiques Volatils ?</a:t>
            </a:r>
          </a:p>
        </p:txBody>
      </p:sp>
      <p:sp>
        <p:nvSpPr>
          <p:cNvPr id="5" name="Zone Texte 2">
            <a:extLst>
              <a:ext uri="{FF2B5EF4-FFF2-40B4-BE49-F238E27FC236}">
                <a16:creationId xmlns:a16="http://schemas.microsoft.com/office/drawing/2014/main" id="{7DA61052-140C-389F-2C2E-6BFC7349B6A4}"/>
              </a:ext>
            </a:extLst>
          </p:cNvPr>
          <p:cNvSpPr>
            <a:spLocks noChangeArrowheads="1"/>
          </p:cNvSpPr>
          <p:nvPr/>
        </p:nvSpPr>
        <p:spPr bwMode="auto">
          <a:xfrm>
            <a:off x="1574172" y="1767739"/>
            <a:ext cx="6556945" cy="260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b="1" dirty="0">
                <a:solidFill>
                  <a:schemeClr val="accent1">
                    <a:lumMod val="75000"/>
                  </a:schemeClr>
                </a:solidFill>
              </a:rPr>
              <a:t>1-</a:t>
            </a:r>
            <a:r>
              <a:rPr lang="fr-FR" sz="2000" dirty="0">
                <a:solidFill>
                  <a:schemeClr val="accent1">
                    <a:lumMod val="75000"/>
                  </a:schemeClr>
                </a:solidFill>
              </a:rPr>
              <a:t> </a:t>
            </a:r>
            <a:r>
              <a:rPr lang="fr-FR" sz="2000" b="1" dirty="0">
                <a:solidFill>
                  <a:schemeClr val="accent1">
                    <a:lumMod val="75000"/>
                  </a:schemeClr>
                </a:solidFill>
              </a:rPr>
              <a:t>Mesure par tubes à diffusion passive :</a:t>
            </a:r>
            <a:r>
              <a:rPr lang="fr-FR" sz="2000" dirty="0">
                <a:solidFill>
                  <a:schemeClr val="accent1">
                    <a:lumMod val="75000"/>
                  </a:schemeClr>
                </a:solidFill>
              </a:rPr>
              <a:t> le tube (ou cartouche) est un tube filet en acier inoxydable rempli de </a:t>
            </a:r>
            <a:r>
              <a:rPr lang="fr-FR" sz="2000" b="1" dirty="0">
                <a:solidFill>
                  <a:schemeClr val="accent1">
                    <a:lumMod val="75000"/>
                  </a:schemeClr>
                </a:solidFill>
              </a:rPr>
              <a:t>charbon actif</a:t>
            </a:r>
            <a:r>
              <a:rPr lang="fr-FR" sz="2000" dirty="0">
                <a:solidFill>
                  <a:schemeClr val="accent1">
                    <a:lumMod val="75000"/>
                  </a:schemeClr>
                </a:solidFill>
              </a:rPr>
              <a:t>. Les composés organiques volatils </a:t>
            </a:r>
            <a:r>
              <a:rPr lang="fr-FR" sz="2000" b="1" dirty="0">
                <a:solidFill>
                  <a:schemeClr val="accent1">
                    <a:lumMod val="75000"/>
                  </a:schemeClr>
                </a:solidFill>
              </a:rPr>
              <a:t>sont piégés par adsorption</a:t>
            </a:r>
            <a:r>
              <a:rPr lang="fr-FR" sz="2000" dirty="0">
                <a:solidFill>
                  <a:schemeClr val="accent1">
                    <a:lumMod val="75000"/>
                  </a:schemeClr>
                </a:solidFill>
              </a:rPr>
              <a:t>, </a:t>
            </a:r>
            <a:r>
              <a:rPr lang="fr-FR" sz="2000" b="1" dirty="0">
                <a:solidFill>
                  <a:schemeClr val="accent1">
                    <a:lumMod val="75000"/>
                  </a:schemeClr>
                </a:solidFill>
              </a:rPr>
              <a:t>désorbés par disulfure de carbone</a:t>
            </a:r>
            <a:r>
              <a:rPr lang="fr-FR" sz="2000" dirty="0">
                <a:solidFill>
                  <a:schemeClr val="accent1">
                    <a:lumMod val="75000"/>
                  </a:schemeClr>
                </a:solidFill>
              </a:rPr>
              <a:t> puis sont </a:t>
            </a:r>
            <a:r>
              <a:rPr lang="fr-FR" sz="2000" b="1" dirty="0">
                <a:solidFill>
                  <a:schemeClr val="accent1">
                    <a:lumMod val="75000"/>
                  </a:schemeClr>
                </a:solidFill>
              </a:rPr>
              <a:t>analysés en laboratoire par la chromatographie gazeuse capillaire (détecteur à ionisation de flamme «FID»).</a:t>
            </a:r>
          </a:p>
          <a:p>
            <a:pPr algn="just">
              <a:spcBef>
                <a:spcPts val="438"/>
              </a:spcBef>
            </a:pPr>
            <a:r>
              <a:rPr lang="fr-FR" sz="2000" dirty="0">
                <a:solidFill>
                  <a:schemeClr val="accent1">
                    <a:lumMod val="75000"/>
                  </a:schemeClr>
                </a:solidFill>
              </a:rPr>
              <a:t>Ils fournissent une concentration moyenne sur la période d’exposition.</a:t>
            </a:r>
          </a:p>
        </p:txBody>
      </p:sp>
      <p:sp>
        <p:nvSpPr>
          <p:cNvPr id="7" name="ZoneTexte 1">
            <a:extLst>
              <a:ext uri="{FF2B5EF4-FFF2-40B4-BE49-F238E27FC236}">
                <a16:creationId xmlns:a16="http://schemas.microsoft.com/office/drawing/2014/main" id="{01A240BC-33FC-3D33-4226-0F1989ACED5C}"/>
              </a:ext>
            </a:extLst>
          </p:cNvPr>
          <p:cNvSpPr txBox="1"/>
          <p:nvPr/>
        </p:nvSpPr>
        <p:spPr>
          <a:xfrm>
            <a:off x="1737970" y="1257210"/>
            <a:ext cx="6229350" cy="400110"/>
          </a:xfrm>
          <a:prstGeom prst="rect">
            <a:avLst/>
          </a:prstGeom>
          <a:noFill/>
        </p:spPr>
        <p:txBody>
          <a:bodyPr wrap="square">
            <a:spAutoFit/>
          </a:bodyPr>
          <a:lstStyle/>
          <a:p>
            <a:pPr algn="just">
              <a:spcBef>
                <a:spcPts val="438"/>
              </a:spcBef>
            </a:pPr>
            <a:r>
              <a:rPr lang="fr-FR" sz="2000" dirty="0">
                <a:solidFill>
                  <a:schemeClr val="accent1">
                    <a:lumMod val="75000"/>
                  </a:schemeClr>
                </a:solidFill>
              </a:rPr>
              <a:t>Deux méthodes de mesure possible pour les COV :</a:t>
            </a:r>
          </a:p>
        </p:txBody>
      </p:sp>
      <p:sp>
        <p:nvSpPr>
          <p:cNvPr id="9" name="ZoneTexte 3">
            <a:extLst>
              <a:ext uri="{FF2B5EF4-FFF2-40B4-BE49-F238E27FC236}">
                <a16:creationId xmlns:a16="http://schemas.microsoft.com/office/drawing/2014/main" id="{A6CFFC91-9563-8AA1-A795-B7DC2807C8CE}"/>
              </a:ext>
            </a:extLst>
          </p:cNvPr>
          <p:cNvSpPr txBox="1"/>
          <p:nvPr/>
        </p:nvSpPr>
        <p:spPr>
          <a:xfrm>
            <a:off x="4632239" y="4428881"/>
            <a:ext cx="6960053" cy="1938992"/>
          </a:xfrm>
          <a:prstGeom prst="rect">
            <a:avLst/>
          </a:prstGeom>
          <a:noFill/>
        </p:spPr>
        <p:txBody>
          <a:bodyPr wrap="square">
            <a:spAutoFit/>
          </a:bodyPr>
          <a:lstStyle/>
          <a:p>
            <a:pPr algn="just">
              <a:spcBef>
                <a:spcPts val="438"/>
              </a:spcBef>
            </a:pPr>
            <a:r>
              <a:rPr lang="fr-FR" sz="2000" b="1" dirty="0">
                <a:solidFill>
                  <a:schemeClr val="accent1">
                    <a:lumMod val="75000"/>
                  </a:schemeClr>
                </a:solidFill>
              </a:rPr>
              <a:t>2- Mesure par </a:t>
            </a:r>
            <a:r>
              <a:rPr lang="fr-FR" sz="2000" b="1" dirty="0" err="1">
                <a:solidFill>
                  <a:schemeClr val="accent1">
                    <a:lumMod val="75000"/>
                  </a:schemeClr>
                </a:solidFill>
              </a:rPr>
              <a:t>canister</a:t>
            </a:r>
            <a:r>
              <a:rPr lang="fr-FR" sz="2000" b="1" dirty="0">
                <a:solidFill>
                  <a:schemeClr val="accent1">
                    <a:lumMod val="75000"/>
                  </a:schemeClr>
                </a:solidFill>
              </a:rPr>
              <a:t> (une mesure instantanée) : </a:t>
            </a:r>
            <a:r>
              <a:rPr lang="fr-FR" sz="2000" dirty="0">
                <a:solidFill>
                  <a:schemeClr val="accent1">
                    <a:lumMod val="75000"/>
                  </a:schemeClr>
                </a:solidFill>
              </a:rPr>
              <a:t>le </a:t>
            </a:r>
            <a:r>
              <a:rPr lang="fr-FR" sz="2000" dirty="0" err="1">
                <a:solidFill>
                  <a:schemeClr val="accent1">
                    <a:lumMod val="75000"/>
                  </a:schemeClr>
                </a:solidFill>
              </a:rPr>
              <a:t>canister</a:t>
            </a:r>
            <a:r>
              <a:rPr lang="fr-FR" sz="2000" dirty="0">
                <a:solidFill>
                  <a:schemeClr val="accent1">
                    <a:lumMod val="75000"/>
                  </a:schemeClr>
                </a:solidFill>
              </a:rPr>
              <a:t> est un récipient de plusieurs litres en inox inerte mis sous dépression. Une fois rempli jusqu’à rétablissement de la pression atmosphérique, il est envoyé en laboratoire pour analyse par chromatographie en phase gazeuse couplée à la spectrométrie de masse (GC/MS).</a:t>
            </a:r>
          </a:p>
        </p:txBody>
      </p:sp>
      <p:pic>
        <p:nvPicPr>
          <p:cNvPr id="11" name="Image analyseur 1">
            <a:extLst>
              <a:ext uri="{FF2B5EF4-FFF2-40B4-BE49-F238E27FC236}">
                <a16:creationId xmlns:a16="http://schemas.microsoft.com/office/drawing/2014/main" id="{DD7D9B08-3ED6-E7AD-BCF8-DF53CCD1E4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5143" y="1919312"/>
            <a:ext cx="3019425" cy="1790700"/>
          </a:xfrm>
          <a:prstGeom prst="rect">
            <a:avLst/>
          </a:prstGeom>
        </p:spPr>
      </p:pic>
      <p:sp>
        <p:nvSpPr>
          <p:cNvPr id="4" name="ZoneTexte 3">
            <a:extLst>
              <a:ext uri="{FF2B5EF4-FFF2-40B4-BE49-F238E27FC236}">
                <a16:creationId xmlns:a16="http://schemas.microsoft.com/office/drawing/2014/main" id="{A7166B34-2CB9-4629-7DFB-69938041384C}"/>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a:t>
            </a:r>
            <a:r>
              <a:rPr lang="fr-FR" altLang="fr-FR" sz="1200" dirty="0">
                <a:solidFill>
                  <a:schemeClr val="bg1">
                    <a:lumMod val="50000"/>
                  </a:schemeClr>
                </a:solidFill>
                <a:latin typeface="+mn-lt"/>
                <a:cs typeface="Arial" panose="020B0604020202020204" pitchFamily="34" charset="0"/>
              </a:rPr>
              <a:t> Auvergne Rhône-Alpes</a:t>
            </a:r>
          </a:p>
        </p:txBody>
      </p:sp>
    </p:spTree>
    <p:extLst>
      <p:ext uri="{BB962C8B-B14F-4D97-AF65-F5344CB8AC3E}">
        <p14:creationId xmlns:p14="http://schemas.microsoft.com/office/powerpoint/2010/main" val="501175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Qu’est-ce-que les </a:t>
            </a:r>
            <a:r>
              <a:rPr lang="fr-FR" sz="3200" dirty="0">
                <a:solidFill>
                  <a:schemeClr val="accent5">
                    <a:lumMod val="75000"/>
                  </a:schemeClr>
                </a:solidFill>
                <a:ea typeface="+mn-ea"/>
                <a:cs typeface="Arial" charset="0"/>
              </a:rPr>
              <a:t>Hydrocarbures Aromatiques Polycycliques </a:t>
            </a:r>
            <a:r>
              <a:rPr lang="fr-FR" altLang="fr-FR" sz="3200" dirty="0">
                <a:solidFill>
                  <a:schemeClr val="accent5">
                    <a:lumMod val="75000"/>
                  </a:schemeClr>
                </a:solidFill>
                <a:ea typeface="+mn-ea"/>
                <a:cs typeface="Arial" charset="0"/>
              </a:rPr>
              <a:t>?</a:t>
            </a:r>
          </a:p>
        </p:txBody>
      </p:sp>
      <p:sp>
        <p:nvSpPr>
          <p:cNvPr id="4" name="Zone Texte 1">
            <a:extLst>
              <a:ext uri="{FF2B5EF4-FFF2-40B4-BE49-F238E27FC236}">
                <a16:creationId xmlns:a16="http://schemas.microsoft.com/office/drawing/2014/main" id="{71EC0B42-C129-637C-A965-3FA190A3AE69}"/>
              </a:ext>
            </a:extLst>
          </p:cNvPr>
          <p:cNvSpPr>
            <a:spLocks noChangeArrowheads="1"/>
          </p:cNvSpPr>
          <p:nvPr/>
        </p:nvSpPr>
        <p:spPr bwMode="auto">
          <a:xfrm>
            <a:off x="1666812" y="1533180"/>
            <a:ext cx="10024445" cy="409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b="1" dirty="0">
                <a:solidFill>
                  <a:schemeClr val="accent1">
                    <a:lumMod val="75000"/>
                  </a:schemeClr>
                </a:solidFill>
              </a:rPr>
              <a:t>Les Hydrocarbures Aromatiques Polycycliques </a:t>
            </a:r>
            <a:r>
              <a:rPr lang="fr-FR" sz="2000" dirty="0">
                <a:solidFill>
                  <a:schemeClr val="accent1">
                    <a:lumMod val="75000"/>
                  </a:schemeClr>
                </a:solidFill>
              </a:rPr>
              <a:t>sont des </a:t>
            </a:r>
            <a:r>
              <a:rPr lang="fr-FR" sz="2000" b="1" dirty="0">
                <a:solidFill>
                  <a:schemeClr val="accent1">
                    <a:lumMod val="75000"/>
                  </a:schemeClr>
                </a:solidFill>
              </a:rPr>
              <a:t>composés à base de carbone et d'hydrogène. </a:t>
            </a:r>
            <a:r>
              <a:rPr lang="fr-FR" sz="2000" dirty="0">
                <a:solidFill>
                  <a:schemeClr val="accent1">
                    <a:lumMod val="75000"/>
                  </a:schemeClr>
                </a:solidFill>
              </a:rPr>
              <a:t>Il existe plusieurs dizaines de HAP, à la toxicité variable.</a:t>
            </a:r>
          </a:p>
          <a:p>
            <a:pPr algn="just">
              <a:spcBef>
                <a:spcPts val="438"/>
              </a:spcBef>
            </a:pPr>
            <a:endParaRPr lang="fr-FR" sz="2000" dirty="0">
              <a:solidFill>
                <a:schemeClr val="accent1">
                  <a:lumMod val="75000"/>
                </a:schemeClr>
              </a:solidFill>
            </a:endParaRPr>
          </a:p>
          <a:p>
            <a:pPr algn="just">
              <a:spcBef>
                <a:spcPts val="438"/>
              </a:spcBef>
            </a:pPr>
            <a:r>
              <a:rPr lang="fr-FR" sz="2000" dirty="0">
                <a:solidFill>
                  <a:schemeClr val="accent1">
                    <a:lumMod val="75000"/>
                  </a:schemeClr>
                </a:solidFill>
              </a:rPr>
              <a:t>Selon les estimations du </a:t>
            </a:r>
            <a:r>
              <a:rPr lang="fr-FR" sz="2000" b="1" dirty="0">
                <a:solidFill>
                  <a:schemeClr val="accent1">
                    <a:lumMod val="75000"/>
                  </a:schemeClr>
                </a:solidFill>
              </a:rPr>
              <a:t>CITEPA (Centre interprofessionnel technique d'études de la pollution atmosphérique)</a:t>
            </a:r>
            <a:r>
              <a:rPr lang="fr-FR" sz="2000" dirty="0">
                <a:solidFill>
                  <a:schemeClr val="accent1">
                    <a:lumMod val="75000"/>
                  </a:schemeClr>
                </a:solidFill>
              </a:rPr>
              <a:t>, les émissions de HAP à l’échelle </a:t>
            </a:r>
            <a:r>
              <a:rPr lang="fr-FR" sz="2000" b="1" dirty="0">
                <a:solidFill>
                  <a:schemeClr val="accent1">
                    <a:lumMod val="75000"/>
                  </a:schemeClr>
                </a:solidFill>
              </a:rPr>
              <a:t>de la France </a:t>
            </a:r>
            <a:r>
              <a:rPr lang="fr-FR" sz="2000" dirty="0">
                <a:solidFill>
                  <a:schemeClr val="accent1">
                    <a:lumMod val="75000"/>
                  </a:schemeClr>
                </a:solidFill>
              </a:rPr>
              <a:t>sont essentiellement dues aux émissions par le</a:t>
            </a:r>
            <a:r>
              <a:rPr lang="fr-FR" sz="2000" b="1" dirty="0">
                <a:solidFill>
                  <a:schemeClr val="accent1">
                    <a:lumMod val="75000"/>
                  </a:schemeClr>
                </a:solidFill>
              </a:rPr>
              <a:t> chauffage résidentiel/tertiaire,</a:t>
            </a:r>
            <a:r>
              <a:rPr lang="fr-FR" sz="2000" dirty="0">
                <a:solidFill>
                  <a:schemeClr val="accent1">
                    <a:lumMod val="75000"/>
                  </a:schemeClr>
                </a:solidFill>
              </a:rPr>
              <a:t> le </a:t>
            </a:r>
            <a:r>
              <a:rPr lang="fr-FR" sz="2000" b="1" dirty="0">
                <a:solidFill>
                  <a:schemeClr val="accent1">
                    <a:lumMod val="75000"/>
                  </a:schemeClr>
                </a:solidFill>
              </a:rPr>
              <a:t>trafic automobile et certains sites industriels. </a:t>
            </a:r>
          </a:p>
          <a:p>
            <a:pPr algn="just">
              <a:spcBef>
                <a:spcPts val="438"/>
              </a:spcBef>
            </a:pPr>
            <a:endParaRPr lang="fr-FR" sz="2000" b="1" dirty="0">
              <a:solidFill>
                <a:schemeClr val="accent1">
                  <a:lumMod val="75000"/>
                </a:schemeClr>
              </a:solidFill>
            </a:endParaRPr>
          </a:p>
          <a:p>
            <a:pPr algn="just">
              <a:spcBef>
                <a:spcPts val="438"/>
              </a:spcBef>
            </a:pPr>
            <a:r>
              <a:rPr lang="fr-FR" sz="2000" b="1" dirty="0">
                <a:solidFill>
                  <a:schemeClr val="accent1">
                    <a:lumMod val="75000"/>
                  </a:schemeClr>
                </a:solidFill>
              </a:rPr>
              <a:t>Les valeurs réglementaires : </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Parmi les HAP, le </a:t>
            </a:r>
            <a:r>
              <a:rPr lang="fr-FR" sz="2000" b="1" dirty="0" err="1">
                <a:solidFill>
                  <a:schemeClr val="accent1">
                    <a:lumMod val="75000"/>
                  </a:schemeClr>
                </a:solidFill>
              </a:rPr>
              <a:t>benzo</a:t>
            </a:r>
            <a:r>
              <a:rPr lang="fr-FR" sz="2000" b="1" dirty="0">
                <a:solidFill>
                  <a:schemeClr val="accent1">
                    <a:lumMod val="75000"/>
                  </a:schemeClr>
                </a:solidFill>
              </a:rPr>
              <a:t>(a)pyrène (B[a]P) </a:t>
            </a:r>
            <a:r>
              <a:rPr lang="fr-FR" sz="2000" dirty="0">
                <a:solidFill>
                  <a:schemeClr val="accent1">
                    <a:lumMod val="75000"/>
                  </a:schemeClr>
                </a:solidFill>
              </a:rPr>
              <a:t>est pour l’instant le seul polluant soumis à une valeur réglementaire.</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Valeur cible : </a:t>
            </a:r>
            <a:r>
              <a:rPr lang="fr-FR" sz="2000" b="1" dirty="0">
                <a:solidFill>
                  <a:schemeClr val="accent1">
                    <a:lumMod val="75000"/>
                  </a:schemeClr>
                </a:solidFill>
              </a:rPr>
              <a:t>1 </a:t>
            </a:r>
            <a:r>
              <a:rPr lang="fr-FR" sz="2000" b="1" dirty="0" err="1">
                <a:solidFill>
                  <a:schemeClr val="accent1">
                    <a:lumMod val="75000"/>
                  </a:schemeClr>
                </a:solidFill>
              </a:rPr>
              <a:t>ng</a:t>
            </a:r>
            <a:r>
              <a:rPr lang="fr-FR" sz="2000" b="1" dirty="0">
                <a:solidFill>
                  <a:schemeClr val="accent1">
                    <a:lumMod val="75000"/>
                  </a:schemeClr>
                </a:solidFill>
              </a:rPr>
              <a:t>/m</a:t>
            </a:r>
            <a:r>
              <a:rPr lang="fr-FR" sz="2000" b="1" baseline="25000" dirty="0">
                <a:solidFill>
                  <a:schemeClr val="accent1">
                    <a:lumMod val="75000"/>
                  </a:schemeClr>
                </a:solidFill>
              </a:rPr>
              <a:t>3</a:t>
            </a:r>
            <a:r>
              <a:rPr lang="fr-FR" sz="2000" b="1" dirty="0">
                <a:solidFill>
                  <a:schemeClr val="accent1">
                    <a:lumMod val="75000"/>
                  </a:schemeClr>
                </a:solidFill>
              </a:rPr>
              <a:t> </a:t>
            </a:r>
            <a:r>
              <a:rPr lang="fr-FR" sz="2000" dirty="0">
                <a:solidFill>
                  <a:schemeClr val="accent1">
                    <a:lumMod val="75000"/>
                  </a:schemeClr>
                </a:solidFill>
              </a:rPr>
              <a:t>(en moyenne annuelle).</a:t>
            </a:r>
          </a:p>
        </p:txBody>
      </p:sp>
      <p:sp>
        <p:nvSpPr>
          <p:cNvPr id="3" name="ZoneTexte 2">
            <a:extLst>
              <a:ext uri="{FF2B5EF4-FFF2-40B4-BE49-F238E27FC236}">
                <a16:creationId xmlns:a16="http://schemas.microsoft.com/office/drawing/2014/main" id="{8C60F77F-A65F-C711-D43D-5F1C591AD3A2}"/>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Scalair</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46864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a:extLst>
              <a:ext uri="{FF2B5EF4-FFF2-40B4-BE49-F238E27FC236}">
                <a16:creationId xmlns:a16="http://schemas.microsoft.com/office/drawing/2014/main" id="{D9ED2668-C85D-716E-3D99-A0203485F72F}"/>
              </a:ext>
            </a:extLst>
          </p:cNvPr>
          <p:cNvSpPr/>
          <p:nvPr/>
        </p:nvSpPr>
        <p:spPr>
          <a:xfrm>
            <a:off x="1492250" y="-12700"/>
            <a:ext cx="10709275" cy="1080000"/>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200" b="1" dirty="0">
              <a:solidFill>
                <a:schemeClr val="accent5">
                  <a:lumMod val="75000"/>
                </a:schemeClr>
              </a:solidFill>
              <a:cs typeface="Arial" panose="020B0604020202020204" pitchFamily="34" charset="0"/>
            </a:endParaRPr>
          </a:p>
        </p:txBody>
      </p:sp>
      <p:pic>
        <p:nvPicPr>
          <p:cNvPr id="24580" name="PictoVideo">
            <a:extLst>
              <a:ext uri="{FF2B5EF4-FFF2-40B4-BE49-F238E27FC236}">
                <a16:creationId xmlns:a16="http://schemas.microsoft.com/office/drawing/2014/main" id="{F385B193-E3C6-604A-48A0-394987AA89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ZtxtP-Info">
            <a:extLst>
              <a:ext uri="{FF2B5EF4-FFF2-40B4-BE49-F238E27FC236}">
                <a16:creationId xmlns:a16="http://schemas.microsoft.com/office/drawing/2014/main" id="{685ED019-490B-D3FA-6E62-997FECA0D09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49" name="ZtxtP-Video">
            <a:extLst>
              <a:ext uri="{FF2B5EF4-FFF2-40B4-BE49-F238E27FC236}">
                <a16:creationId xmlns:a16="http://schemas.microsoft.com/office/drawing/2014/main" id="{B713FAA2-A8BD-CC08-1F0C-0D308A39DAE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24583" name="PictoGuide">
            <a:extLst>
              <a:ext uri="{FF2B5EF4-FFF2-40B4-BE49-F238E27FC236}">
                <a16:creationId xmlns:a16="http://schemas.microsoft.com/office/drawing/2014/main" id="{ED0F21DD-9B32-558F-95EF-64B01F46A3B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ZtxtP-Guide">
            <a:extLst>
              <a:ext uri="{FF2B5EF4-FFF2-40B4-BE49-F238E27FC236}">
                <a16:creationId xmlns:a16="http://schemas.microsoft.com/office/drawing/2014/main" id="{7A3F10E0-8301-9BC0-28BA-86D1E42E5ED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52" name="ZtxtP-Video">
            <a:extLst>
              <a:ext uri="{FF2B5EF4-FFF2-40B4-BE49-F238E27FC236}">
                <a16:creationId xmlns:a16="http://schemas.microsoft.com/office/drawing/2014/main" id="{D5595F90-0745-7F2C-330A-FC1B8D429C2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8682" name="Image 42">
            <a:extLst>
              <a:ext uri="{FF2B5EF4-FFF2-40B4-BE49-F238E27FC236}">
                <a16:creationId xmlns:a16="http://schemas.microsoft.com/office/drawing/2014/main" id="{E39D69C9-0715-B480-FFFE-C42CC71D8490}"/>
              </a:ext>
            </a:extLst>
          </p:cNvPr>
          <p:cNvPicPr>
            <a:picLocks noChangeAspect="1"/>
          </p:cNvPicPr>
          <p:nvPr/>
        </p:nvPicPr>
        <p:blipFill>
          <a:blip r:embed="rId5">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24587" name="PictoVideo">
            <a:extLst>
              <a:ext uri="{FF2B5EF4-FFF2-40B4-BE49-F238E27FC236}">
                <a16:creationId xmlns:a16="http://schemas.microsoft.com/office/drawing/2014/main" id="{93EFD63B-29FC-7E95-2231-00A525FEA43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8" name="ZoneTexte 30">
            <a:extLst>
              <a:ext uri="{FF2B5EF4-FFF2-40B4-BE49-F238E27FC236}">
                <a16:creationId xmlns:a16="http://schemas.microsoft.com/office/drawing/2014/main" id="{7782531C-A40F-1B8C-4BA6-923A13693179}"/>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9" name="dioxygène">
            <a:extLst>
              <a:ext uri="{FF2B5EF4-FFF2-40B4-BE49-F238E27FC236}">
                <a16:creationId xmlns:a16="http://schemas.microsoft.com/office/drawing/2014/main" id="{80E79426-2FF4-ABF2-8F9A-28985247ABCE}"/>
              </a:ext>
            </a:extLst>
          </p:cNvPr>
          <p:cNvSpPr>
            <a:spLocks noChangeArrowheads="1"/>
          </p:cNvSpPr>
          <p:nvPr/>
        </p:nvSpPr>
        <p:spPr bwMode="auto">
          <a:xfrm>
            <a:off x="2867025" y="3316307"/>
            <a:ext cx="5224463" cy="55399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000" b="1" dirty="0">
                <a:solidFill>
                  <a:schemeClr val="accent5">
                    <a:lumMod val="75000"/>
                  </a:schemeClr>
                </a:solidFill>
                <a:latin typeface="+mn-lt"/>
                <a:cs typeface="Arial" charset="0"/>
              </a:rPr>
              <a:t>21% de dioxygène (O</a:t>
            </a:r>
            <a:r>
              <a:rPr lang="fr-FR" altLang="fr-FR" sz="3000" b="1" baseline="-25000" dirty="0">
                <a:solidFill>
                  <a:schemeClr val="accent5">
                    <a:lumMod val="75000"/>
                  </a:schemeClr>
                </a:solidFill>
                <a:latin typeface="+mn-lt"/>
                <a:cs typeface="Arial" charset="0"/>
              </a:rPr>
              <a:t>2</a:t>
            </a:r>
            <a:r>
              <a:rPr lang="fr-FR" altLang="fr-FR" sz="3000" b="1" dirty="0">
                <a:solidFill>
                  <a:schemeClr val="accent5">
                    <a:lumMod val="75000"/>
                  </a:schemeClr>
                </a:solidFill>
                <a:latin typeface="+mn-lt"/>
                <a:cs typeface="Arial" charset="0"/>
              </a:rPr>
              <a:t>)</a:t>
            </a:r>
          </a:p>
        </p:txBody>
      </p:sp>
      <p:sp>
        <p:nvSpPr>
          <p:cNvPr id="24591" name="ZoneTexte 30">
            <a:extLst>
              <a:ext uri="{FF2B5EF4-FFF2-40B4-BE49-F238E27FC236}">
                <a16:creationId xmlns:a16="http://schemas.microsoft.com/office/drawing/2014/main" id="{C2B26B3E-8E5B-FCA6-22CA-119AAE769DC9}"/>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4592" name="ZoneTexte 30">
            <a:extLst>
              <a:ext uri="{FF2B5EF4-FFF2-40B4-BE49-F238E27FC236}">
                <a16:creationId xmlns:a16="http://schemas.microsoft.com/office/drawing/2014/main" id="{6E591136-4CF3-2132-4234-192C62862F72}"/>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8" name="texte diazote">
            <a:extLst>
              <a:ext uri="{FF2B5EF4-FFF2-40B4-BE49-F238E27FC236}">
                <a16:creationId xmlns:a16="http://schemas.microsoft.com/office/drawing/2014/main" id="{BEDE4D89-25F4-CDE6-38AD-004C6ABFCDAB}"/>
              </a:ext>
            </a:extLst>
          </p:cNvPr>
          <p:cNvSpPr>
            <a:spLocks noChangeArrowheads="1"/>
          </p:cNvSpPr>
          <p:nvPr/>
        </p:nvSpPr>
        <p:spPr bwMode="auto">
          <a:xfrm>
            <a:off x="2853490" y="1812965"/>
            <a:ext cx="4881563" cy="55399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defRPr/>
            </a:pPr>
            <a:r>
              <a:rPr lang="fr-FR" altLang="fr-FR" sz="3000" b="1" dirty="0">
                <a:solidFill>
                  <a:schemeClr val="accent5">
                    <a:lumMod val="75000"/>
                  </a:schemeClr>
                </a:solidFill>
                <a:latin typeface="+mn-lt"/>
                <a:cs typeface="Arial" charset="0"/>
              </a:rPr>
              <a:t>78% de diazote (N</a:t>
            </a:r>
            <a:r>
              <a:rPr lang="fr-FR" altLang="fr-FR" sz="3000" b="1" baseline="-25000" dirty="0">
                <a:solidFill>
                  <a:schemeClr val="accent5">
                    <a:lumMod val="75000"/>
                  </a:schemeClr>
                </a:solidFill>
                <a:latin typeface="+mn-lt"/>
                <a:cs typeface="Arial" charset="0"/>
              </a:rPr>
              <a:t>2</a:t>
            </a:r>
            <a:r>
              <a:rPr lang="fr-FR" altLang="fr-FR" sz="3000" b="1" dirty="0">
                <a:solidFill>
                  <a:schemeClr val="accent5">
                    <a:lumMod val="75000"/>
                  </a:schemeClr>
                </a:solidFill>
                <a:latin typeface="+mn-lt"/>
                <a:cs typeface="Arial" charset="0"/>
              </a:rPr>
              <a:t>)</a:t>
            </a:r>
          </a:p>
        </p:txBody>
      </p:sp>
      <p:sp>
        <p:nvSpPr>
          <p:cNvPr id="2" name="Rectangle 2">
            <a:extLst>
              <a:ext uri="{FF2B5EF4-FFF2-40B4-BE49-F238E27FC236}">
                <a16:creationId xmlns:a16="http://schemas.microsoft.com/office/drawing/2014/main" id="{CD3EEA91-5A3F-CF50-2216-04A847AEC63C}"/>
              </a:ext>
            </a:extLst>
          </p:cNvPr>
          <p:cNvSpPr txBox="1">
            <a:spLocks noChangeArrowheads="1"/>
          </p:cNvSpPr>
          <p:nvPr/>
        </p:nvSpPr>
        <p:spPr bwMode="auto">
          <a:xfrm>
            <a:off x="1787525" y="58738"/>
            <a:ext cx="10358438" cy="898525"/>
          </a:xfrm>
          <a:prstGeom prst="rect">
            <a:avLst/>
          </a:prstGeom>
          <a:noFill/>
          <a:ln>
            <a:noFill/>
          </a:ln>
        </p:spPr>
        <p:txBody>
          <a:bodyPr anchor="ct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3200" b="1" dirty="0">
                <a:solidFill>
                  <a:schemeClr val="accent5">
                    <a:lumMod val="75000"/>
                  </a:schemeClr>
                </a:solidFill>
                <a:latin typeface="+mn-lt"/>
                <a:cs typeface="Arial" charset="0"/>
              </a:rPr>
              <a:t>Quelle est la composition de l’air que l’on inspire ? </a:t>
            </a:r>
          </a:p>
        </p:txBody>
      </p:sp>
      <p:pic>
        <p:nvPicPr>
          <p:cNvPr id="24596" name="Image 7">
            <a:extLst>
              <a:ext uri="{FF2B5EF4-FFF2-40B4-BE49-F238E27FC236}">
                <a16:creationId xmlns:a16="http://schemas.microsoft.com/office/drawing/2014/main" id="{AD0C5CB4-3887-BBE0-0A8F-408AF4B5C81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Carré corné Info">
            <a:extLst>
              <a:ext uri="{FF2B5EF4-FFF2-40B4-BE49-F238E27FC236}">
                <a16:creationId xmlns:a16="http://schemas.microsoft.com/office/drawing/2014/main" id="{52301FD2-B66F-4F7A-2EC5-231597B8CE06}"/>
              </a:ext>
            </a:extLst>
          </p:cNvPr>
          <p:cNvSpPr/>
          <p:nvPr/>
        </p:nvSpPr>
        <p:spPr>
          <a:xfrm>
            <a:off x="93663" y="5715000"/>
            <a:ext cx="1354137" cy="1085850"/>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002060"/>
                </a:solidFill>
              </a:rPr>
              <a:t> </a:t>
            </a:r>
          </a:p>
          <a:p>
            <a:pPr marL="228600" indent="-228600">
              <a:buFontTx/>
              <a:buAutoNum type="arabicPeriod"/>
              <a:defRPr/>
            </a:pPr>
            <a:r>
              <a:rPr lang="fr-FR" sz="1100" b="1" dirty="0">
                <a:solidFill>
                  <a:srgbClr val="002060"/>
                </a:solidFill>
              </a:rPr>
              <a:t>Diazote </a:t>
            </a:r>
          </a:p>
          <a:p>
            <a:pPr marL="228600" indent="-228600">
              <a:buFontTx/>
              <a:buAutoNum type="arabicPeriod"/>
              <a:defRPr/>
            </a:pPr>
            <a:r>
              <a:rPr lang="fr-FR" sz="1100" b="1" dirty="0">
                <a:solidFill>
                  <a:srgbClr val="002060"/>
                </a:solidFill>
              </a:rPr>
              <a:t>Dioxygène </a:t>
            </a:r>
          </a:p>
          <a:p>
            <a:pPr marL="228600" indent="-228600">
              <a:buFontTx/>
              <a:buAutoNum type="arabicPeriod"/>
              <a:defRPr/>
            </a:pPr>
            <a:r>
              <a:rPr lang="fr-FR" sz="1100" b="1" dirty="0">
                <a:solidFill>
                  <a:srgbClr val="002060"/>
                </a:solidFill>
              </a:rPr>
              <a:t>Autres gaz et particules fines</a:t>
            </a:r>
          </a:p>
        </p:txBody>
      </p:sp>
      <p:pic>
        <p:nvPicPr>
          <p:cNvPr id="24599" name="Image 11" descr="Une image contenant masque, graphiques vectoriels, lunettes, lunettes de protection&#10;&#10;Description générée automatiquement">
            <a:extLst>
              <a:ext uri="{FF2B5EF4-FFF2-40B4-BE49-F238E27FC236}">
                <a16:creationId xmlns:a16="http://schemas.microsoft.com/office/drawing/2014/main" id="{26CDFBFA-BC76-FC3B-4152-FD441359C5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1772" t="6474" r="10461" b="19910"/>
          <a:stretch>
            <a:fillRect/>
          </a:stretch>
        </p:blipFill>
        <p:spPr bwMode="auto">
          <a:xfrm>
            <a:off x="7493000" y="1281531"/>
            <a:ext cx="4699000"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Num 3">
            <a:extLst>
              <a:ext uri="{FF2B5EF4-FFF2-40B4-BE49-F238E27FC236}">
                <a16:creationId xmlns:a16="http://schemas.microsoft.com/office/drawing/2014/main" id="{1D096B4F-F6D3-5438-615B-238E804233EF}"/>
              </a:ext>
            </a:extLst>
          </p:cNvPr>
          <p:cNvSpPr/>
          <p:nvPr/>
        </p:nvSpPr>
        <p:spPr bwMode="auto">
          <a:xfrm>
            <a:off x="1752600" y="4697413"/>
            <a:ext cx="1014413"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4" name="Num 2">
            <a:extLst>
              <a:ext uri="{FF2B5EF4-FFF2-40B4-BE49-F238E27FC236}">
                <a16:creationId xmlns:a16="http://schemas.microsoft.com/office/drawing/2014/main" id="{1F29935B-500B-0D88-D29C-7A4412926089}"/>
              </a:ext>
            </a:extLst>
          </p:cNvPr>
          <p:cNvSpPr/>
          <p:nvPr/>
        </p:nvSpPr>
        <p:spPr bwMode="auto">
          <a:xfrm>
            <a:off x="1752600" y="3086100"/>
            <a:ext cx="1014413"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sp>
        <p:nvSpPr>
          <p:cNvPr id="5" name="Num 1">
            <a:extLst>
              <a:ext uri="{FF2B5EF4-FFF2-40B4-BE49-F238E27FC236}">
                <a16:creationId xmlns:a16="http://schemas.microsoft.com/office/drawing/2014/main" id="{CD2C138A-573E-1B87-A797-056A82B2C332}"/>
              </a:ext>
            </a:extLst>
          </p:cNvPr>
          <p:cNvSpPr/>
          <p:nvPr/>
        </p:nvSpPr>
        <p:spPr bwMode="auto">
          <a:xfrm>
            <a:off x="1757363" y="1552575"/>
            <a:ext cx="1014412"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sp>
        <p:nvSpPr>
          <p:cNvPr id="7" name="dioxygène">
            <a:extLst>
              <a:ext uri="{FF2B5EF4-FFF2-40B4-BE49-F238E27FC236}">
                <a16:creationId xmlns:a16="http://schemas.microsoft.com/office/drawing/2014/main" id="{59C54E17-6CB3-003F-A95A-30978CDB9551}"/>
              </a:ext>
            </a:extLst>
          </p:cNvPr>
          <p:cNvSpPr>
            <a:spLocks noChangeArrowheads="1"/>
          </p:cNvSpPr>
          <p:nvPr/>
        </p:nvSpPr>
        <p:spPr bwMode="auto">
          <a:xfrm>
            <a:off x="2853490" y="4697581"/>
            <a:ext cx="5224463" cy="101566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000" b="1" dirty="0">
                <a:solidFill>
                  <a:schemeClr val="accent5">
                    <a:lumMod val="75000"/>
                  </a:schemeClr>
                </a:solidFill>
                <a:latin typeface="+mn-lt"/>
                <a:cs typeface="Arial" charset="0"/>
              </a:rPr>
              <a:t>1% d’autres gaz et </a:t>
            </a:r>
            <a:br>
              <a:rPr lang="fr-FR" altLang="fr-FR" sz="3000" b="1" dirty="0">
                <a:solidFill>
                  <a:schemeClr val="accent5">
                    <a:lumMod val="75000"/>
                  </a:schemeClr>
                </a:solidFill>
                <a:latin typeface="+mn-lt"/>
                <a:cs typeface="Arial" charset="0"/>
              </a:rPr>
            </a:br>
            <a:r>
              <a:rPr lang="fr-FR" altLang="fr-FR" sz="3000" b="1" dirty="0">
                <a:solidFill>
                  <a:schemeClr val="accent5">
                    <a:lumMod val="75000"/>
                  </a:schemeClr>
                </a:solidFill>
                <a:latin typeface="+mn-lt"/>
                <a:cs typeface="Arial" charset="0"/>
              </a:rPr>
              <a:t>particules fines</a:t>
            </a:r>
          </a:p>
        </p:txBody>
      </p:sp>
      <p:pic>
        <p:nvPicPr>
          <p:cNvPr id="6" name="Picto +">
            <a:extLst>
              <a:ext uri="{FF2B5EF4-FFF2-40B4-BE49-F238E27FC236}">
                <a16:creationId xmlns:a16="http://schemas.microsoft.com/office/drawing/2014/main" id="{2F1766FD-B4D9-E589-1E25-79A898AE3E1A}"/>
              </a:ext>
            </a:extLst>
          </p:cNvPr>
          <p:cNvPicPr preferRelativeResize="0">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5833189" y="4882677"/>
            <a:ext cx="802561" cy="687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atate bleu">
            <a:extLst>
              <a:ext uri="{FF2B5EF4-FFF2-40B4-BE49-F238E27FC236}">
                <a16:creationId xmlns:a16="http://schemas.microsoft.com/office/drawing/2014/main" id="{8ECE8DC6-3F71-4E15-1091-9725FFB7A4D6}"/>
              </a:ext>
            </a:extLst>
          </p:cNvPr>
          <p:cNvSpPr/>
          <p:nvPr/>
        </p:nvSpPr>
        <p:spPr bwMode="auto">
          <a:xfrm>
            <a:off x="6722227" y="4318325"/>
            <a:ext cx="5079913" cy="215704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sz="2000" dirty="0">
                <a:solidFill>
                  <a:schemeClr val="bg1"/>
                </a:solidFill>
                <a:cs typeface="Arial" charset="0"/>
              </a:rPr>
              <a:t>Parmi ces 1%, on trouve notamment : </a:t>
            </a:r>
          </a:p>
          <a:p>
            <a:pPr algn="ctr">
              <a:defRPr/>
            </a:pPr>
            <a:r>
              <a:rPr lang="fr-FR" altLang="fr-FR" sz="2000" dirty="0">
                <a:solidFill>
                  <a:schemeClr val="bg1"/>
                </a:solidFill>
                <a:cs typeface="Arial" charset="0"/>
              </a:rPr>
              <a:t>90% d’argon (Ar), 4% de dioxyde de carbone (CO</a:t>
            </a:r>
            <a:r>
              <a:rPr lang="fr-FR" altLang="fr-FR" sz="2000" baseline="-25000" dirty="0">
                <a:solidFill>
                  <a:schemeClr val="bg1"/>
                </a:solidFill>
                <a:cs typeface="Arial" charset="0"/>
              </a:rPr>
              <a:t>2</a:t>
            </a:r>
            <a:r>
              <a:rPr lang="fr-FR" altLang="fr-FR" sz="2000" dirty="0">
                <a:solidFill>
                  <a:schemeClr val="bg1"/>
                </a:solidFill>
                <a:cs typeface="Arial" charset="0"/>
              </a:rPr>
              <a:t>), des g</a:t>
            </a:r>
            <a:r>
              <a:rPr lang="fr-FR" altLang="fr-FR" sz="2000" b="1" dirty="0">
                <a:solidFill>
                  <a:schemeClr val="bg1"/>
                </a:solidFill>
                <a:cs typeface="Arial" charset="0"/>
              </a:rPr>
              <a:t>az rares (</a:t>
            </a:r>
            <a:r>
              <a:rPr lang="fr-FR" altLang="fr-FR" sz="2000" dirty="0">
                <a:solidFill>
                  <a:schemeClr val="bg1"/>
                </a:solidFill>
                <a:cs typeface="Arial" charset="0"/>
              </a:rPr>
              <a:t>néon (Ne), krypton (Kr), xénon (Xe), hélium (He)…), des g</a:t>
            </a:r>
            <a:r>
              <a:rPr lang="fr-FR" altLang="fr-FR" sz="2000" b="1" dirty="0">
                <a:solidFill>
                  <a:schemeClr val="bg1"/>
                </a:solidFill>
                <a:cs typeface="Arial" charset="0"/>
              </a:rPr>
              <a:t>az polluants (</a:t>
            </a:r>
            <a:r>
              <a:rPr lang="fr-FR" altLang="fr-FR" sz="2000" dirty="0">
                <a:solidFill>
                  <a:schemeClr val="bg1"/>
                </a:solidFill>
                <a:cs typeface="Arial" charset="0"/>
              </a:rPr>
              <a:t>oxydes d’azote (NO</a:t>
            </a:r>
            <a:r>
              <a:rPr lang="fr-FR" altLang="fr-FR" sz="2000" baseline="-25000" dirty="0">
                <a:solidFill>
                  <a:schemeClr val="bg1"/>
                </a:solidFill>
                <a:cs typeface="Arial" charset="0"/>
              </a:rPr>
              <a:t>x</a:t>
            </a:r>
            <a:r>
              <a:rPr lang="fr-FR" altLang="fr-FR" sz="2000" dirty="0">
                <a:solidFill>
                  <a:schemeClr val="bg1"/>
                </a:solidFill>
                <a:cs typeface="Arial" charset="0"/>
              </a:rPr>
              <a:t>), oxydes de soufre (</a:t>
            </a:r>
            <a:r>
              <a:rPr lang="fr-FR" altLang="fr-FR" sz="2000" dirty="0" err="1">
                <a:solidFill>
                  <a:schemeClr val="bg1"/>
                </a:solidFill>
                <a:cs typeface="Arial" charset="0"/>
              </a:rPr>
              <a:t>SO</a:t>
            </a:r>
            <a:r>
              <a:rPr lang="fr-FR" altLang="fr-FR" sz="2000" baseline="-25000" dirty="0" err="1">
                <a:solidFill>
                  <a:schemeClr val="bg1"/>
                </a:solidFill>
                <a:cs typeface="Arial" charset="0"/>
              </a:rPr>
              <a:t>x</a:t>
            </a:r>
            <a:r>
              <a:rPr lang="fr-FR" altLang="fr-FR" sz="2000" dirty="0">
                <a:solidFill>
                  <a:schemeClr val="bg1"/>
                </a:solidFill>
                <a:cs typeface="Arial" charset="0"/>
              </a:rPr>
              <a:t>), ozone (O</a:t>
            </a:r>
            <a:r>
              <a:rPr lang="fr-FR" altLang="fr-FR" sz="2000" baseline="-25000" dirty="0">
                <a:solidFill>
                  <a:schemeClr val="bg1"/>
                </a:solidFill>
                <a:cs typeface="Arial" charset="0"/>
              </a:rPr>
              <a:t>3</a:t>
            </a:r>
            <a:r>
              <a:rPr lang="fr-FR" altLang="fr-FR" sz="2000" dirty="0">
                <a:solidFill>
                  <a:schemeClr val="bg1"/>
                </a:solidFill>
                <a:cs typeface="Arial" charset="0"/>
              </a:rPr>
              <a:t>)…)…</a:t>
            </a:r>
          </a:p>
        </p:txBody>
      </p:sp>
    </p:spTree>
    <p:extLst>
      <p:ext uri="{BB962C8B-B14F-4D97-AF65-F5344CB8AC3E}">
        <p14:creationId xmlns:p14="http://schemas.microsoft.com/office/powerpoint/2010/main" val="3007984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868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28682"/>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6" restart="whenNotActive" fill="hold" evtFilter="cancelBubble" nodeType="interactiveSeq">
                <p:stCondLst>
                  <p:cond evt="onClick" delay="0">
                    <p:tgtEl>
                      <p:spTgt spid="4"/>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21" restart="whenNotActive" fill="hold" evtFilter="cancelBubble" nodeType="interactiveSeq">
                <p:stCondLst>
                  <p:cond evt="onClick" delay="0">
                    <p:tgtEl>
                      <p:spTgt spid="3"/>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nodeType="clickPar">
                      <p:stCondLst>
                        <p:cond delay="0"/>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9" grpId="0"/>
      <p:bldP spid="8" grpId="0"/>
      <p:bldP spid="33" grpId="0" animBg="1"/>
      <p:bldP spid="33" grpId="1" animBg="1"/>
      <p:bldP spid="7" grpId="0"/>
      <p:bldP spid="11" grpId="0" animBg="1"/>
      <p:bldP spid="11" grpId="1" animBg="1"/>
    </p:bldLst>
  </p:timing>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Image corp humain">
            <a:extLst>
              <a:ext uri="{FF2B5EF4-FFF2-40B4-BE49-F238E27FC236}">
                <a16:creationId xmlns:a16="http://schemas.microsoft.com/office/drawing/2014/main" id="{895378E9-CC24-5237-F409-7131F363243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85042" y="2167506"/>
            <a:ext cx="2339409" cy="4644357"/>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des </a:t>
            </a:r>
            <a:r>
              <a:rPr lang="fr-FR" sz="3200" dirty="0">
                <a:solidFill>
                  <a:schemeClr val="accent5">
                    <a:lumMod val="75000"/>
                  </a:schemeClr>
                </a:solidFill>
                <a:ea typeface="+mn-ea"/>
                <a:cs typeface="Arial" charset="0"/>
              </a:rPr>
              <a:t>Hydrocarbures Aromatiques Polycycliques (</a:t>
            </a:r>
            <a:r>
              <a:rPr lang="fr-FR" altLang="fr-FR" sz="3200" dirty="0">
                <a:solidFill>
                  <a:schemeClr val="accent5">
                    <a:lumMod val="75000"/>
                  </a:schemeClr>
                </a:solidFill>
                <a:ea typeface="+mn-ea"/>
                <a:cs typeface="Arial" charset="0"/>
              </a:rPr>
              <a:t>HAP) sur la santé ?</a:t>
            </a:r>
          </a:p>
        </p:txBody>
      </p:sp>
      <p:cxnSp>
        <p:nvCxnSpPr>
          <p:cNvPr id="4" name="Connecteur droit avec flèche 1">
            <a:extLst>
              <a:ext uri="{FF2B5EF4-FFF2-40B4-BE49-F238E27FC236}">
                <a16:creationId xmlns:a16="http://schemas.microsoft.com/office/drawing/2014/main" id="{DB14A614-B3A8-DB66-419D-5CD80507105E}"/>
              </a:ext>
            </a:extLst>
          </p:cNvPr>
          <p:cNvCxnSpPr>
            <a:cxnSpLocks/>
            <a:stCxn id="5" idx="4"/>
          </p:cNvCxnSpPr>
          <p:nvPr/>
        </p:nvCxnSpPr>
        <p:spPr>
          <a:xfrm>
            <a:off x="4348281" y="3518388"/>
            <a:ext cx="1627976" cy="856616"/>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bulle 1">
            <a:extLst>
              <a:ext uri="{FF2B5EF4-FFF2-40B4-BE49-F238E27FC236}">
                <a16:creationId xmlns:a16="http://schemas.microsoft.com/office/drawing/2014/main" id="{50DCB04A-548C-A968-1BCB-31710B8672B5}"/>
              </a:ext>
            </a:extLst>
          </p:cNvPr>
          <p:cNvSpPr txBox="1">
            <a:spLocks noChangeArrowheads="1"/>
          </p:cNvSpPr>
          <p:nvPr/>
        </p:nvSpPr>
        <p:spPr bwMode="auto">
          <a:xfrm>
            <a:off x="1800416" y="2943642"/>
            <a:ext cx="2624073" cy="718145"/>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200" dirty="0">
                <a:solidFill>
                  <a:srgbClr val="FFFFFF"/>
                </a:solidFill>
                <a:cs typeface="Arial" panose="020B0604020202020204" pitchFamily="34" charset="0"/>
              </a:rPr>
              <a:t>Cancer du poumon</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0" name="Connecteur droit avec flèche 4">
            <a:extLst>
              <a:ext uri="{FF2B5EF4-FFF2-40B4-BE49-F238E27FC236}">
                <a16:creationId xmlns:a16="http://schemas.microsoft.com/office/drawing/2014/main" id="{0FFE321A-ABBC-171A-D70E-53BBA54D3BD8}"/>
              </a:ext>
            </a:extLst>
          </p:cNvPr>
          <p:cNvCxnSpPr>
            <a:cxnSpLocks/>
            <a:stCxn id="11" idx="7"/>
          </p:cNvCxnSpPr>
          <p:nvPr/>
        </p:nvCxnSpPr>
        <p:spPr>
          <a:xfrm flipH="1">
            <a:off x="6253843" y="5297580"/>
            <a:ext cx="2508756" cy="678677"/>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bulle 4">
            <a:extLst>
              <a:ext uri="{FF2B5EF4-FFF2-40B4-BE49-F238E27FC236}">
                <a16:creationId xmlns:a16="http://schemas.microsoft.com/office/drawing/2014/main" id="{1C48F511-8AD5-413B-0BD4-3ECDEC8A6B39}"/>
              </a:ext>
            </a:extLst>
          </p:cNvPr>
          <p:cNvSpPr txBox="1">
            <a:spLocks noChangeArrowheads="1"/>
          </p:cNvSpPr>
          <p:nvPr/>
        </p:nvSpPr>
        <p:spPr bwMode="auto">
          <a:xfrm>
            <a:off x="8684247" y="4540023"/>
            <a:ext cx="3112557" cy="1056700"/>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200" dirty="0">
                <a:solidFill>
                  <a:srgbClr val="FFFFFF"/>
                </a:solidFill>
                <a:cs typeface="Arial" panose="020B0604020202020204" pitchFamily="34" charset="0"/>
              </a:rPr>
              <a:t>Altération du système reproducteur</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2" name="Connecteur droit avec flèche 3">
            <a:extLst>
              <a:ext uri="{FF2B5EF4-FFF2-40B4-BE49-F238E27FC236}">
                <a16:creationId xmlns:a16="http://schemas.microsoft.com/office/drawing/2014/main" id="{1B70883E-4D4F-B842-8676-BC441F2879F3}"/>
              </a:ext>
            </a:extLst>
          </p:cNvPr>
          <p:cNvCxnSpPr>
            <a:cxnSpLocks/>
            <a:stCxn id="13" idx="7"/>
          </p:cNvCxnSpPr>
          <p:nvPr/>
        </p:nvCxnSpPr>
        <p:spPr>
          <a:xfrm flipH="1">
            <a:off x="6730288" y="3473252"/>
            <a:ext cx="1786908" cy="98872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bulle 3">
            <a:extLst>
              <a:ext uri="{FF2B5EF4-FFF2-40B4-BE49-F238E27FC236}">
                <a16:creationId xmlns:a16="http://schemas.microsoft.com/office/drawing/2014/main" id="{F845B101-622F-5077-86CB-533BFE887144}"/>
              </a:ext>
            </a:extLst>
          </p:cNvPr>
          <p:cNvSpPr txBox="1">
            <a:spLocks noChangeArrowheads="1"/>
          </p:cNvSpPr>
          <p:nvPr/>
        </p:nvSpPr>
        <p:spPr bwMode="auto">
          <a:xfrm>
            <a:off x="8432507" y="2715695"/>
            <a:ext cx="3364298" cy="1056700"/>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200" dirty="0">
                <a:solidFill>
                  <a:srgbClr val="FFFFFF"/>
                </a:solidFill>
                <a:cs typeface="Arial" panose="020B0604020202020204" pitchFamily="34" charset="0"/>
              </a:rPr>
              <a:t>Altération du système sanguin</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4" name="Connecteur droit avec flèche 2">
            <a:extLst>
              <a:ext uri="{FF2B5EF4-FFF2-40B4-BE49-F238E27FC236}">
                <a16:creationId xmlns:a16="http://schemas.microsoft.com/office/drawing/2014/main" id="{0F824542-17CA-8D57-C4F5-33A619F6E0C6}"/>
              </a:ext>
            </a:extLst>
          </p:cNvPr>
          <p:cNvCxnSpPr>
            <a:cxnSpLocks/>
            <a:stCxn id="16" idx="3"/>
          </p:cNvCxnSpPr>
          <p:nvPr/>
        </p:nvCxnSpPr>
        <p:spPr>
          <a:xfrm>
            <a:off x="4492761" y="5040528"/>
            <a:ext cx="960982" cy="10297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bulle 2">
            <a:extLst>
              <a:ext uri="{FF2B5EF4-FFF2-40B4-BE49-F238E27FC236}">
                <a16:creationId xmlns:a16="http://schemas.microsoft.com/office/drawing/2014/main" id="{4607C3D4-7907-845E-4053-C0CFE0F15E91}"/>
              </a:ext>
            </a:extLst>
          </p:cNvPr>
          <p:cNvSpPr txBox="1">
            <a:spLocks noChangeArrowheads="1"/>
          </p:cNvSpPr>
          <p:nvPr/>
        </p:nvSpPr>
        <p:spPr bwMode="auto">
          <a:xfrm>
            <a:off x="2400300" y="4746452"/>
            <a:ext cx="2108297" cy="718145"/>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200" dirty="0">
                <a:solidFill>
                  <a:srgbClr val="FFFFFF"/>
                </a:solidFill>
                <a:cs typeface="Arial" panose="020B0604020202020204" pitchFamily="34" charset="0"/>
              </a:rPr>
              <a:t>Cancer</a:t>
            </a:r>
          </a:p>
          <a:p>
            <a:pPr algn="ctr">
              <a:lnSpc>
                <a:spcPct val="100000"/>
              </a:lnSpc>
              <a:buNone/>
              <a:defRPr/>
            </a:pPr>
            <a:r>
              <a:rPr lang="fr-FR" altLang="fr-FR" sz="100" dirty="0">
                <a:solidFill>
                  <a:srgbClr val="FFFFFF"/>
                </a:solidFill>
                <a:cs typeface="Arial" panose="020B0604020202020204" pitchFamily="34" charset="0"/>
              </a:rPr>
              <a:t>    </a:t>
            </a:r>
          </a:p>
        </p:txBody>
      </p:sp>
      <p:sp>
        <p:nvSpPr>
          <p:cNvPr id="30" name="ZoneTexte 1">
            <a:extLst>
              <a:ext uri="{FF2B5EF4-FFF2-40B4-BE49-F238E27FC236}">
                <a16:creationId xmlns:a16="http://schemas.microsoft.com/office/drawing/2014/main" id="{A0E009C6-9F26-A4E5-45BE-85D730DCA25C}"/>
              </a:ext>
            </a:extLst>
          </p:cNvPr>
          <p:cNvSpPr txBox="1"/>
          <p:nvPr/>
        </p:nvSpPr>
        <p:spPr>
          <a:xfrm>
            <a:off x="1671432" y="1319004"/>
            <a:ext cx="10336006" cy="646331"/>
          </a:xfrm>
          <a:prstGeom prst="rect">
            <a:avLst/>
          </a:prstGeom>
          <a:noFill/>
        </p:spPr>
        <p:txBody>
          <a:bodyPr wrap="square">
            <a:spAutoFit/>
          </a:bodyPr>
          <a:lstStyle/>
          <a:p>
            <a:pPr algn="just">
              <a:spcBef>
                <a:spcPts val="438"/>
              </a:spcBef>
            </a:pPr>
            <a:r>
              <a:rPr lang="fr-FR" sz="1800" dirty="0">
                <a:solidFill>
                  <a:schemeClr val="accent1">
                    <a:lumMod val="75000"/>
                  </a:schemeClr>
                </a:solidFill>
              </a:rPr>
              <a:t>Les effets des HAP sur la santé humaine sont encore </a:t>
            </a:r>
            <a:r>
              <a:rPr lang="fr-FR" sz="1800" b="1" dirty="0">
                <a:solidFill>
                  <a:schemeClr val="accent1">
                    <a:lumMod val="75000"/>
                  </a:schemeClr>
                </a:solidFill>
              </a:rPr>
              <a:t>mal connus</a:t>
            </a:r>
            <a:r>
              <a:rPr lang="fr-FR" sz="1800" dirty="0">
                <a:solidFill>
                  <a:schemeClr val="accent1">
                    <a:lumMod val="75000"/>
                  </a:schemeClr>
                </a:solidFill>
              </a:rPr>
              <a:t>, cependant plusieurs sont classés comme </a:t>
            </a:r>
            <a:r>
              <a:rPr lang="fr-FR" sz="1800" b="1" dirty="0">
                <a:solidFill>
                  <a:schemeClr val="accent1">
                    <a:lumMod val="75000"/>
                  </a:schemeClr>
                </a:solidFill>
              </a:rPr>
              <a:t>cancérigènes.</a:t>
            </a:r>
            <a:r>
              <a:rPr lang="fr-FR" sz="1800" dirty="0">
                <a:solidFill>
                  <a:schemeClr val="accent1">
                    <a:lumMod val="75000"/>
                  </a:schemeClr>
                </a:solidFill>
              </a:rPr>
              <a:t> Le potentiel toxique et cancérigène varie d’un composé à l’autre.</a:t>
            </a:r>
          </a:p>
        </p:txBody>
      </p:sp>
      <p:sp>
        <p:nvSpPr>
          <p:cNvPr id="3" name="ZoneTexte 2">
            <a:extLst>
              <a:ext uri="{FF2B5EF4-FFF2-40B4-BE49-F238E27FC236}">
                <a16:creationId xmlns:a16="http://schemas.microsoft.com/office/drawing/2014/main" id="{AD29F79C-20AA-310A-962A-04DCDB193ECE}"/>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Airparif</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202135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3" grpId="0" animBg="1"/>
      <p:bldP spid="16" grpId="0" animBg="1"/>
      <p:bldP spid="30" grpId="0"/>
    </p:bldLst>
  </p:timing>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des </a:t>
            </a:r>
            <a:r>
              <a:rPr lang="fr-FR" sz="3200" dirty="0">
                <a:solidFill>
                  <a:schemeClr val="accent5">
                    <a:lumMod val="75000"/>
                  </a:schemeClr>
                </a:solidFill>
                <a:ea typeface="+mn-ea"/>
                <a:cs typeface="Arial" charset="0"/>
              </a:rPr>
              <a:t>Hydrocarbures Aromatiques Polycycliques (</a:t>
            </a:r>
            <a:r>
              <a:rPr lang="fr-FR" altLang="fr-FR" sz="3200" dirty="0">
                <a:solidFill>
                  <a:schemeClr val="accent5">
                    <a:lumMod val="75000"/>
                  </a:schemeClr>
                </a:solidFill>
                <a:ea typeface="+mn-ea"/>
                <a:cs typeface="Arial" charset="0"/>
              </a:rPr>
              <a:t>HAP) sur l’environnement ?</a:t>
            </a:r>
          </a:p>
        </p:txBody>
      </p:sp>
      <p:sp>
        <p:nvSpPr>
          <p:cNvPr id="3" name="Zone Texte 1">
            <a:extLst>
              <a:ext uri="{FF2B5EF4-FFF2-40B4-BE49-F238E27FC236}">
                <a16:creationId xmlns:a16="http://schemas.microsoft.com/office/drawing/2014/main" id="{605E46E1-E8DF-027F-E037-94984E45BB19}"/>
              </a:ext>
            </a:extLst>
          </p:cNvPr>
          <p:cNvSpPr>
            <a:spLocks noChangeArrowheads="1"/>
          </p:cNvSpPr>
          <p:nvPr/>
        </p:nvSpPr>
        <p:spPr bwMode="auto">
          <a:xfrm>
            <a:off x="8427226" y="2682633"/>
            <a:ext cx="3608830" cy="23478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dirty="0">
                <a:solidFill>
                  <a:schemeClr val="accent1">
                    <a:lumMod val="75000"/>
                  </a:schemeClr>
                </a:solidFill>
              </a:rPr>
              <a:t>Certains HAP présentent des risques pour l’environnement.</a:t>
            </a:r>
          </a:p>
          <a:p>
            <a:pPr>
              <a:spcBef>
                <a:spcPts val="438"/>
              </a:spcBef>
            </a:pPr>
            <a:r>
              <a:rPr lang="fr-FR" sz="2000" dirty="0">
                <a:solidFill>
                  <a:schemeClr val="accent1">
                    <a:lumMod val="75000"/>
                  </a:schemeClr>
                </a:solidFill>
              </a:rPr>
              <a:t> </a:t>
            </a:r>
          </a:p>
          <a:p>
            <a:pPr>
              <a:spcBef>
                <a:spcPts val="438"/>
              </a:spcBef>
            </a:pPr>
            <a:r>
              <a:rPr lang="fr-FR" sz="2000" b="1" dirty="0">
                <a:solidFill>
                  <a:schemeClr val="accent1">
                    <a:lumMod val="75000"/>
                  </a:schemeClr>
                </a:solidFill>
              </a:rPr>
              <a:t>Ils contaminent sols, eaux et aliments et perturbent la croissance et la reproduction des organismes vivants.</a:t>
            </a:r>
          </a:p>
        </p:txBody>
      </p:sp>
      <p:pic>
        <p:nvPicPr>
          <p:cNvPr id="7" name="Image effets des HAP envirnmt">
            <a:extLst>
              <a:ext uri="{FF2B5EF4-FFF2-40B4-BE49-F238E27FC236}">
                <a16:creationId xmlns:a16="http://schemas.microsoft.com/office/drawing/2014/main" id="{71BCFF40-FAF2-20CE-4028-40D3BB54609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74107" y="1413427"/>
            <a:ext cx="6619203" cy="4662652"/>
          </a:xfrm>
          <a:prstGeom prst="rect">
            <a:avLst/>
          </a:prstGeom>
        </p:spPr>
      </p:pic>
      <p:sp>
        <p:nvSpPr>
          <p:cNvPr id="4" name="ZoneTexte 3">
            <a:extLst>
              <a:ext uri="{FF2B5EF4-FFF2-40B4-BE49-F238E27FC236}">
                <a16:creationId xmlns:a16="http://schemas.microsoft.com/office/drawing/2014/main" id="{ECBE7E63-4152-4600-78DC-0F1BC3008B1E}"/>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Airparif</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351309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mesure-t-on les </a:t>
            </a:r>
            <a:r>
              <a:rPr lang="fr-FR" sz="3200" dirty="0">
                <a:solidFill>
                  <a:schemeClr val="accent5">
                    <a:lumMod val="75000"/>
                  </a:schemeClr>
                </a:solidFill>
                <a:ea typeface="+mn-ea"/>
                <a:cs typeface="Arial" charset="0"/>
              </a:rPr>
              <a:t>Hydrocarbures Aromatiques Polycycliques (</a:t>
            </a:r>
            <a:r>
              <a:rPr lang="fr-FR" altLang="fr-FR" sz="3200" dirty="0">
                <a:solidFill>
                  <a:schemeClr val="accent5">
                    <a:lumMod val="75000"/>
                  </a:schemeClr>
                </a:solidFill>
                <a:ea typeface="+mn-ea"/>
                <a:cs typeface="Arial" charset="0"/>
              </a:rPr>
              <a:t>HAP) ? (1/2)</a:t>
            </a:r>
          </a:p>
        </p:txBody>
      </p:sp>
      <p:sp>
        <p:nvSpPr>
          <p:cNvPr id="4" name="Zone Texte 2">
            <a:extLst>
              <a:ext uri="{FF2B5EF4-FFF2-40B4-BE49-F238E27FC236}">
                <a16:creationId xmlns:a16="http://schemas.microsoft.com/office/drawing/2014/main" id="{26694BB6-9015-F801-351B-9B9FF7DD0A55}"/>
              </a:ext>
            </a:extLst>
          </p:cNvPr>
          <p:cNvSpPr>
            <a:spLocks noChangeArrowheads="1"/>
          </p:cNvSpPr>
          <p:nvPr/>
        </p:nvSpPr>
        <p:spPr bwMode="auto">
          <a:xfrm>
            <a:off x="1645389" y="2447852"/>
            <a:ext cx="10167384" cy="342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Pour le prélèvement :</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Prélèvement de </a:t>
            </a:r>
            <a:r>
              <a:rPr lang="fr-FR" sz="2000" b="1" dirty="0">
                <a:solidFill>
                  <a:schemeClr val="accent1">
                    <a:lumMod val="75000"/>
                  </a:schemeClr>
                </a:solidFill>
              </a:rPr>
              <a:t>la phase particulaire (collecte sur un filtre en fibre de quartz) </a:t>
            </a:r>
            <a:r>
              <a:rPr lang="fr-FR" sz="2000" dirty="0">
                <a:solidFill>
                  <a:schemeClr val="accent1">
                    <a:lumMod val="75000"/>
                  </a:schemeClr>
                </a:solidFill>
              </a:rPr>
              <a:t>et la phase </a:t>
            </a:r>
            <a:r>
              <a:rPr lang="fr-FR" sz="2000" b="1" dirty="0">
                <a:solidFill>
                  <a:schemeClr val="accent1">
                    <a:lumMod val="75000"/>
                  </a:schemeClr>
                </a:solidFill>
              </a:rPr>
              <a:t>gazeuse (collecte sur des mousses en polyuréthane disposées en aval des filtres par rapport au flux d’air) </a:t>
            </a:r>
            <a:r>
              <a:rPr lang="fr-FR" sz="2000" dirty="0">
                <a:solidFill>
                  <a:schemeClr val="accent1">
                    <a:lumMod val="75000"/>
                  </a:schemeClr>
                </a:solidFill>
              </a:rPr>
              <a:t>séparément,</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Collecte des </a:t>
            </a:r>
            <a:r>
              <a:rPr lang="fr-FR" sz="2000" b="1" dirty="0">
                <a:solidFill>
                  <a:schemeClr val="accent1">
                    <a:lumMod val="75000"/>
                  </a:schemeClr>
                </a:solidFill>
              </a:rPr>
              <a:t>poussières de diamètre inférieur à 10 μm,</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Collecte </a:t>
            </a:r>
            <a:r>
              <a:rPr lang="fr-FR" sz="2000" b="1" dirty="0">
                <a:solidFill>
                  <a:schemeClr val="accent1">
                    <a:lumMod val="75000"/>
                  </a:schemeClr>
                </a:solidFill>
              </a:rPr>
              <a:t>journalière à haut débit (30 m</a:t>
            </a:r>
            <a:r>
              <a:rPr lang="fr-FR" sz="2000" b="1" baseline="25000" dirty="0">
                <a:solidFill>
                  <a:schemeClr val="accent1">
                    <a:lumMod val="75000"/>
                  </a:schemeClr>
                </a:solidFill>
              </a:rPr>
              <a:t>3</a:t>
            </a:r>
            <a:r>
              <a:rPr lang="fr-FR" sz="2000" b="1" dirty="0">
                <a:solidFill>
                  <a:schemeClr val="accent1">
                    <a:lumMod val="75000"/>
                  </a:schemeClr>
                </a:solidFill>
              </a:rPr>
              <a:t>/h) à l’aide d’un </a:t>
            </a:r>
            <a:r>
              <a:rPr lang="fr-FR" sz="2000" b="1" dirty="0" err="1">
                <a:solidFill>
                  <a:schemeClr val="accent1">
                    <a:lumMod val="75000"/>
                  </a:schemeClr>
                </a:solidFill>
              </a:rPr>
              <a:t>Digitel</a:t>
            </a:r>
            <a:r>
              <a:rPr lang="fr-FR" sz="2000" b="1" dirty="0">
                <a:solidFill>
                  <a:schemeClr val="accent1">
                    <a:lumMod val="75000"/>
                  </a:schemeClr>
                </a:solidFill>
              </a:rPr>
              <a:t> DA80.</a:t>
            </a:r>
          </a:p>
          <a:p>
            <a:pPr marL="342900" indent="-342900" algn="just">
              <a:spcBef>
                <a:spcPts val="438"/>
              </a:spcBef>
              <a:buFont typeface="Arial" panose="020B0604020202020204" pitchFamily="34" charset="0"/>
              <a:buChar char="•"/>
            </a:pPr>
            <a:r>
              <a:rPr lang="fr-FR" sz="2000" b="1" dirty="0">
                <a:solidFill>
                  <a:schemeClr val="accent1">
                    <a:lumMod val="75000"/>
                  </a:schemeClr>
                </a:solidFill>
              </a:rPr>
              <a:t>Extraction des molécules piégées</a:t>
            </a:r>
            <a:r>
              <a:rPr lang="fr-FR" sz="2000" dirty="0">
                <a:solidFill>
                  <a:schemeClr val="accent1">
                    <a:lumMod val="75000"/>
                  </a:schemeClr>
                </a:solidFill>
              </a:rPr>
              <a:t> sur les substrats de collecte (filtre et mousse) par </a:t>
            </a:r>
            <a:r>
              <a:rPr lang="fr-FR" sz="2000" b="1" dirty="0">
                <a:solidFill>
                  <a:schemeClr val="accent1">
                    <a:lumMod val="75000"/>
                  </a:schemeClr>
                </a:solidFill>
              </a:rPr>
              <a:t>percolation,</a:t>
            </a:r>
          </a:p>
          <a:p>
            <a:pPr marL="342900" indent="-342900" algn="just">
              <a:spcBef>
                <a:spcPts val="438"/>
              </a:spcBef>
              <a:buFont typeface="Arial" panose="020B0604020202020204" pitchFamily="34" charset="0"/>
              <a:buChar char="•"/>
            </a:pPr>
            <a:r>
              <a:rPr lang="fr-FR" sz="2000" b="1" dirty="0">
                <a:solidFill>
                  <a:schemeClr val="accent1">
                    <a:lumMod val="75000"/>
                  </a:schemeClr>
                </a:solidFill>
              </a:rPr>
              <a:t>Analyse des molécules par chromatographie gazeuse couplée avec un spectromètre de masse (GC/MS).</a:t>
            </a:r>
          </a:p>
        </p:txBody>
      </p:sp>
      <p:sp>
        <p:nvSpPr>
          <p:cNvPr id="6" name="ZoneTexte 1">
            <a:extLst>
              <a:ext uri="{FF2B5EF4-FFF2-40B4-BE49-F238E27FC236}">
                <a16:creationId xmlns:a16="http://schemas.microsoft.com/office/drawing/2014/main" id="{4A1FE4F8-7312-6739-36BB-5F2562D4AB14}"/>
              </a:ext>
            </a:extLst>
          </p:cNvPr>
          <p:cNvSpPr txBox="1"/>
          <p:nvPr/>
        </p:nvSpPr>
        <p:spPr>
          <a:xfrm>
            <a:off x="1645388" y="1274101"/>
            <a:ext cx="10277062" cy="1015663"/>
          </a:xfrm>
          <a:prstGeom prst="rect">
            <a:avLst/>
          </a:prstGeom>
          <a:noFill/>
        </p:spPr>
        <p:txBody>
          <a:bodyPr wrap="square">
            <a:spAutoFit/>
          </a:bodyPr>
          <a:lstStyle/>
          <a:p>
            <a:pPr algn="just">
              <a:spcBef>
                <a:spcPts val="438"/>
              </a:spcBef>
            </a:pPr>
            <a:r>
              <a:rPr lang="fr-FR" sz="2000" dirty="0">
                <a:solidFill>
                  <a:schemeClr val="accent1">
                    <a:lumMod val="75000"/>
                  </a:schemeClr>
                </a:solidFill>
              </a:rPr>
              <a:t>Les méthodes de collecte et d'analyse des HAP dans l’air suivent les directives formulées par l'INERIS (</a:t>
            </a:r>
            <a:r>
              <a:rPr lang="fr-FR" sz="2000" dirty="0" err="1">
                <a:solidFill>
                  <a:schemeClr val="accent1">
                    <a:lumMod val="75000"/>
                  </a:schemeClr>
                </a:solidFill>
              </a:rPr>
              <a:t>Leoz</a:t>
            </a:r>
            <a:r>
              <a:rPr lang="fr-FR" sz="2000" dirty="0">
                <a:solidFill>
                  <a:schemeClr val="accent1">
                    <a:lumMod val="75000"/>
                  </a:schemeClr>
                </a:solidFill>
              </a:rPr>
              <a:t>, 2000). Les HAP peuvent être à l'état particulaire et/ou gazeux, il est nécessaire de faire un prélèvement des deux phases afin de bien les mesurer.</a:t>
            </a:r>
          </a:p>
        </p:txBody>
      </p:sp>
      <p:sp>
        <p:nvSpPr>
          <p:cNvPr id="5" name="ZoneTexte 4">
            <a:extLst>
              <a:ext uri="{FF2B5EF4-FFF2-40B4-BE49-F238E27FC236}">
                <a16:creationId xmlns:a16="http://schemas.microsoft.com/office/drawing/2014/main" id="{2D62E54B-8E1A-A558-D516-C406EC8133FD}"/>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Air Pays de la Loire</a:t>
            </a:r>
          </a:p>
        </p:txBody>
      </p:sp>
    </p:spTree>
    <p:extLst>
      <p:ext uri="{BB962C8B-B14F-4D97-AF65-F5344CB8AC3E}">
        <p14:creationId xmlns:p14="http://schemas.microsoft.com/office/powerpoint/2010/main" val="3933553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mesure-t-on les </a:t>
            </a:r>
            <a:r>
              <a:rPr lang="fr-FR" sz="3200" dirty="0">
                <a:solidFill>
                  <a:schemeClr val="accent5">
                    <a:lumMod val="75000"/>
                  </a:schemeClr>
                </a:solidFill>
                <a:ea typeface="+mn-ea"/>
                <a:cs typeface="Arial" charset="0"/>
              </a:rPr>
              <a:t>Hydrocarbures Aromatiques Polycycliques (</a:t>
            </a:r>
            <a:r>
              <a:rPr lang="fr-FR" altLang="fr-FR" sz="3200" dirty="0">
                <a:solidFill>
                  <a:schemeClr val="accent5">
                    <a:lumMod val="75000"/>
                  </a:schemeClr>
                </a:solidFill>
                <a:ea typeface="+mn-ea"/>
                <a:cs typeface="Arial" charset="0"/>
              </a:rPr>
              <a:t>HAP) ? (2/2)</a:t>
            </a:r>
          </a:p>
        </p:txBody>
      </p:sp>
      <p:pic>
        <p:nvPicPr>
          <p:cNvPr id="8" name="Image 7">
            <a:extLst>
              <a:ext uri="{FF2B5EF4-FFF2-40B4-BE49-F238E27FC236}">
                <a16:creationId xmlns:a16="http://schemas.microsoft.com/office/drawing/2014/main" id="{C9200161-250D-1AE5-B3A4-1643693569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1397" y="1219472"/>
            <a:ext cx="7796102" cy="5038126"/>
          </a:xfrm>
          <a:prstGeom prst="rect">
            <a:avLst/>
          </a:prstGeom>
        </p:spPr>
      </p:pic>
      <p:sp>
        <p:nvSpPr>
          <p:cNvPr id="4" name="ZoneTexte 3">
            <a:extLst>
              <a:ext uri="{FF2B5EF4-FFF2-40B4-BE49-F238E27FC236}">
                <a16:creationId xmlns:a16="http://schemas.microsoft.com/office/drawing/2014/main" id="{6C859515-5B8E-CF4A-A2C3-8C9FCB055735}"/>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Air Pays de la Loire</a:t>
            </a:r>
          </a:p>
        </p:txBody>
      </p:sp>
    </p:spTree>
    <p:extLst>
      <p:ext uri="{BB962C8B-B14F-4D97-AF65-F5344CB8AC3E}">
        <p14:creationId xmlns:p14="http://schemas.microsoft.com/office/powerpoint/2010/main" val="219743282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Qu’est-ce-que les pesticides ?</a:t>
            </a:r>
          </a:p>
        </p:txBody>
      </p:sp>
      <p:sp>
        <p:nvSpPr>
          <p:cNvPr id="4" name="Zone Texte 1">
            <a:extLst>
              <a:ext uri="{FF2B5EF4-FFF2-40B4-BE49-F238E27FC236}">
                <a16:creationId xmlns:a16="http://schemas.microsoft.com/office/drawing/2014/main" id="{71EC0B42-C129-637C-A965-3FA190A3AE69}"/>
              </a:ext>
            </a:extLst>
          </p:cNvPr>
          <p:cNvSpPr>
            <a:spLocks noChangeArrowheads="1"/>
          </p:cNvSpPr>
          <p:nvPr/>
        </p:nvSpPr>
        <p:spPr bwMode="auto">
          <a:xfrm>
            <a:off x="1726518" y="1431983"/>
            <a:ext cx="10221686" cy="16810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On entend par </a:t>
            </a:r>
            <a:r>
              <a:rPr lang="fr-FR" sz="2000" b="1" dirty="0">
                <a:solidFill>
                  <a:schemeClr val="accent1">
                    <a:lumMod val="75000"/>
                  </a:schemeClr>
                </a:solidFill>
              </a:rPr>
              <a:t>pesticides</a:t>
            </a:r>
            <a:r>
              <a:rPr lang="fr-FR" sz="2000" dirty="0">
                <a:solidFill>
                  <a:schemeClr val="accent1">
                    <a:lumMod val="75000"/>
                  </a:schemeClr>
                </a:solidFill>
              </a:rPr>
              <a:t> les </a:t>
            </a:r>
            <a:r>
              <a:rPr lang="fr-FR" sz="2000" b="1" dirty="0">
                <a:solidFill>
                  <a:schemeClr val="accent1">
                    <a:lumMod val="75000"/>
                  </a:schemeClr>
                </a:solidFill>
              </a:rPr>
              <a:t>produits phytopharmaceutiques </a:t>
            </a:r>
            <a:r>
              <a:rPr lang="fr-FR" sz="2000" dirty="0">
                <a:solidFill>
                  <a:schemeClr val="accent1">
                    <a:lumMod val="75000"/>
                  </a:schemeClr>
                </a:solidFill>
              </a:rPr>
              <a:t>également appelés </a:t>
            </a:r>
            <a:r>
              <a:rPr lang="fr-FR" sz="2000" b="1" dirty="0">
                <a:solidFill>
                  <a:schemeClr val="accent1">
                    <a:lumMod val="75000"/>
                  </a:schemeClr>
                </a:solidFill>
              </a:rPr>
              <a:t>phytosanitaires</a:t>
            </a:r>
            <a:r>
              <a:rPr lang="fr-FR" sz="2000" dirty="0">
                <a:solidFill>
                  <a:schemeClr val="accent1">
                    <a:lumMod val="75000"/>
                  </a:schemeClr>
                </a:solidFill>
              </a:rPr>
              <a:t>. </a:t>
            </a:r>
          </a:p>
          <a:p>
            <a:pPr algn="just">
              <a:spcBef>
                <a:spcPts val="438"/>
              </a:spcBef>
            </a:pPr>
            <a:r>
              <a:rPr lang="fr-FR" sz="2000" dirty="0">
                <a:solidFill>
                  <a:schemeClr val="accent1">
                    <a:lumMod val="75000"/>
                  </a:schemeClr>
                </a:solidFill>
              </a:rPr>
              <a:t>Ils sont utilisés pour la prévention, le contrôle ou l’élimination d’organismes vivants jugés indésirables ou nuisibles pour l'agriculture, mais également pour d’autres usages non agricoles (hygiène et santé publique, soins vétérinaires, traitements de surfaces non agricoles…).</a:t>
            </a:r>
          </a:p>
        </p:txBody>
      </p:sp>
      <p:pic>
        <p:nvPicPr>
          <p:cNvPr id="6" name="Image pesticide">
            <a:extLst>
              <a:ext uri="{FF2B5EF4-FFF2-40B4-BE49-F238E27FC236}">
                <a16:creationId xmlns:a16="http://schemas.microsoft.com/office/drawing/2014/main" id="{A6E85EA3-15DB-813A-3F11-43BF7BB271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038574" y="2869705"/>
            <a:ext cx="3153426" cy="3158512"/>
          </a:xfrm>
          <a:prstGeom prst="rect">
            <a:avLst/>
          </a:prstGeom>
        </p:spPr>
      </p:pic>
      <p:sp>
        <p:nvSpPr>
          <p:cNvPr id="5" name="ZoneTexte 2">
            <a:extLst>
              <a:ext uri="{FF2B5EF4-FFF2-40B4-BE49-F238E27FC236}">
                <a16:creationId xmlns:a16="http://schemas.microsoft.com/office/drawing/2014/main" id="{DC43FBA3-43AB-6CB2-1200-43798DFFB039}"/>
              </a:ext>
            </a:extLst>
          </p:cNvPr>
          <p:cNvSpPr txBox="1"/>
          <p:nvPr/>
        </p:nvSpPr>
        <p:spPr>
          <a:xfrm>
            <a:off x="1714500" y="3429000"/>
            <a:ext cx="7609114" cy="2144177"/>
          </a:xfrm>
          <a:prstGeom prst="rect">
            <a:avLst/>
          </a:prstGeom>
          <a:noFill/>
        </p:spPr>
        <p:txBody>
          <a:bodyPr wrap="square">
            <a:spAutoFit/>
          </a:bodyPr>
          <a:lstStyle/>
          <a:p>
            <a:pPr algn="just">
              <a:spcBef>
                <a:spcPts val="438"/>
              </a:spcBef>
            </a:pPr>
            <a:r>
              <a:rPr lang="fr-FR" sz="2000" dirty="0">
                <a:solidFill>
                  <a:schemeClr val="accent1">
                    <a:lumMod val="75000"/>
                  </a:schemeClr>
                </a:solidFill>
              </a:rPr>
              <a:t>Les pesticides regroupent les produits destinés à lutter contre :</a:t>
            </a:r>
          </a:p>
          <a:p>
            <a:pPr algn="just">
              <a:spcBef>
                <a:spcPts val="438"/>
              </a:spcBef>
            </a:pPr>
            <a:endParaRPr lang="fr-FR" sz="2000" dirty="0">
              <a:solidFill>
                <a:schemeClr val="accent1">
                  <a:lumMod val="75000"/>
                </a:schemeClr>
              </a:solidFill>
            </a:endParaRPr>
          </a:p>
          <a:p>
            <a:pPr marL="800100" lvl="1" indent="-342900" algn="just">
              <a:spcBef>
                <a:spcPts val="438"/>
              </a:spcBef>
              <a:buFont typeface="Arial" panose="020B0604020202020204" pitchFamily="34" charset="0"/>
              <a:buChar char="•"/>
            </a:pPr>
            <a:r>
              <a:rPr lang="fr-FR" sz="2000" dirty="0">
                <a:solidFill>
                  <a:schemeClr val="accent1">
                    <a:lumMod val="75000"/>
                  </a:schemeClr>
                </a:solidFill>
              </a:rPr>
              <a:t>Les herbes indésirables </a:t>
            </a:r>
            <a:r>
              <a:rPr lang="fr-FR" sz="2000" b="1" dirty="0">
                <a:solidFill>
                  <a:schemeClr val="accent1">
                    <a:lumMod val="75000"/>
                  </a:schemeClr>
                </a:solidFill>
              </a:rPr>
              <a:t>(herbicides),</a:t>
            </a:r>
          </a:p>
          <a:p>
            <a:pPr marL="800100" lvl="1" indent="-342900" algn="just">
              <a:spcBef>
                <a:spcPts val="438"/>
              </a:spcBef>
              <a:buFont typeface="Arial" panose="020B0604020202020204" pitchFamily="34" charset="0"/>
              <a:buChar char="•"/>
            </a:pPr>
            <a:r>
              <a:rPr lang="fr-FR" sz="2000" dirty="0">
                <a:solidFill>
                  <a:schemeClr val="accent1">
                    <a:lumMod val="75000"/>
                  </a:schemeClr>
                </a:solidFill>
              </a:rPr>
              <a:t>Les animaux ravageurs </a:t>
            </a:r>
            <a:r>
              <a:rPr lang="fr-FR" sz="2000" b="1" dirty="0">
                <a:solidFill>
                  <a:schemeClr val="accent1">
                    <a:lumMod val="75000"/>
                  </a:schemeClr>
                </a:solidFill>
              </a:rPr>
              <a:t>(insecticides),</a:t>
            </a:r>
          </a:p>
          <a:p>
            <a:pPr marL="800100" lvl="1" indent="-342900" algn="just">
              <a:spcBef>
                <a:spcPts val="438"/>
              </a:spcBef>
              <a:buFont typeface="Arial" panose="020B0604020202020204" pitchFamily="34" charset="0"/>
              <a:buChar char="•"/>
            </a:pPr>
            <a:r>
              <a:rPr lang="fr-FR" sz="2000" dirty="0">
                <a:solidFill>
                  <a:schemeClr val="accent1">
                    <a:lumMod val="75000"/>
                  </a:schemeClr>
                </a:solidFill>
              </a:rPr>
              <a:t>Les maladies dues à des champignons, des bactéries ou des virus </a:t>
            </a:r>
            <a:r>
              <a:rPr lang="fr-FR" sz="2000" b="1" dirty="0">
                <a:solidFill>
                  <a:schemeClr val="accent1">
                    <a:lumMod val="75000"/>
                  </a:schemeClr>
                </a:solidFill>
              </a:rPr>
              <a:t>(fongicides).</a:t>
            </a:r>
          </a:p>
        </p:txBody>
      </p:sp>
    </p:spTree>
    <p:extLst>
      <p:ext uri="{BB962C8B-B14F-4D97-AF65-F5344CB8AC3E}">
        <p14:creationId xmlns:p14="http://schemas.microsoft.com/office/powerpoint/2010/main" val="16202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sz="3200" dirty="0">
                <a:solidFill>
                  <a:schemeClr val="accent5">
                    <a:lumMod val="75000"/>
                  </a:schemeClr>
                </a:solidFill>
                <a:ea typeface="+mn-ea"/>
                <a:cs typeface="Arial" charset="0"/>
              </a:rPr>
              <a:t>À</a:t>
            </a:r>
            <a:r>
              <a:rPr lang="fr-FR" altLang="fr-FR" sz="3200" dirty="0">
                <a:solidFill>
                  <a:schemeClr val="accent5">
                    <a:lumMod val="75000"/>
                  </a:schemeClr>
                </a:solidFill>
                <a:ea typeface="+mn-ea"/>
                <a:cs typeface="Arial" charset="0"/>
              </a:rPr>
              <a:t> quoi servent les pesticides ?</a:t>
            </a:r>
          </a:p>
        </p:txBody>
      </p:sp>
      <p:sp>
        <p:nvSpPr>
          <p:cNvPr id="3" name="Zone Texte 2">
            <a:extLst>
              <a:ext uri="{FF2B5EF4-FFF2-40B4-BE49-F238E27FC236}">
                <a16:creationId xmlns:a16="http://schemas.microsoft.com/office/drawing/2014/main" id="{7D9EA34F-9A59-DDB2-7CE3-89073EE04485}"/>
              </a:ext>
            </a:extLst>
          </p:cNvPr>
          <p:cNvSpPr>
            <a:spLocks noChangeArrowheads="1"/>
          </p:cNvSpPr>
          <p:nvPr/>
        </p:nvSpPr>
        <p:spPr bwMode="auto">
          <a:xfrm>
            <a:off x="1649505" y="2679562"/>
            <a:ext cx="6594065" cy="26556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dirty="0">
                <a:solidFill>
                  <a:schemeClr val="accent1">
                    <a:lumMod val="75000"/>
                  </a:schemeClr>
                </a:solidFill>
              </a:rPr>
              <a:t>•	Les </a:t>
            </a:r>
            <a:r>
              <a:rPr lang="fr-FR" sz="2000" b="1" dirty="0">
                <a:solidFill>
                  <a:schemeClr val="accent1">
                    <a:lumMod val="75000"/>
                  </a:schemeClr>
                </a:solidFill>
              </a:rPr>
              <a:t>produits phytosanitaires </a:t>
            </a:r>
            <a:r>
              <a:rPr lang="fr-FR" sz="2000" dirty="0">
                <a:solidFill>
                  <a:schemeClr val="accent1">
                    <a:lumMod val="75000"/>
                  </a:schemeClr>
                </a:solidFill>
              </a:rPr>
              <a:t>ou </a:t>
            </a:r>
            <a:r>
              <a:rPr lang="fr-FR" sz="2000" b="1" dirty="0">
                <a:solidFill>
                  <a:schemeClr val="accent1">
                    <a:lumMod val="75000"/>
                  </a:schemeClr>
                </a:solidFill>
              </a:rPr>
              <a:t>phytopharmaceutiques </a:t>
            </a:r>
            <a:r>
              <a:rPr lang="fr-FR" sz="2000" dirty="0">
                <a:solidFill>
                  <a:schemeClr val="accent1">
                    <a:lumMod val="75000"/>
                  </a:schemeClr>
                </a:solidFill>
              </a:rPr>
              <a:t>utilisés en agriculture, sylviculture et horticulture,</a:t>
            </a:r>
          </a:p>
          <a:p>
            <a:pPr>
              <a:spcBef>
                <a:spcPts val="438"/>
              </a:spcBef>
            </a:pPr>
            <a:r>
              <a:rPr lang="fr-FR" sz="2000" dirty="0">
                <a:solidFill>
                  <a:schemeClr val="accent1">
                    <a:lumMod val="75000"/>
                  </a:schemeClr>
                </a:solidFill>
              </a:rPr>
              <a:t>•	</a:t>
            </a:r>
            <a:r>
              <a:rPr lang="fr-FR" sz="2000" b="1" dirty="0">
                <a:solidFill>
                  <a:schemeClr val="accent1">
                    <a:lumMod val="75000"/>
                  </a:schemeClr>
                </a:solidFill>
              </a:rPr>
              <a:t>Les produits zoo-sanitaires</a:t>
            </a:r>
            <a:r>
              <a:rPr lang="fr-FR" sz="2000" dirty="0">
                <a:solidFill>
                  <a:schemeClr val="accent1">
                    <a:lumMod val="75000"/>
                  </a:schemeClr>
                </a:solidFill>
              </a:rPr>
              <a:t>, les produits de traitements conservateurs des bois,</a:t>
            </a:r>
          </a:p>
          <a:p>
            <a:pPr>
              <a:spcBef>
                <a:spcPts val="438"/>
              </a:spcBef>
            </a:pPr>
            <a:r>
              <a:rPr lang="fr-FR" sz="2000" dirty="0">
                <a:solidFill>
                  <a:schemeClr val="accent1">
                    <a:lumMod val="75000"/>
                  </a:schemeClr>
                </a:solidFill>
              </a:rPr>
              <a:t>•	</a:t>
            </a:r>
            <a:r>
              <a:rPr lang="fr-FR" sz="2000" b="1" dirty="0">
                <a:solidFill>
                  <a:schemeClr val="accent1">
                    <a:lumMod val="75000"/>
                  </a:schemeClr>
                </a:solidFill>
              </a:rPr>
              <a:t>De nombreux pesticides à usage domestique </a:t>
            </a:r>
            <a:r>
              <a:rPr lang="fr-FR" sz="2000" dirty="0">
                <a:solidFill>
                  <a:schemeClr val="accent1">
                    <a:lumMod val="75000"/>
                  </a:schemeClr>
                </a:solidFill>
              </a:rPr>
              <a:t>: shampoing anti-poux, boules </a:t>
            </a:r>
            <a:r>
              <a:rPr lang="fr-FR" sz="2000" dirty="0" err="1">
                <a:solidFill>
                  <a:schemeClr val="accent1">
                    <a:lumMod val="75000"/>
                  </a:schemeClr>
                </a:solidFill>
              </a:rPr>
              <a:t>anti-mites</a:t>
            </a:r>
            <a:r>
              <a:rPr lang="fr-FR" sz="2000" dirty="0">
                <a:solidFill>
                  <a:schemeClr val="accent1">
                    <a:lumMod val="75000"/>
                  </a:schemeClr>
                </a:solidFill>
              </a:rPr>
              <a:t>, poudres anti-fourmis, bombes insecticides contre les mouches, mites ou moustiques, colliers antipuces, diffuseurs intérieurs, etc.</a:t>
            </a:r>
          </a:p>
        </p:txBody>
      </p:sp>
      <p:pic>
        <p:nvPicPr>
          <p:cNvPr id="4" name="Image pesticide">
            <a:extLst>
              <a:ext uri="{FF2B5EF4-FFF2-40B4-BE49-F238E27FC236}">
                <a16:creationId xmlns:a16="http://schemas.microsoft.com/office/drawing/2014/main" id="{A3020543-FA76-F0E4-49A1-921EF0EA7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8208" y="2064553"/>
            <a:ext cx="4005135" cy="3270680"/>
          </a:xfrm>
          <a:prstGeom prst="rect">
            <a:avLst/>
          </a:prstGeom>
        </p:spPr>
      </p:pic>
      <p:sp>
        <p:nvSpPr>
          <p:cNvPr id="6" name="ZoneTexte 1">
            <a:extLst>
              <a:ext uri="{FF2B5EF4-FFF2-40B4-BE49-F238E27FC236}">
                <a16:creationId xmlns:a16="http://schemas.microsoft.com/office/drawing/2014/main" id="{D6355D35-23FA-43C6-8C4E-DCA023E60F31}"/>
              </a:ext>
            </a:extLst>
          </p:cNvPr>
          <p:cNvSpPr txBox="1"/>
          <p:nvPr/>
        </p:nvSpPr>
        <p:spPr>
          <a:xfrm>
            <a:off x="1649506" y="1497406"/>
            <a:ext cx="10383837" cy="707886"/>
          </a:xfrm>
          <a:prstGeom prst="rect">
            <a:avLst/>
          </a:prstGeom>
          <a:noFill/>
        </p:spPr>
        <p:txBody>
          <a:bodyPr wrap="square">
            <a:spAutoFit/>
          </a:bodyPr>
          <a:lstStyle/>
          <a:p>
            <a:pPr>
              <a:spcBef>
                <a:spcPts val="438"/>
              </a:spcBef>
            </a:pPr>
            <a:r>
              <a:rPr lang="fr-FR" sz="2000" dirty="0">
                <a:solidFill>
                  <a:schemeClr val="accent1">
                    <a:lumMod val="75000"/>
                  </a:schemeClr>
                </a:solidFill>
              </a:rPr>
              <a:t>Un pesticide est une substance utilisée pour lutter contre des organismes considérés comme nuisibles et qui rassemble :</a:t>
            </a:r>
          </a:p>
        </p:txBody>
      </p:sp>
    </p:spTree>
    <p:extLst>
      <p:ext uri="{BB962C8B-B14F-4D97-AF65-F5344CB8AC3E}">
        <p14:creationId xmlns:p14="http://schemas.microsoft.com/office/powerpoint/2010/main" val="53026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des pesticides sur la santé ?</a:t>
            </a:r>
          </a:p>
        </p:txBody>
      </p:sp>
      <p:sp>
        <p:nvSpPr>
          <p:cNvPr id="3" name="Zone Texte 1">
            <a:extLst>
              <a:ext uri="{FF2B5EF4-FFF2-40B4-BE49-F238E27FC236}">
                <a16:creationId xmlns:a16="http://schemas.microsoft.com/office/drawing/2014/main" id="{F1623AD3-7A70-FC9A-9E58-9A394E49762B}"/>
              </a:ext>
            </a:extLst>
          </p:cNvPr>
          <p:cNvSpPr>
            <a:spLocks noChangeArrowheads="1"/>
          </p:cNvSpPr>
          <p:nvPr/>
        </p:nvSpPr>
        <p:spPr bwMode="auto">
          <a:xfrm>
            <a:off x="1714855" y="1300879"/>
            <a:ext cx="10058400" cy="29634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b="1" dirty="0">
                <a:solidFill>
                  <a:schemeClr val="accent1">
                    <a:lumMod val="75000"/>
                  </a:schemeClr>
                </a:solidFill>
              </a:rPr>
              <a:t>La toxicité des pesticides pour l’Homme </a:t>
            </a:r>
            <a:r>
              <a:rPr lang="fr-FR" sz="2000" dirty="0">
                <a:solidFill>
                  <a:schemeClr val="accent1">
                    <a:lumMod val="75000"/>
                  </a:schemeClr>
                </a:solidFill>
              </a:rPr>
              <a:t>est reconnue </a:t>
            </a:r>
            <a:r>
              <a:rPr lang="fr-FR" sz="2000" b="1" dirty="0">
                <a:solidFill>
                  <a:schemeClr val="accent1">
                    <a:lumMod val="75000"/>
                  </a:schemeClr>
                </a:solidFill>
              </a:rPr>
              <a:t>(effets carcinogène, immunodépresseur, mutagène, neurotoxique, et tératogène). </a:t>
            </a:r>
          </a:p>
          <a:p>
            <a:pPr algn="just">
              <a:spcBef>
                <a:spcPts val="438"/>
              </a:spcBef>
            </a:pPr>
            <a:r>
              <a:rPr lang="fr-FR" sz="2000" dirty="0">
                <a:solidFill>
                  <a:schemeClr val="accent1">
                    <a:lumMod val="75000"/>
                  </a:schemeClr>
                </a:solidFill>
              </a:rPr>
              <a:t>Les produits sont ingérés via </a:t>
            </a:r>
            <a:r>
              <a:rPr lang="fr-FR" sz="2000" b="1" dirty="0">
                <a:solidFill>
                  <a:schemeClr val="accent1">
                    <a:lumMod val="75000"/>
                  </a:schemeClr>
                </a:solidFill>
              </a:rPr>
              <a:t>la nourriture, l’eau et l’air respiré, </a:t>
            </a:r>
            <a:r>
              <a:rPr lang="fr-FR" sz="2000" dirty="0">
                <a:solidFill>
                  <a:schemeClr val="accent1">
                    <a:lumMod val="75000"/>
                  </a:schemeClr>
                </a:solidFill>
              </a:rPr>
              <a:t>ils peuvent aussi être captés par contact </a:t>
            </a:r>
            <a:r>
              <a:rPr lang="fr-FR" sz="2000" b="1" dirty="0">
                <a:solidFill>
                  <a:schemeClr val="accent1">
                    <a:lumMod val="75000"/>
                  </a:schemeClr>
                </a:solidFill>
              </a:rPr>
              <a:t>avec la peau. </a:t>
            </a:r>
            <a:r>
              <a:rPr lang="fr-FR" sz="2000" dirty="0">
                <a:solidFill>
                  <a:schemeClr val="accent1">
                    <a:lumMod val="75000"/>
                  </a:schemeClr>
                </a:solidFill>
              </a:rPr>
              <a:t>La contribution de ces différentes voies de contamination n’est pas connue. </a:t>
            </a:r>
          </a:p>
          <a:p>
            <a:pPr algn="just">
              <a:spcBef>
                <a:spcPts val="438"/>
              </a:spcBef>
            </a:pPr>
            <a:r>
              <a:rPr lang="fr-FR" sz="2000" b="1" dirty="0">
                <a:solidFill>
                  <a:schemeClr val="accent1">
                    <a:lumMod val="75000"/>
                  </a:schemeClr>
                </a:solidFill>
              </a:rPr>
              <a:t>Les populations à risque </a:t>
            </a:r>
            <a:r>
              <a:rPr lang="fr-FR" sz="2000" dirty="0">
                <a:solidFill>
                  <a:schemeClr val="accent1">
                    <a:lumMod val="75000"/>
                  </a:schemeClr>
                </a:solidFill>
              </a:rPr>
              <a:t>sont</a:t>
            </a:r>
            <a:r>
              <a:rPr lang="fr-FR" sz="2000" b="1" dirty="0">
                <a:solidFill>
                  <a:schemeClr val="accent1">
                    <a:lumMod val="75000"/>
                  </a:schemeClr>
                </a:solidFill>
              </a:rPr>
              <a:t> les agriculteurs</a:t>
            </a:r>
            <a:r>
              <a:rPr lang="fr-FR" sz="2000" dirty="0">
                <a:solidFill>
                  <a:schemeClr val="accent1">
                    <a:lumMod val="75000"/>
                  </a:schemeClr>
                </a:solidFill>
              </a:rPr>
              <a:t> dont </a:t>
            </a:r>
            <a:r>
              <a:rPr lang="fr-FR" sz="2000" b="1" dirty="0">
                <a:solidFill>
                  <a:schemeClr val="accent1">
                    <a:lumMod val="75000"/>
                  </a:schemeClr>
                </a:solidFill>
              </a:rPr>
              <a:t>la peau est souvent en contact </a:t>
            </a:r>
            <a:r>
              <a:rPr lang="fr-FR" sz="2000" dirty="0">
                <a:solidFill>
                  <a:schemeClr val="accent1">
                    <a:lumMod val="75000"/>
                  </a:schemeClr>
                </a:solidFill>
              </a:rPr>
              <a:t>avec des matières actives et qui </a:t>
            </a:r>
            <a:r>
              <a:rPr lang="fr-FR" sz="2000" b="1" dirty="0">
                <a:solidFill>
                  <a:schemeClr val="accent1">
                    <a:lumMod val="75000"/>
                  </a:schemeClr>
                </a:solidFill>
              </a:rPr>
              <a:t>respirent d’avantage d’air pollué par les pesticides que d’autres populations. Ces risques concernent également les riverains des zones traitées par les pesticides. Il est donc souhaitable de les utiliser à minima (surtout en usage individuel).</a:t>
            </a:r>
            <a:endParaRPr lang="fr-FR" sz="2000" dirty="0">
              <a:solidFill>
                <a:schemeClr val="accent1">
                  <a:lumMod val="75000"/>
                </a:schemeClr>
              </a:solidFill>
            </a:endParaRPr>
          </a:p>
        </p:txBody>
      </p:sp>
      <p:pic>
        <p:nvPicPr>
          <p:cNvPr id="5" name="Image 4">
            <a:extLst>
              <a:ext uri="{FF2B5EF4-FFF2-40B4-BE49-F238E27FC236}">
                <a16:creationId xmlns:a16="http://schemas.microsoft.com/office/drawing/2014/main" id="{B0967905-8EC4-0F97-6C61-193AA823A58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564294" y="4238390"/>
            <a:ext cx="3014385" cy="2569846"/>
          </a:xfrm>
          <a:prstGeom prst="rect">
            <a:avLst/>
          </a:prstGeom>
        </p:spPr>
      </p:pic>
      <p:grpSp>
        <p:nvGrpSpPr>
          <p:cNvPr id="12" name="Groupe 11">
            <a:extLst>
              <a:ext uri="{FF2B5EF4-FFF2-40B4-BE49-F238E27FC236}">
                <a16:creationId xmlns:a16="http://schemas.microsoft.com/office/drawing/2014/main" id="{726C9DB7-61E0-2057-8454-622E2DE1FAB5}"/>
              </a:ext>
            </a:extLst>
          </p:cNvPr>
          <p:cNvGrpSpPr/>
          <p:nvPr/>
        </p:nvGrpSpPr>
        <p:grpSpPr>
          <a:xfrm>
            <a:off x="8428118" y="4669624"/>
            <a:ext cx="1685527" cy="1444958"/>
            <a:chOff x="9266007" y="4364318"/>
            <a:chExt cx="1685527" cy="1444958"/>
          </a:xfrm>
        </p:grpSpPr>
        <p:pic>
          <p:nvPicPr>
            <p:cNvPr id="7" name="Image 6">
              <a:extLst>
                <a:ext uri="{FF2B5EF4-FFF2-40B4-BE49-F238E27FC236}">
                  <a16:creationId xmlns:a16="http://schemas.microsoft.com/office/drawing/2014/main" id="{DB16428A-4105-4B03-152E-28B0E334395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1977644">
              <a:off x="9266007" y="4364318"/>
              <a:ext cx="680469" cy="1098563"/>
            </a:xfrm>
            <a:prstGeom prst="rect">
              <a:avLst/>
            </a:prstGeom>
          </p:spPr>
        </p:pic>
        <p:pic>
          <p:nvPicPr>
            <p:cNvPr id="9" name="Image 8">
              <a:extLst>
                <a:ext uri="{FF2B5EF4-FFF2-40B4-BE49-F238E27FC236}">
                  <a16:creationId xmlns:a16="http://schemas.microsoft.com/office/drawing/2014/main" id="{4C8F98B9-BE03-39B7-CC05-AF430E19F94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659085" y="4459660"/>
              <a:ext cx="1292449" cy="907880"/>
            </a:xfrm>
            <a:prstGeom prst="rect">
              <a:avLst/>
            </a:prstGeom>
          </p:spPr>
        </p:pic>
        <p:pic>
          <p:nvPicPr>
            <p:cNvPr id="11" name="Image 10">
              <a:extLst>
                <a:ext uri="{FF2B5EF4-FFF2-40B4-BE49-F238E27FC236}">
                  <a16:creationId xmlns:a16="http://schemas.microsoft.com/office/drawing/2014/main" id="{2DF3B9BD-622E-3FC3-D020-875C1359279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553397" y="5107733"/>
              <a:ext cx="972314" cy="701543"/>
            </a:xfrm>
            <a:prstGeom prst="rect">
              <a:avLst/>
            </a:prstGeom>
          </p:spPr>
        </p:pic>
      </p:grpSp>
      <p:sp>
        <p:nvSpPr>
          <p:cNvPr id="4" name="ZoneTexte 3">
            <a:extLst>
              <a:ext uri="{FF2B5EF4-FFF2-40B4-BE49-F238E27FC236}">
                <a16:creationId xmlns:a16="http://schemas.microsoft.com/office/drawing/2014/main" id="{1E1AE979-FFF6-4449-28BE-5FD61F99EABE}"/>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LSQA</a:t>
            </a:r>
          </a:p>
        </p:txBody>
      </p:sp>
    </p:spTree>
    <p:extLst>
      <p:ext uri="{BB962C8B-B14F-4D97-AF65-F5344CB8AC3E}">
        <p14:creationId xmlns:p14="http://schemas.microsoft.com/office/powerpoint/2010/main" val="253502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des pesticides sur l’environnement ?</a:t>
            </a:r>
          </a:p>
        </p:txBody>
      </p:sp>
      <p:sp>
        <p:nvSpPr>
          <p:cNvPr id="3" name="Zone Texte 1">
            <a:extLst>
              <a:ext uri="{FF2B5EF4-FFF2-40B4-BE49-F238E27FC236}">
                <a16:creationId xmlns:a16="http://schemas.microsoft.com/office/drawing/2014/main" id="{F1623AD3-7A70-FC9A-9E58-9A394E49762B}"/>
              </a:ext>
            </a:extLst>
          </p:cNvPr>
          <p:cNvSpPr>
            <a:spLocks noChangeArrowheads="1"/>
          </p:cNvSpPr>
          <p:nvPr/>
        </p:nvSpPr>
        <p:spPr bwMode="auto">
          <a:xfrm>
            <a:off x="1640753" y="1231207"/>
            <a:ext cx="10058400" cy="409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Les pesticides parviennent jusqu’au</a:t>
            </a:r>
            <a:r>
              <a:rPr lang="fr-FR" sz="2000" b="1" dirty="0">
                <a:solidFill>
                  <a:schemeClr val="accent1">
                    <a:lumMod val="75000"/>
                  </a:schemeClr>
                </a:solidFill>
              </a:rPr>
              <a:t> sol </a:t>
            </a:r>
            <a:r>
              <a:rPr lang="fr-FR" sz="2000" dirty="0">
                <a:solidFill>
                  <a:schemeClr val="accent1">
                    <a:lumMod val="75000"/>
                  </a:schemeClr>
                </a:solidFill>
              </a:rPr>
              <a:t>et touchent </a:t>
            </a:r>
            <a:r>
              <a:rPr lang="fr-FR" sz="2000" b="1" dirty="0">
                <a:solidFill>
                  <a:schemeClr val="accent1">
                    <a:lumMod val="75000"/>
                  </a:schemeClr>
                </a:solidFill>
              </a:rPr>
              <a:t>bactéries, champignons, algues, vers de terre et insectes</a:t>
            </a:r>
            <a:r>
              <a:rPr lang="fr-FR" sz="2000" dirty="0">
                <a:solidFill>
                  <a:schemeClr val="accent1">
                    <a:lumMod val="75000"/>
                  </a:schemeClr>
                </a:solidFill>
              </a:rPr>
              <a:t>. Cela peut avoir un </a:t>
            </a:r>
            <a:r>
              <a:rPr lang="fr-FR" sz="2000" b="1" dirty="0">
                <a:solidFill>
                  <a:schemeClr val="accent1">
                    <a:lumMod val="75000"/>
                  </a:schemeClr>
                </a:solidFill>
              </a:rPr>
              <a:t>effet nocif pour la fertilité du sol</a:t>
            </a:r>
            <a:r>
              <a:rPr lang="fr-FR" sz="2000" dirty="0">
                <a:solidFill>
                  <a:schemeClr val="accent1">
                    <a:lumMod val="75000"/>
                  </a:schemeClr>
                </a:solidFill>
              </a:rPr>
              <a:t>. En effet les vers de terre sont des agents actifs de la fertilité du sol. Ils sont </a:t>
            </a:r>
            <a:r>
              <a:rPr lang="fr-FR" sz="2000" b="1" dirty="0">
                <a:solidFill>
                  <a:schemeClr val="accent1">
                    <a:lumMod val="75000"/>
                  </a:schemeClr>
                </a:solidFill>
              </a:rPr>
              <a:t>atteints par les pesticides via l’eau polluée (retombées humides) qui imbibe le sol.</a:t>
            </a:r>
          </a:p>
          <a:p>
            <a:pPr algn="just">
              <a:spcBef>
                <a:spcPts val="438"/>
              </a:spcBef>
            </a:pPr>
            <a:endParaRPr lang="fr-FR" sz="2000" dirty="0">
              <a:solidFill>
                <a:schemeClr val="accent1">
                  <a:lumMod val="75000"/>
                </a:schemeClr>
              </a:solidFill>
            </a:endParaRPr>
          </a:p>
          <a:p>
            <a:pPr algn="just">
              <a:spcBef>
                <a:spcPts val="438"/>
              </a:spcBef>
            </a:pPr>
            <a:r>
              <a:rPr lang="fr-FR" sz="2000" b="1" dirty="0">
                <a:solidFill>
                  <a:schemeClr val="accent1">
                    <a:lumMod val="75000"/>
                  </a:schemeClr>
                </a:solidFill>
              </a:rPr>
              <a:t>Les produits phytosanitaires </a:t>
            </a:r>
            <a:r>
              <a:rPr lang="fr-FR" sz="2000" dirty="0">
                <a:solidFill>
                  <a:schemeClr val="accent1">
                    <a:lumMod val="75000"/>
                  </a:schemeClr>
                </a:solidFill>
              </a:rPr>
              <a:t>et plus particulièrement </a:t>
            </a:r>
            <a:r>
              <a:rPr lang="fr-FR" sz="2000" b="1" dirty="0">
                <a:solidFill>
                  <a:schemeClr val="accent1">
                    <a:lumMod val="75000"/>
                  </a:schemeClr>
                </a:solidFill>
              </a:rPr>
              <a:t>les insecticides </a:t>
            </a:r>
            <a:r>
              <a:rPr lang="fr-FR" sz="2000" dirty="0">
                <a:solidFill>
                  <a:schemeClr val="accent1">
                    <a:lumMod val="75000"/>
                  </a:schemeClr>
                </a:solidFill>
              </a:rPr>
              <a:t>sont </a:t>
            </a:r>
            <a:r>
              <a:rPr lang="fr-FR" sz="2000" b="1" dirty="0">
                <a:solidFill>
                  <a:schemeClr val="accent1">
                    <a:lumMod val="75000"/>
                  </a:schemeClr>
                </a:solidFill>
              </a:rPr>
              <a:t>dangereux</a:t>
            </a:r>
            <a:r>
              <a:rPr lang="fr-FR" sz="2000" dirty="0">
                <a:solidFill>
                  <a:schemeClr val="accent1">
                    <a:lumMod val="75000"/>
                  </a:schemeClr>
                </a:solidFill>
              </a:rPr>
              <a:t> aussi pour </a:t>
            </a:r>
            <a:r>
              <a:rPr lang="fr-FR" sz="2000" b="1" dirty="0">
                <a:solidFill>
                  <a:schemeClr val="accent1">
                    <a:lumMod val="75000"/>
                  </a:schemeClr>
                </a:solidFill>
              </a:rPr>
              <a:t>les prédateurs, parasites et compétiteurs des ravageurs cibles.</a:t>
            </a:r>
            <a:r>
              <a:rPr lang="fr-FR" sz="2000" dirty="0">
                <a:solidFill>
                  <a:schemeClr val="accent1">
                    <a:lumMod val="75000"/>
                  </a:schemeClr>
                </a:solidFill>
              </a:rPr>
              <a:t> On constate globalement </a:t>
            </a:r>
            <a:r>
              <a:rPr lang="fr-FR" sz="2000" b="1" dirty="0">
                <a:solidFill>
                  <a:schemeClr val="accent1">
                    <a:lumMod val="75000"/>
                  </a:schemeClr>
                </a:solidFill>
              </a:rPr>
              <a:t>la diminution des effectifs </a:t>
            </a:r>
            <a:r>
              <a:rPr lang="fr-FR" sz="2000" dirty="0">
                <a:solidFill>
                  <a:schemeClr val="accent1">
                    <a:lumMod val="75000"/>
                  </a:schemeClr>
                </a:solidFill>
              </a:rPr>
              <a:t>d’insectes et d’autres invertébrés. </a:t>
            </a:r>
          </a:p>
          <a:p>
            <a:pPr algn="just">
              <a:spcBef>
                <a:spcPts val="438"/>
              </a:spcBef>
            </a:pPr>
            <a:endParaRPr lang="fr-FR" sz="2000" dirty="0">
              <a:solidFill>
                <a:schemeClr val="accent1">
                  <a:lumMod val="75000"/>
                </a:schemeClr>
              </a:solidFill>
            </a:endParaRPr>
          </a:p>
          <a:p>
            <a:pPr algn="just">
              <a:spcBef>
                <a:spcPts val="438"/>
              </a:spcBef>
            </a:pPr>
            <a:r>
              <a:rPr lang="fr-FR" sz="2000" b="1" dirty="0">
                <a:solidFill>
                  <a:schemeClr val="accent1">
                    <a:lumMod val="75000"/>
                  </a:schemeClr>
                </a:solidFill>
              </a:rPr>
              <a:t>Les mammifères </a:t>
            </a:r>
            <a:r>
              <a:rPr lang="fr-FR" sz="2000" dirty="0">
                <a:solidFill>
                  <a:schemeClr val="accent1">
                    <a:lumMod val="75000"/>
                  </a:schemeClr>
                </a:solidFill>
              </a:rPr>
              <a:t>peuvent aussi être touchés par la </a:t>
            </a:r>
            <a:r>
              <a:rPr lang="fr-FR" sz="2000" b="1" dirty="0">
                <a:solidFill>
                  <a:schemeClr val="accent1">
                    <a:lumMod val="75000"/>
                  </a:schemeClr>
                </a:solidFill>
              </a:rPr>
              <a:t>nourriture contaminée.</a:t>
            </a:r>
          </a:p>
          <a:p>
            <a:pPr algn="just">
              <a:spcBef>
                <a:spcPts val="438"/>
              </a:spcBef>
            </a:pPr>
            <a:endParaRPr lang="fr-FR" sz="2000" b="1" dirty="0">
              <a:solidFill>
                <a:schemeClr val="accent1">
                  <a:lumMod val="75000"/>
                </a:schemeClr>
              </a:solidFill>
            </a:endParaRPr>
          </a:p>
          <a:p>
            <a:pPr algn="just">
              <a:spcBef>
                <a:spcPts val="438"/>
              </a:spcBef>
            </a:pPr>
            <a:r>
              <a:rPr lang="fr-FR" sz="2000" b="1" dirty="0">
                <a:solidFill>
                  <a:schemeClr val="accent1">
                    <a:lumMod val="75000"/>
                  </a:schemeClr>
                </a:solidFill>
              </a:rPr>
              <a:t>La population de vertébrés sauvages a chuté de 73% en 50 ans.</a:t>
            </a:r>
            <a:endParaRPr lang="fr-FR" sz="2000" b="1" dirty="0">
              <a:solidFill>
                <a:schemeClr val="accent1">
                  <a:lumMod val="75000"/>
                </a:schemeClr>
              </a:solidFill>
              <a:highlight>
                <a:srgbClr val="FFFF00"/>
              </a:highlight>
            </a:endParaRPr>
          </a:p>
        </p:txBody>
      </p:sp>
      <p:pic>
        <p:nvPicPr>
          <p:cNvPr id="5" name="Image 4">
            <a:extLst>
              <a:ext uri="{FF2B5EF4-FFF2-40B4-BE49-F238E27FC236}">
                <a16:creationId xmlns:a16="http://schemas.microsoft.com/office/drawing/2014/main" id="{0D1CC252-771D-6856-4FFC-9F7CB76046A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74246" y="3867319"/>
            <a:ext cx="2467503" cy="2432958"/>
          </a:xfrm>
          <a:prstGeom prst="rect">
            <a:avLst/>
          </a:prstGeom>
        </p:spPr>
      </p:pic>
      <p:sp>
        <p:nvSpPr>
          <p:cNvPr id="6" name="ZoneTexte 5">
            <a:extLst>
              <a:ext uri="{FF2B5EF4-FFF2-40B4-BE49-F238E27FC236}">
                <a16:creationId xmlns:a16="http://schemas.microsoft.com/office/drawing/2014/main" id="{D88C0DE8-4738-051D-9A9B-150ADD8CD050}"/>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LSQA</a:t>
            </a:r>
          </a:p>
        </p:txBody>
      </p:sp>
    </p:spTree>
    <p:extLst>
      <p:ext uri="{BB962C8B-B14F-4D97-AF65-F5344CB8AC3E}">
        <p14:creationId xmlns:p14="http://schemas.microsoft.com/office/powerpoint/2010/main" val="419498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mesure-t-on les pesticides ?</a:t>
            </a:r>
          </a:p>
        </p:txBody>
      </p:sp>
      <p:sp>
        <p:nvSpPr>
          <p:cNvPr id="4" name="Zone Texte 2">
            <a:extLst>
              <a:ext uri="{FF2B5EF4-FFF2-40B4-BE49-F238E27FC236}">
                <a16:creationId xmlns:a16="http://schemas.microsoft.com/office/drawing/2014/main" id="{D6CC83FD-25EA-E35E-018F-8B9C574D4FE4}"/>
              </a:ext>
            </a:extLst>
          </p:cNvPr>
          <p:cNvSpPr>
            <a:spLocks noChangeArrowheads="1"/>
          </p:cNvSpPr>
          <p:nvPr/>
        </p:nvSpPr>
        <p:spPr bwMode="auto">
          <a:xfrm>
            <a:off x="1638921" y="1708545"/>
            <a:ext cx="6335498" cy="33738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marL="342900" indent="-342900" algn="just">
              <a:spcBef>
                <a:spcPts val="438"/>
              </a:spcBef>
              <a:buFont typeface="Arial" panose="020B0604020202020204" pitchFamily="34" charset="0"/>
              <a:buChar char="•"/>
            </a:pPr>
            <a:r>
              <a:rPr lang="fr-FR" sz="2000" dirty="0">
                <a:solidFill>
                  <a:schemeClr val="accent1">
                    <a:lumMod val="75000"/>
                  </a:schemeClr>
                </a:solidFill>
              </a:rPr>
              <a:t>Le nettoyage préalable du matériel servant aux prélèvements et au conditionnement des échantillons,</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Le prélèvement à l'aide de l’analyseur </a:t>
            </a:r>
            <a:r>
              <a:rPr lang="fr-FR" sz="2000" b="1" dirty="0" err="1">
                <a:solidFill>
                  <a:schemeClr val="accent1">
                    <a:lumMod val="75000"/>
                  </a:schemeClr>
                </a:solidFill>
              </a:rPr>
              <a:t>Partisol</a:t>
            </a:r>
            <a:r>
              <a:rPr lang="fr-FR" sz="2000" b="1" dirty="0">
                <a:solidFill>
                  <a:schemeClr val="accent1">
                    <a:lumMod val="75000"/>
                  </a:schemeClr>
                </a:solidFill>
              </a:rPr>
              <a:t> 2000i </a:t>
            </a:r>
            <a:r>
              <a:rPr lang="fr-FR" sz="2000" dirty="0">
                <a:solidFill>
                  <a:schemeClr val="accent1">
                    <a:lumMod val="75000"/>
                  </a:schemeClr>
                </a:solidFill>
              </a:rPr>
              <a:t>sur </a:t>
            </a:r>
            <a:r>
              <a:rPr lang="fr-FR" sz="2000" b="1" dirty="0">
                <a:solidFill>
                  <a:schemeClr val="accent1">
                    <a:lumMod val="75000"/>
                  </a:schemeClr>
                </a:solidFill>
              </a:rPr>
              <a:t>les PM10</a:t>
            </a:r>
            <a:r>
              <a:rPr lang="fr-FR" sz="2000" dirty="0">
                <a:solidFill>
                  <a:schemeClr val="accent1">
                    <a:lumMod val="75000"/>
                  </a:schemeClr>
                </a:solidFill>
              </a:rPr>
              <a:t>, selon un débit de prélèvement de 1 m</a:t>
            </a:r>
            <a:r>
              <a:rPr lang="fr-FR" sz="2000" baseline="25000" dirty="0">
                <a:solidFill>
                  <a:schemeClr val="accent1">
                    <a:lumMod val="75000"/>
                  </a:schemeClr>
                </a:solidFill>
              </a:rPr>
              <a:t>3</a:t>
            </a:r>
            <a:r>
              <a:rPr lang="fr-FR" sz="2000" dirty="0">
                <a:solidFill>
                  <a:schemeClr val="accent1">
                    <a:lumMod val="75000"/>
                  </a:schemeClr>
                </a:solidFill>
              </a:rPr>
              <a:t>/h.</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Le piégeage des molécules en </a:t>
            </a:r>
            <a:r>
              <a:rPr lang="fr-FR" sz="2000" b="1" dirty="0">
                <a:solidFill>
                  <a:schemeClr val="accent1">
                    <a:lumMod val="75000"/>
                  </a:schemeClr>
                </a:solidFill>
              </a:rPr>
              <a:t>phase particulaire sur un filtre quartz de 47 mm</a:t>
            </a:r>
            <a:r>
              <a:rPr lang="fr-FR" sz="2000" dirty="0">
                <a:solidFill>
                  <a:schemeClr val="accent1">
                    <a:lumMod val="75000"/>
                  </a:schemeClr>
                </a:solidFill>
              </a:rPr>
              <a:t>,</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Et le piégeage des molécules </a:t>
            </a:r>
            <a:r>
              <a:rPr lang="fr-FR" sz="2000" b="1" dirty="0">
                <a:solidFill>
                  <a:schemeClr val="accent1">
                    <a:lumMod val="75000"/>
                  </a:schemeClr>
                </a:solidFill>
              </a:rPr>
              <a:t>en phase gazeuse</a:t>
            </a:r>
            <a:r>
              <a:rPr lang="fr-FR" sz="2000" dirty="0">
                <a:solidFill>
                  <a:schemeClr val="accent1">
                    <a:lumMod val="75000"/>
                  </a:schemeClr>
                </a:solidFill>
              </a:rPr>
              <a:t> sur </a:t>
            </a:r>
            <a:r>
              <a:rPr lang="fr-FR" sz="2000" b="1" dirty="0">
                <a:solidFill>
                  <a:schemeClr val="accent1">
                    <a:lumMod val="75000"/>
                  </a:schemeClr>
                </a:solidFill>
              </a:rPr>
              <a:t>une mousse polyuréthane </a:t>
            </a:r>
            <a:r>
              <a:rPr lang="fr-FR" sz="2000" dirty="0">
                <a:solidFill>
                  <a:schemeClr val="accent1">
                    <a:lumMod val="75000"/>
                  </a:schemeClr>
                </a:solidFill>
              </a:rPr>
              <a:t>installée dans une cartouche avec filtre en mousse polyuréthane (PUF).</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Le stockage et transport des échantillons.</a:t>
            </a:r>
          </a:p>
        </p:txBody>
      </p:sp>
      <p:sp>
        <p:nvSpPr>
          <p:cNvPr id="6" name="ZoneTexte 1">
            <a:extLst>
              <a:ext uri="{FF2B5EF4-FFF2-40B4-BE49-F238E27FC236}">
                <a16:creationId xmlns:a16="http://schemas.microsoft.com/office/drawing/2014/main" id="{AA8DD7A6-F6F7-756D-D3BE-21FB1B5C55E3}"/>
              </a:ext>
            </a:extLst>
          </p:cNvPr>
          <p:cNvSpPr txBox="1"/>
          <p:nvPr/>
        </p:nvSpPr>
        <p:spPr>
          <a:xfrm>
            <a:off x="1638921" y="1275634"/>
            <a:ext cx="10215621" cy="400110"/>
          </a:xfrm>
          <a:prstGeom prst="rect">
            <a:avLst/>
          </a:prstGeom>
          <a:noFill/>
        </p:spPr>
        <p:txBody>
          <a:bodyPr wrap="square">
            <a:spAutoFit/>
          </a:bodyPr>
          <a:lstStyle/>
          <a:p>
            <a:pPr algn="just">
              <a:spcBef>
                <a:spcPts val="438"/>
              </a:spcBef>
            </a:pPr>
            <a:r>
              <a:rPr lang="fr-FR" sz="2000" dirty="0">
                <a:solidFill>
                  <a:schemeClr val="accent1">
                    <a:lumMod val="75000"/>
                  </a:schemeClr>
                </a:solidFill>
              </a:rPr>
              <a:t>D’un point de vue technique, une </a:t>
            </a:r>
            <a:r>
              <a:rPr lang="fr-FR" sz="2000" b="1" dirty="0">
                <a:solidFill>
                  <a:schemeClr val="accent1">
                    <a:lumMod val="75000"/>
                  </a:schemeClr>
                </a:solidFill>
              </a:rPr>
              <a:t>mesure de pesticides</a:t>
            </a:r>
            <a:r>
              <a:rPr lang="fr-FR" sz="2000" dirty="0">
                <a:solidFill>
                  <a:schemeClr val="accent1">
                    <a:lumMod val="75000"/>
                  </a:schemeClr>
                </a:solidFill>
              </a:rPr>
              <a:t> se décompose en plusieurs phases :</a:t>
            </a:r>
          </a:p>
        </p:txBody>
      </p:sp>
      <p:sp>
        <p:nvSpPr>
          <p:cNvPr id="8" name="ZoneTexte 3">
            <a:extLst>
              <a:ext uri="{FF2B5EF4-FFF2-40B4-BE49-F238E27FC236}">
                <a16:creationId xmlns:a16="http://schemas.microsoft.com/office/drawing/2014/main" id="{37FCC141-33AE-4A2B-68E0-2DD9E027F816}"/>
              </a:ext>
            </a:extLst>
          </p:cNvPr>
          <p:cNvSpPr txBox="1"/>
          <p:nvPr/>
        </p:nvSpPr>
        <p:spPr>
          <a:xfrm>
            <a:off x="1758669" y="5257937"/>
            <a:ext cx="10095873" cy="1015663"/>
          </a:xfrm>
          <a:prstGeom prst="rect">
            <a:avLst/>
          </a:prstGeom>
          <a:noFill/>
        </p:spPr>
        <p:txBody>
          <a:bodyPr wrap="square">
            <a:spAutoFit/>
          </a:bodyPr>
          <a:lstStyle/>
          <a:p>
            <a:pPr algn="just">
              <a:spcBef>
                <a:spcPts val="438"/>
              </a:spcBef>
            </a:pPr>
            <a:r>
              <a:rPr lang="fr-FR" sz="2000" dirty="0">
                <a:solidFill>
                  <a:schemeClr val="accent1">
                    <a:lumMod val="75000"/>
                  </a:schemeClr>
                </a:solidFill>
              </a:rPr>
              <a:t>Les prélèvements sont réalisés suivant la norme et le protocole définit pour la </a:t>
            </a:r>
            <a:r>
              <a:rPr lang="fr-FR" sz="2000" b="1" dirty="0">
                <a:solidFill>
                  <a:schemeClr val="accent1">
                    <a:lumMod val="75000"/>
                  </a:schemeClr>
                </a:solidFill>
              </a:rPr>
              <a:t>Campagne Nationale Exploratoire de mesure des résidus de Pesticides </a:t>
            </a:r>
            <a:r>
              <a:rPr lang="fr-FR" sz="2000" dirty="0">
                <a:solidFill>
                  <a:schemeClr val="accent1">
                    <a:lumMod val="75000"/>
                  </a:schemeClr>
                </a:solidFill>
              </a:rPr>
              <a:t>dans l’air ambiant </a:t>
            </a:r>
            <a:r>
              <a:rPr lang="fr-FR" sz="2000" b="1" dirty="0">
                <a:solidFill>
                  <a:schemeClr val="accent1">
                    <a:lumMod val="75000"/>
                  </a:schemeClr>
                </a:solidFill>
              </a:rPr>
              <a:t>(CNEP) </a:t>
            </a:r>
            <a:r>
              <a:rPr lang="fr-FR" sz="2000" dirty="0">
                <a:solidFill>
                  <a:schemeClr val="accent1">
                    <a:lumMod val="75000"/>
                  </a:schemeClr>
                </a:solidFill>
              </a:rPr>
              <a:t>(LCSQA, 2018).</a:t>
            </a:r>
          </a:p>
        </p:txBody>
      </p:sp>
      <p:pic>
        <p:nvPicPr>
          <p:cNvPr id="9" name="Image analyseur">
            <a:extLst>
              <a:ext uri="{FF2B5EF4-FFF2-40B4-BE49-F238E27FC236}">
                <a16:creationId xmlns:a16="http://schemas.microsoft.com/office/drawing/2014/main" id="{858DF552-7B30-3224-1236-D5D8827818DC}"/>
              </a:ext>
            </a:extLst>
          </p:cNvPr>
          <p:cNvPicPr>
            <a:picLocks noChangeAspect="1"/>
          </p:cNvPicPr>
          <p:nvPr/>
        </p:nvPicPr>
        <p:blipFill rotWithShape="1">
          <a:blip r:embed="rId3">
            <a:extLst>
              <a:ext uri="{28A0092B-C50C-407E-A947-70E740481C1C}">
                <a14:useLocalDpi xmlns:a14="http://schemas.microsoft.com/office/drawing/2010/main" val="0"/>
              </a:ext>
            </a:extLst>
          </a:blip>
          <a:srcRect l="3222" r="1606" b="10982"/>
          <a:stretch/>
        </p:blipFill>
        <p:spPr>
          <a:xfrm>
            <a:off x="7974419" y="2050049"/>
            <a:ext cx="4136065" cy="3032313"/>
          </a:xfrm>
          <a:prstGeom prst="rect">
            <a:avLst/>
          </a:prstGeom>
        </p:spPr>
      </p:pic>
      <p:sp>
        <p:nvSpPr>
          <p:cNvPr id="5" name="ZoneTexte 4">
            <a:extLst>
              <a:ext uri="{FF2B5EF4-FFF2-40B4-BE49-F238E27FC236}">
                <a16:creationId xmlns:a16="http://schemas.microsoft.com/office/drawing/2014/main" id="{5E14DCB8-1532-5BB0-225E-92F16D93AB64}"/>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a:t>
            </a:r>
            <a:r>
              <a:rPr lang="fr-FR" altLang="fr-FR" sz="1200" dirty="0">
                <a:solidFill>
                  <a:schemeClr val="bg1">
                    <a:lumMod val="50000"/>
                  </a:schemeClr>
                </a:solidFill>
                <a:latin typeface="+mn-lt"/>
                <a:cs typeface="Arial" panose="020B0604020202020204" pitchFamily="34" charset="0"/>
              </a:rPr>
              <a:t> Nouvelle </a:t>
            </a:r>
            <a:r>
              <a:rPr lang="fr-FR" altLang="fr-FR" sz="1200" dirty="0" err="1">
                <a:solidFill>
                  <a:schemeClr val="bg1">
                    <a:lumMod val="50000"/>
                  </a:schemeClr>
                </a:solidFill>
                <a:latin typeface="+mn-lt"/>
                <a:cs typeface="Arial" panose="020B0604020202020204" pitchFamily="34" charset="0"/>
              </a:rPr>
              <a:t>Acquitaine</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337139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1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Qu’est-ce que les métaux lourds </a:t>
            </a:r>
          </a:p>
        </p:txBody>
      </p:sp>
      <p:sp>
        <p:nvSpPr>
          <p:cNvPr id="4" name="Zone Texte 1">
            <a:extLst>
              <a:ext uri="{FF2B5EF4-FFF2-40B4-BE49-F238E27FC236}">
                <a16:creationId xmlns:a16="http://schemas.microsoft.com/office/drawing/2014/main" id="{71EC0B42-C129-637C-A965-3FA190A3AE69}"/>
              </a:ext>
            </a:extLst>
          </p:cNvPr>
          <p:cNvSpPr>
            <a:spLocks noChangeArrowheads="1"/>
          </p:cNvSpPr>
          <p:nvPr/>
        </p:nvSpPr>
        <p:spPr bwMode="auto">
          <a:xfrm>
            <a:off x="1644075" y="1512424"/>
            <a:ext cx="10063509" cy="23478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La plupart des métaux lourds sont des </a:t>
            </a:r>
            <a:r>
              <a:rPr lang="fr-FR" sz="2000" b="1" dirty="0">
                <a:solidFill>
                  <a:schemeClr val="accent1">
                    <a:lumMod val="75000"/>
                  </a:schemeClr>
                </a:solidFill>
              </a:rPr>
              <a:t>éléments constitutifs de la croûte terrestre. </a:t>
            </a:r>
            <a:r>
              <a:rPr lang="fr-FR" sz="2000" dirty="0">
                <a:solidFill>
                  <a:schemeClr val="accent1">
                    <a:lumMod val="75000"/>
                  </a:schemeClr>
                </a:solidFill>
              </a:rPr>
              <a:t>Ils peuvent être </a:t>
            </a:r>
            <a:r>
              <a:rPr lang="fr-FR" sz="2000" b="1" dirty="0">
                <a:solidFill>
                  <a:schemeClr val="accent1">
                    <a:lumMod val="75000"/>
                  </a:schemeClr>
                </a:solidFill>
              </a:rPr>
              <a:t>mis en suspension </a:t>
            </a:r>
            <a:r>
              <a:rPr lang="fr-FR" sz="2000" dirty="0">
                <a:solidFill>
                  <a:schemeClr val="accent1">
                    <a:lumMod val="75000"/>
                  </a:schemeClr>
                </a:solidFill>
              </a:rPr>
              <a:t>par </a:t>
            </a:r>
            <a:r>
              <a:rPr lang="fr-FR" sz="2000" b="1" dirty="0">
                <a:solidFill>
                  <a:schemeClr val="accent1">
                    <a:lumMod val="75000"/>
                  </a:schemeClr>
                </a:solidFill>
              </a:rPr>
              <a:t>érosion ou au cours d’éruptions volcaniques ou de feux de forêts.</a:t>
            </a:r>
          </a:p>
          <a:p>
            <a:pPr algn="just">
              <a:spcBef>
                <a:spcPts val="438"/>
              </a:spcBef>
            </a:pPr>
            <a:endParaRPr lang="fr-FR" sz="2000" dirty="0">
              <a:solidFill>
                <a:schemeClr val="accent1">
                  <a:lumMod val="75000"/>
                </a:schemeClr>
              </a:solidFill>
            </a:endParaRPr>
          </a:p>
          <a:p>
            <a:pPr algn="just">
              <a:spcBef>
                <a:spcPts val="438"/>
              </a:spcBef>
            </a:pPr>
            <a:r>
              <a:rPr lang="fr-FR" sz="2000" dirty="0">
                <a:solidFill>
                  <a:schemeClr val="accent1">
                    <a:lumMod val="75000"/>
                  </a:schemeClr>
                </a:solidFill>
              </a:rPr>
              <a:t>Les principaux </a:t>
            </a:r>
            <a:r>
              <a:rPr lang="fr-FR" sz="2000" b="1" dirty="0">
                <a:solidFill>
                  <a:schemeClr val="accent1">
                    <a:lumMod val="75000"/>
                  </a:schemeClr>
                </a:solidFill>
              </a:rPr>
              <a:t>métaux surveillés </a:t>
            </a:r>
            <a:r>
              <a:rPr lang="fr-FR" sz="2000" dirty="0">
                <a:solidFill>
                  <a:schemeClr val="accent1">
                    <a:lumMod val="75000"/>
                  </a:schemeClr>
                </a:solidFill>
              </a:rPr>
              <a:t>sont </a:t>
            </a:r>
            <a:r>
              <a:rPr lang="fr-FR" sz="2000" b="1" dirty="0">
                <a:solidFill>
                  <a:schemeClr val="accent1">
                    <a:lumMod val="75000"/>
                  </a:schemeClr>
                </a:solidFill>
              </a:rPr>
              <a:t>l’arsenic (As), le cadmium (Cd), le chrome (Cr), le nickel (Ni), le plomb (Pb) et le zinc (Zn).</a:t>
            </a:r>
            <a:r>
              <a:rPr lang="fr-FR" sz="2000" dirty="0">
                <a:solidFill>
                  <a:schemeClr val="accent1">
                    <a:lumMod val="75000"/>
                  </a:schemeClr>
                </a:solidFill>
              </a:rPr>
              <a:t> Ils proviennent de la </a:t>
            </a:r>
            <a:r>
              <a:rPr lang="fr-FR" sz="2000" b="1" dirty="0">
                <a:solidFill>
                  <a:schemeClr val="accent1">
                    <a:lumMod val="75000"/>
                  </a:schemeClr>
                </a:solidFill>
              </a:rPr>
              <a:t>combustion des charbons, pétroles, ordures ménagères</a:t>
            </a:r>
            <a:r>
              <a:rPr lang="fr-FR" sz="2000" dirty="0">
                <a:solidFill>
                  <a:schemeClr val="accent1">
                    <a:lumMod val="75000"/>
                  </a:schemeClr>
                </a:solidFill>
              </a:rPr>
              <a:t> et de </a:t>
            </a:r>
            <a:r>
              <a:rPr lang="fr-FR" sz="2000" b="1" dirty="0">
                <a:solidFill>
                  <a:schemeClr val="accent1">
                    <a:lumMod val="75000"/>
                  </a:schemeClr>
                </a:solidFill>
              </a:rPr>
              <a:t>certains procédés industriels </a:t>
            </a:r>
            <a:r>
              <a:rPr lang="fr-FR" sz="2000" dirty="0">
                <a:solidFill>
                  <a:schemeClr val="accent1">
                    <a:lumMod val="75000"/>
                  </a:schemeClr>
                </a:solidFill>
              </a:rPr>
              <a:t>(métallurgie des métaux non ferreux notamment).</a:t>
            </a:r>
          </a:p>
        </p:txBody>
      </p:sp>
      <p:sp>
        <p:nvSpPr>
          <p:cNvPr id="3" name="Zone Texte 1">
            <a:extLst>
              <a:ext uri="{FF2B5EF4-FFF2-40B4-BE49-F238E27FC236}">
                <a16:creationId xmlns:a16="http://schemas.microsoft.com/office/drawing/2014/main" id="{3E876CB2-1E29-C7B9-3F7D-17155EC34260}"/>
              </a:ext>
            </a:extLst>
          </p:cNvPr>
          <p:cNvSpPr>
            <a:spLocks noChangeArrowheads="1"/>
          </p:cNvSpPr>
          <p:nvPr/>
        </p:nvSpPr>
        <p:spPr bwMode="auto">
          <a:xfrm>
            <a:off x="1644074" y="4256730"/>
            <a:ext cx="10063509" cy="19888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Les sources humaines sont principalement liées aux</a:t>
            </a:r>
            <a:r>
              <a:rPr lang="fr-FR" sz="2000" b="1" dirty="0">
                <a:solidFill>
                  <a:schemeClr val="accent1">
                    <a:lumMod val="75000"/>
                  </a:schemeClr>
                </a:solidFill>
              </a:rPr>
              <a:t> activités métallurgiques </a:t>
            </a:r>
            <a:r>
              <a:rPr lang="fr-FR" sz="2000" dirty="0">
                <a:solidFill>
                  <a:schemeClr val="accent1">
                    <a:lumMod val="75000"/>
                  </a:schemeClr>
                </a:solidFill>
              </a:rPr>
              <a:t>comme </a:t>
            </a:r>
            <a:r>
              <a:rPr lang="fr-FR" sz="2000" b="1" dirty="0">
                <a:solidFill>
                  <a:schemeClr val="accent1">
                    <a:lumMod val="75000"/>
                  </a:schemeClr>
                </a:solidFill>
              </a:rPr>
              <a:t>l’extraction minière</a:t>
            </a:r>
            <a:r>
              <a:rPr lang="fr-FR" sz="2000" dirty="0">
                <a:solidFill>
                  <a:schemeClr val="accent1">
                    <a:lumMod val="75000"/>
                  </a:schemeClr>
                </a:solidFill>
              </a:rPr>
              <a:t>, </a:t>
            </a:r>
            <a:r>
              <a:rPr lang="fr-FR" sz="2000" b="1" dirty="0">
                <a:solidFill>
                  <a:schemeClr val="accent1">
                    <a:lumMod val="75000"/>
                  </a:schemeClr>
                </a:solidFill>
              </a:rPr>
              <a:t>la transformation manufacturière</a:t>
            </a:r>
            <a:r>
              <a:rPr lang="fr-FR" sz="2000" dirty="0">
                <a:solidFill>
                  <a:schemeClr val="accent1">
                    <a:lumMod val="75000"/>
                  </a:schemeClr>
                </a:solidFill>
              </a:rPr>
              <a:t>, etc., de </a:t>
            </a:r>
            <a:r>
              <a:rPr lang="fr-FR" sz="2000" b="1" dirty="0">
                <a:solidFill>
                  <a:schemeClr val="accent1">
                    <a:lumMod val="75000"/>
                  </a:schemeClr>
                </a:solidFill>
              </a:rPr>
              <a:t>combustion (production énergétique ou incinération de déchets) et aux transports</a:t>
            </a:r>
            <a:r>
              <a:rPr lang="fr-FR" sz="2000" dirty="0">
                <a:solidFill>
                  <a:schemeClr val="accent1">
                    <a:lumMod val="75000"/>
                  </a:schemeClr>
                </a:solidFill>
              </a:rPr>
              <a:t>, en </a:t>
            </a:r>
            <a:r>
              <a:rPr lang="fr-FR" sz="2000" b="1" dirty="0">
                <a:solidFill>
                  <a:schemeClr val="accent1">
                    <a:lumMod val="75000"/>
                  </a:schemeClr>
                </a:solidFill>
              </a:rPr>
              <a:t>particulier routier</a:t>
            </a:r>
            <a:r>
              <a:rPr lang="fr-FR" sz="2000" dirty="0">
                <a:solidFill>
                  <a:schemeClr val="accent1">
                    <a:lumMod val="75000"/>
                  </a:schemeClr>
                </a:solidFill>
              </a:rPr>
              <a:t>. </a:t>
            </a:r>
          </a:p>
          <a:p>
            <a:pPr algn="just">
              <a:spcBef>
                <a:spcPts val="438"/>
              </a:spcBef>
            </a:pPr>
            <a:r>
              <a:rPr lang="fr-FR" sz="2000" dirty="0">
                <a:solidFill>
                  <a:schemeClr val="accent1">
                    <a:lumMod val="75000"/>
                  </a:schemeClr>
                </a:solidFill>
              </a:rPr>
              <a:t>Le secteur routier a cependant connu une </a:t>
            </a:r>
            <a:r>
              <a:rPr lang="fr-FR" sz="2000" b="1" dirty="0">
                <a:solidFill>
                  <a:schemeClr val="accent1">
                    <a:lumMod val="75000"/>
                  </a:schemeClr>
                </a:solidFill>
              </a:rPr>
              <a:t>diminution spectaculaire de ses émissions de plomb au cours des deux dernières </a:t>
            </a:r>
            <a:r>
              <a:rPr lang="fr-FR" sz="2000" dirty="0">
                <a:solidFill>
                  <a:schemeClr val="accent1">
                    <a:lumMod val="75000"/>
                  </a:schemeClr>
                </a:solidFill>
              </a:rPr>
              <a:t>décennies suite à </a:t>
            </a:r>
            <a:r>
              <a:rPr lang="fr-FR" sz="2000" b="1" dirty="0">
                <a:solidFill>
                  <a:schemeClr val="accent1">
                    <a:lumMod val="75000"/>
                  </a:schemeClr>
                </a:solidFill>
              </a:rPr>
              <a:t>l’interdiction des essences plombées au niveau européen.</a:t>
            </a:r>
          </a:p>
        </p:txBody>
      </p:sp>
    </p:spTree>
    <p:extLst>
      <p:ext uri="{BB962C8B-B14F-4D97-AF65-F5344CB8AC3E}">
        <p14:creationId xmlns:p14="http://schemas.microsoft.com/office/powerpoint/2010/main" val="325044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lobe 15000">
            <a:extLst>
              <a:ext uri="{FF2B5EF4-FFF2-40B4-BE49-F238E27FC236}">
                <a16:creationId xmlns:a16="http://schemas.microsoft.com/office/drawing/2014/main" id="{912E9984-04D4-2E11-324A-DDB110F80772}"/>
              </a:ext>
            </a:extLst>
          </p:cNvPr>
          <p:cNvGrpSpPr>
            <a:grpSpLocks/>
          </p:cNvGrpSpPr>
          <p:nvPr/>
        </p:nvGrpSpPr>
        <p:grpSpPr bwMode="auto">
          <a:xfrm>
            <a:off x="5661322" y="1147592"/>
            <a:ext cx="4754563" cy="5456082"/>
            <a:chOff x="10768096" y="-1010462"/>
            <a:chExt cx="6843737" cy="7756301"/>
          </a:xfrm>
        </p:grpSpPr>
        <p:pic>
          <p:nvPicPr>
            <p:cNvPr id="14371" name="chloe">
              <a:extLst>
                <a:ext uri="{FF2B5EF4-FFF2-40B4-BE49-F238E27FC236}">
                  <a16:creationId xmlns:a16="http://schemas.microsoft.com/office/drawing/2014/main" id="{80E45803-88CA-3341-64FA-9A375B988D41}"/>
                </a:ext>
              </a:extLst>
            </p:cNvPr>
            <p:cNvPicPr>
              <a:picLocks noChangeAspect="1"/>
            </p:cNvPicPr>
            <p:nvPr/>
          </p:nvPicPr>
          <p:blipFill>
            <a:blip r:embed="rId3" cstate="hqprint">
              <a:extLst>
                <a:ext uri="{28A0092B-C50C-407E-A947-70E740481C1C}">
                  <a14:useLocalDpi xmlns:a14="http://schemas.microsoft.com/office/drawing/2010/main" val="0"/>
                </a:ext>
              </a:extLst>
            </a:blip>
            <a:srcRect l="5673" t="-1112" r="5128"/>
            <a:stretch>
              <a:fillRect/>
            </a:stretch>
          </p:blipFill>
          <p:spPr bwMode="auto">
            <a:xfrm>
              <a:off x="10768096" y="-1010462"/>
              <a:ext cx="6843737" cy="775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2" name="Image 2">
              <a:hlinkClick r:id="rId4" action="ppaction://hlinksldjump"/>
              <a:extLst>
                <a:ext uri="{FF2B5EF4-FFF2-40B4-BE49-F238E27FC236}">
                  <a16:creationId xmlns:a16="http://schemas.microsoft.com/office/drawing/2014/main" id="{CFCF37DF-FF92-C5B8-06D9-99A23B1CED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742432" y="5799552"/>
              <a:ext cx="783102" cy="7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2">
            <a:extLst>
              <a:ext uri="{FF2B5EF4-FFF2-40B4-BE49-F238E27FC236}">
                <a16:creationId xmlns:a16="http://schemas.microsoft.com/office/drawing/2014/main" id="{D4962C3B-C80F-FA82-BEC9-29CA4B7A02DE}"/>
              </a:ext>
            </a:extLst>
          </p:cNvPr>
          <p:cNvSpPr/>
          <p:nvPr/>
        </p:nvSpPr>
        <p:spPr>
          <a:xfrm>
            <a:off x="1482725" y="-12700"/>
            <a:ext cx="10709275" cy="1130400"/>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 name="Rectangle 7">
            <a:extLst>
              <a:ext uri="{FF2B5EF4-FFF2-40B4-BE49-F238E27FC236}">
                <a16:creationId xmlns:a16="http://schemas.microsoft.com/office/drawing/2014/main" id="{2F1E6D07-950D-8375-8C07-EA9F45A6416D}"/>
              </a:ext>
            </a:extLst>
          </p:cNvPr>
          <p:cNvSpPr/>
          <p:nvPr/>
        </p:nvSpPr>
        <p:spPr>
          <a:xfrm>
            <a:off x="1397000" y="242888"/>
            <a:ext cx="10247313" cy="584775"/>
          </a:xfrm>
          <a:prstGeom prst="rect">
            <a:avLst/>
          </a:prstGeom>
        </p:spPr>
        <p:txBody>
          <a:bodyPr wrap="square">
            <a:spAutoFit/>
          </a:bodyPr>
          <a:lstStyle/>
          <a:p>
            <a:pPr algn="ctr" eaLnBrk="1" hangingPunct="1">
              <a:defRPr/>
            </a:pPr>
            <a:r>
              <a:rPr lang="fr-FR" altLang="fr-FR" sz="3200" b="1" dirty="0">
                <a:solidFill>
                  <a:schemeClr val="accent5">
                    <a:lumMod val="75000"/>
                  </a:schemeClr>
                </a:solidFill>
                <a:cs typeface="Arial" charset="0"/>
              </a:rPr>
              <a:t>Je respire combien de litres d'air chaque jour ?</a:t>
            </a:r>
          </a:p>
        </p:txBody>
      </p:sp>
      <p:sp>
        <p:nvSpPr>
          <p:cNvPr id="71" name="Ellipse texte 10 lt">
            <a:extLst>
              <a:ext uri="{FF2B5EF4-FFF2-40B4-BE49-F238E27FC236}">
                <a16:creationId xmlns:a16="http://schemas.microsoft.com/office/drawing/2014/main" id="{E20F15B3-EAD8-90C1-3D65-828D80BF44AB}"/>
              </a:ext>
            </a:extLst>
          </p:cNvPr>
          <p:cNvSpPr/>
          <p:nvPr/>
        </p:nvSpPr>
        <p:spPr bwMode="auto">
          <a:xfrm rot="203299">
            <a:off x="9432925" y="1185863"/>
            <a:ext cx="2438400" cy="15525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altLang="fr-FR" sz="2400" b="1" dirty="0">
                <a:solidFill>
                  <a:schemeClr val="bg1"/>
                </a:solidFill>
                <a:cs typeface="Arial" panose="020B0604020202020204" pitchFamily="34" charset="0"/>
              </a:rPr>
              <a:t>Soit environ</a:t>
            </a:r>
          </a:p>
          <a:p>
            <a:pPr algn="ctr">
              <a:defRPr/>
            </a:pPr>
            <a:r>
              <a:rPr lang="fr-FR" altLang="fr-FR" sz="2400" b="1" dirty="0">
                <a:solidFill>
                  <a:schemeClr val="bg1"/>
                </a:solidFill>
                <a:cs typeface="Arial" panose="020B0604020202020204" pitchFamily="34" charset="0"/>
              </a:rPr>
              <a:t>10 litres d’air </a:t>
            </a:r>
            <a:br>
              <a:rPr lang="fr-FR" altLang="fr-FR" sz="2400" b="1" dirty="0">
                <a:solidFill>
                  <a:schemeClr val="bg1"/>
                </a:solidFill>
                <a:cs typeface="Arial" panose="020B0604020202020204" pitchFamily="34" charset="0"/>
              </a:rPr>
            </a:br>
            <a:r>
              <a:rPr lang="fr-FR" altLang="fr-FR" sz="2400" b="1" dirty="0">
                <a:solidFill>
                  <a:schemeClr val="bg1"/>
                </a:solidFill>
                <a:cs typeface="Arial" panose="020B0604020202020204" pitchFamily="34" charset="0"/>
              </a:rPr>
              <a:t>par minute ! </a:t>
            </a:r>
          </a:p>
        </p:txBody>
      </p:sp>
      <p:pic>
        <p:nvPicPr>
          <p:cNvPr id="14343" name="PictoVideo">
            <a:extLst>
              <a:ext uri="{FF2B5EF4-FFF2-40B4-BE49-F238E27FC236}">
                <a16:creationId xmlns:a16="http://schemas.microsoft.com/office/drawing/2014/main" id="{D3D022A1-A893-DE5B-2F49-EE7F00F61DF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ZtxtP-Info">
            <a:extLst>
              <a:ext uri="{FF2B5EF4-FFF2-40B4-BE49-F238E27FC236}">
                <a16:creationId xmlns:a16="http://schemas.microsoft.com/office/drawing/2014/main" id="{82000947-728E-530E-804F-1CB976DBE34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4" name="ZtxtP-Video">
            <a:extLst>
              <a:ext uri="{FF2B5EF4-FFF2-40B4-BE49-F238E27FC236}">
                <a16:creationId xmlns:a16="http://schemas.microsoft.com/office/drawing/2014/main" id="{596381AC-625B-B4E4-B877-B5914BFE40BF}"/>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sp>
        <p:nvSpPr>
          <p:cNvPr id="76" name="ZtxtP-Guide">
            <a:extLst>
              <a:ext uri="{FF2B5EF4-FFF2-40B4-BE49-F238E27FC236}">
                <a16:creationId xmlns:a16="http://schemas.microsoft.com/office/drawing/2014/main" id="{CCF60912-7F5D-5E06-03B5-C2FF094745D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77" name="ZtxtP-Video">
            <a:extLst>
              <a:ext uri="{FF2B5EF4-FFF2-40B4-BE49-F238E27FC236}">
                <a16:creationId xmlns:a16="http://schemas.microsoft.com/office/drawing/2014/main" id="{4D9DCBAB-2C00-E8F4-ED0B-AECEFE97EF2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78" name="Picto Info">
            <a:extLst>
              <a:ext uri="{FF2B5EF4-FFF2-40B4-BE49-F238E27FC236}">
                <a16:creationId xmlns:a16="http://schemas.microsoft.com/office/drawing/2014/main" id="{2C26112A-6498-796C-F274-B9DA19DF2E3A}"/>
              </a:ext>
            </a:extLst>
          </p:cNvPr>
          <p:cNvPicPr>
            <a:picLocks noChangeAspect="1"/>
          </p:cNvPicPr>
          <p:nvPr/>
        </p:nvPicPr>
        <p:blipFill>
          <a:blip r:embed="rId7">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14351" name="ZoneTexte 30">
            <a:extLst>
              <a:ext uri="{FF2B5EF4-FFF2-40B4-BE49-F238E27FC236}">
                <a16:creationId xmlns:a16="http://schemas.microsoft.com/office/drawing/2014/main" id="{2AA43370-2D37-AC51-5E60-88B15B77962E}"/>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42" name="Carré corné Info">
            <a:extLst>
              <a:ext uri="{FF2B5EF4-FFF2-40B4-BE49-F238E27FC236}">
                <a16:creationId xmlns:a16="http://schemas.microsoft.com/office/drawing/2014/main" id="{83315168-6397-B540-4118-3AEDCC6AC242}"/>
              </a:ext>
            </a:extLst>
          </p:cNvPr>
          <p:cNvSpPr/>
          <p:nvPr/>
        </p:nvSpPr>
        <p:spPr>
          <a:xfrm>
            <a:off x="-4763" y="6035675"/>
            <a:ext cx="1354138" cy="519113"/>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002060"/>
                </a:solidFill>
              </a:rPr>
              <a:t> </a:t>
            </a:r>
          </a:p>
          <a:p>
            <a:pPr algn="ctr">
              <a:defRPr/>
            </a:pPr>
            <a:r>
              <a:rPr lang="fr-FR" sz="1100" b="1" dirty="0">
                <a:solidFill>
                  <a:srgbClr val="002060"/>
                </a:solidFill>
              </a:rPr>
              <a:t>15 000</a:t>
            </a:r>
          </a:p>
        </p:txBody>
      </p:sp>
      <p:grpSp>
        <p:nvGrpSpPr>
          <p:cNvPr id="13" name="Groupe 10000">
            <a:extLst>
              <a:ext uri="{FF2B5EF4-FFF2-40B4-BE49-F238E27FC236}">
                <a16:creationId xmlns:a16="http://schemas.microsoft.com/office/drawing/2014/main" id="{D79CF914-3406-7887-1C2C-4BE592D98297}"/>
              </a:ext>
            </a:extLst>
          </p:cNvPr>
          <p:cNvGrpSpPr>
            <a:grpSpLocks/>
          </p:cNvGrpSpPr>
          <p:nvPr/>
        </p:nvGrpSpPr>
        <p:grpSpPr bwMode="auto">
          <a:xfrm>
            <a:off x="2114550" y="4135438"/>
            <a:ext cx="3359064" cy="1016000"/>
            <a:chOff x="2113886" y="4135522"/>
            <a:chExt cx="3359757" cy="1016000"/>
          </a:xfrm>
        </p:grpSpPr>
        <p:sp>
          <p:nvSpPr>
            <p:cNvPr id="48" name="Rectangle 47">
              <a:extLst>
                <a:ext uri="{FF2B5EF4-FFF2-40B4-BE49-F238E27FC236}">
                  <a16:creationId xmlns:a16="http://schemas.microsoft.com/office/drawing/2014/main" id="{818A6115-1980-8013-6E12-ADD688CA8F9D}"/>
                </a:ext>
              </a:extLst>
            </p:cNvPr>
            <p:cNvSpPr/>
            <p:nvPr/>
          </p:nvSpPr>
          <p:spPr bwMode="auto">
            <a:xfrm>
              <a:off x="3118894" y="4356183"/>
              <a:ext cx="2354749" cy="646331"/>
            </a:xfrm>
            <a:prstGeom prst="rect">
              <a:avLst/>
            </a:prstGeom>
          </p:spPr>
          <p:txBody>
            <a:bodyPr wrap="square">
              <a:spAutoFit/>
            </a:bodyPr>
            <a:lstStyle/>
            <a:p>
              <a:pPr algn="ctr" eaLnBrk="1" hangingPunct="1">
                <a:defRPr/>
              </a:pPr>
              <a:r>
                <a:rPr lang="fr-FR" altLang="fr-FR" sz="3600" b="1" dirty="0">
                  <a:solidFill>
                    <a:schemeClr val="accent5">
                      <a:lumMod val="75000"/>
                    </a:schemeClr>
                  </a:solidFill>
                  <a:cs typeface="Arial" charset="0"/>
                </a:rPr>
                <a:t>3</a:t>
              </a:r>
              <a:r>
                <a:rPr lang="fr-FR" altLang="fr-FR" sz="3600" b="1" dirty="0">
                  <a:solidFill>
                    <a:schemeClr val="accent5">
                      <a:lumMod val="75000"/>
                    </a:schemeClr>
                  </a:solidFill>
                  <a:latin typeface="+mn-lt"/>
                  <a:cs typeface="Arial" charset="0"/>
                </a:rPr>
                <a:t> 000 litres</a:t>
              </a:r>
            </a:p>
          </p:txBody>
        </p:sp>
        <p:sp>
          <p:nvSpPr>
            <p:cNvPr id="3" name="Num 3">
              <a:extLst>
                <a:ext uri="{FF2B5EF4-FFF2-40B4-BE49-F238E27FC236}">
                  <a16:creationId xmlns:a16="http://schemas.microsoft.com/office/drawing/2014/main" id="{09FAFC26-0EC1-0ADE-C6CF-6CAE165AA7D3}"/>
                </a:ext>
              </a:extLst>
            </p:cNvPr>
            <p:cNvSpPr/>
            <p:nvPr/>
          </p:nvSpPr>
          <p:spPr bwMode="auto">
            <a:xfrm>
              <a:off x="2113886" y="4135522"/>
              <a:ext cx="1014622"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grpSp>
      <p:grpSp>
        <p:nvGrpSpPr>
          <p:cNvPr id="12" name="Groupe 1500">
            <a:extLst>
              <a:ext uri="{FF2B5EF4-FFF2-40B4-BE49-F238E27FC236}">
                <a16:creationId xmlns:a16="http://schemas.microsoft.com/office/drawing/2014/main" id="{AB8DCFE2-7560-57F7-CAA5-7E6F0E2791A4}"/>
              </a:ext>
            </a:extLst>
          </p:cNvPr>
          <p:cNvGrpSpPr>
            <a:grpSpLocks/>
          </p:cNvGrpSpPr>
          <p:nvPr/>
        </p:nvGrpSpPr>
        <p:grpSpPr bwMode="auto">
          <a:xfrm>
            <a:off x="2114550" y="2817813"/>
            <a:ext cx="3368676" cy="1014412"/>
            <a:chOff x="2113886" y="2818095"/>
            <a:chExt cx="3369177" cy="1014413"/>
          </a:xfrm>
        </p:grpSpPr>
        <p:sp>
          <p:nvSpPr>
            <p:cNvPr id="41" name="17% DE DIOXYG7NE">
              <a:extLst>
                <a:ext uri="{FF2B5EF4-FFF2-40B4-BE49-F238E27FC236}">
                  <a16:creationId xmlns:a16="http://schemas.microsoft.com/office/drawing/2014/main" id="{FAEC6639-C976-FD2E-CBB0-7122EAD10BFB}"/>
                </a:ext>
              </a:extLst>
            </p:cNvPr>
            <p:cNvSpPr>
              <a:spLocks noChangeArrowheads="1"/>
            </p:cNvSpPr>
            <p:nvPr/>
          </p:nvSpPr>
          <p:spPr bwMode="auto">
            <a:xfrm>
              <a:off x="3172907" y="2969642"/>
              <a:ext cx="2310156" cy="646331"/>
            </a:xfrm>
            <a:prstGeom prst="rect">
              <a:avLst/>
            </a:prstGeom>
            <a:noFill/>
            <a:ln>
              <a:noFill/>
            </a:ln>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3600" b="1" dirty="0">
                  <a:solidFill>
                    <a:schemeClr val="accent5">
                      <a:lumMod val="75000"/>
                    </a:schemeClr>
                  </a:solidFill>
                  <a:latin typeface="+mn-lt"/>
                  <a:cs typeface="Arial" charset="0"/>
                </a:rPr>
                <a:t>1 500 litres </a:t>
              </a:r>
            </a:p>
          </p:txBody>
        </p:sp>
        <p:sp>
          <p:nvSpPr>
            <p:cNvPr id="5" name="Num 2">
              <a:extLst>
                <a:ext uri="{FF2B5EF4-FFF2-40B4-BE49-F238E27FC236}">
                  <a16:creationId xmlns:a16="http://schemas.microsoft.com/office/drawing/2014/main" id="{D09064FA-C0D0-53C5-8E7D-71FD2C97B441}"/>
                </a:ext>
              </a:extLst>
            </p:cNvPr>
            <p:cNvSpPr/>
            <p:nvPr/>
          </p:nvSpPr>
          <p:spPr bwMode="auto">
            <a:xfrm>
              <a:off x="2113886" y="2818095"/>
              <a:ext cx="1014564"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grpSp>
      <p:grpSp>
        <p:nvGrpSpPr>
          <p:cNvPr id="11" name="Groupe150">
            <a:extLst>
              <a:ext uri="{FF2B5EF4-FFF2-40B4-BE49-F238E27FC236}">
                <a16:creationId xmlns:a16="http://schemas.microsoft.com/office/drawing/2014/main" id="{F520CFD2-2724-9F57-6D3E-41E131300651}"/>
              </a:ext>
            </a:extLst>
          </p:cNvPr>
          <p:cNvGrpSpPr>
            <a:grpSpLocks/>
          </p:cNvGrpSpPr>
          <p:nvPr/>
        </p:nvGrpSpPr>
        <p:grpSpPr bwMode="auto">
          <a:xfrm>
            <a:off x="2114550" y="1509714"/>
            <a:ext cx="3134424" cy="1014413"/>
            <a:chOff x="2113886" y="1509471"/>
            <a:chExt cx="3134455" cy="1014413"/>
          </a:xfrm>
        </p:grpSpPr>
        <p:sp>
          <p:nvSpPr>
            <p:cNvPr id="51" name="Rectangle 150">
              <a:extLst>
                <a:ext uri="{FF2B5EF4-FFF2-40B4-BE49-F238E27FC236}">
                  <a16:creationId xmlns:a16="http://schemas.microsoft.com/office/drawing/2014/main" id="{A588D0C5-4263-9AE9-A121-7AE82B169F05}"/>
                </a:ext>
              </a:extLst>
            </p:cNvPr>
            <p:cNvSpPr/>
            <p:nvPr/>
          </p:nvSpPr>
          <p:spPr bwMode="auto">
            <a:xfrm>
              <a:off x="3067983" y="1704732"/>
              <a:ext cx="2180358" cy="646331"/>
            </a:xfrm>
            <a:prstGeom prst="rect">
              <a:avLst/>
            </a:prstGeom>
          </p:spPr>
          <p:txBody>
            <a:bodyPr wrap="square">
              <a:spAutoFit/>
            </a:bodyPr>
            <a:lstStyle/>
            <a:p>
              <a:pPr algn="ctr" eaLnBrk="1" hangingPunct="1">
                <a:defRPr/>
              </a:pPr>
              <a:r>
                <a:rPr lang="fr-FR" altLang="fr-FR" sz="3600" b="1" dirty="0">
                  <a:solidFill>
                    <a:schemeClr val="accent5">
                      <a:lumMod val="75000"/>
                    </a:schemeClr>
                  </a:solidFill>
                  <a:latin typeface="+mn-lt"/>
                  <a:cs typeface="Arial" charset="0"/>
                </a:rPr>
                <a:t>150 litres</a:t>
              </a:r>
            </a:p>
          </p:txBody>
        </p:sp>
        <p:sp>
          <p:nvSpPr>
            <p:cNvPr id="6" name="Num 1">
              <a:extLst>
                <a:ext uri="{FF2B5EF4-FFF2-40B4-BE49-F238E27FC236}">
                  <a16:creationId xmlns:a16="http://schemas.microsoft.com/office/drawing/2014/main" id="{957D8149-8586-F6A6-4E0D-C0D1226BF1C1}"/>
                </a:ext>
              </a:extLst>
            </p:cNvPr>
            <p:cNvSpPr/>
            <p:nvPr/>
          </p:nvSpPr>
          <p:spPr bwMode="auto">
            <a:xfrm>
              <a:off x="2113886" y="1509471"/>
              <a:ext cx="1014423"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grpSp>
      <p:grpSp>
        <p:nvGrpSpPr>
          <p:cNvPr id="14" name="Groupe 15000">
            <a:extLst>
              <a:ext uri="{FF2B5EF4-FFF2-40B4-BE49-F238E27FC236}">
                <a16:creationId xmlns:a16="http://schemas.microsoft.com/office/drawing/2014/main" id="{CE0F2FCB-0A00-D880-3088-5B50E154F1EC}"/>
              </a:ext>
            </a:extLst>
          </p:cNvPr>
          <p:cNvGrpSpPr>
            <a:grpSpLocks/>
          </p:cNvGrpSpPr>
          <p:nvPr/>
        </p:nvGrpSpPr>
        <p:grpSpPr bwMode="auto">
          <a:xfrm>
            <a:off x="2114550" y="5467350"/>
            <a:ext cx="3589340" cy="1014413"/>
            <a:chOff x="2113886" y="5467886"/>
            <a:chExt cx="3589652" cy="1014412"/>
          </a:xfrm>
        </p:grpSpPr>
        <p:sp>
          <p:nvSpPr>
            <p:cNvPr id="54" name="Rectangle 53">
              <a:extLst>
                <a:ext uri="{FF2B5EF4-FFF2-40B4-BE49-F238E27FC236}">
                  <a16:creationId xmlns:a16="http://schemas.microsoft.com/office/drawing/2014/main" id="{AC1B2444-7778-37A9-E7F5-C2CA9767FAC1}"/>
                </a:ext>
              </a:extLst>
            </p:cNvPr>
            <p:cNvSpPr/>
            <p:nvPr/>
          </p:nvSpPr>
          <p:spPr bwMode="auto">
            <a:xfrm>
              <a:off x="3052182" y="5706706"/>
              <a:ext cx="2651356" cy="646331"/>
            </a:xfrm>
            <a:prstGeom prst="rect">
              <a:avLst/>
            </a:prstGeom>
          </p:spPr>
          <p:txBody>
            <a:bodyPr wrap="square">
              <a:spAutoFit/>
            </a:bodyPr>
            <a:lstStyle/>
            <a:p>
              <a:pPr algn="ctr" eaLnBrk="1" hangingPunct="1">
                <a:defRPr/>
              </a:pPr>
              <a:r>
                <a:rPr lang="fr-FR" altLang="fr-FR" sz="3600" b="1" dirty="0">
                  <a:solidFill>
                    <a:schemeClr val="accent5">
                      <a:lumMod val="75000"/>
                    </a:schemeClr>
                  </a:solidFill>
                  <a:latin typeface="+mn-lt"/>
                  <a:cs typeface="Arial" charset="0"/>
                </a:rPr>
                <a:t>15 000 litres</a:t>
              </a:r>
            </a:p>
          </p:txBody>
        </p:sp>
        <p:sp>
          <p:nvSpPr>
            <p:cNvPr id="7" name="Num 4">
              <a:extLst>
                <a:ext uri="{FF2B5EF4-FFF2-40B4-BE49-F238E27FC236}">
                  <a16:creationId xmlns:a16="http://schemas.microsoft.com/office/drawing/2014/main" id="{4DCAD590-8F58-4B58-221C-CE0CB88E5D93}"/>
                </a:ext>
              </a:extLst>
            </p:cNvPr>
            <p:cNvSpPr/>
            <p:nvPr/>
          </p:nvSpPr>
          <p:spPr bwMode="auto">
            <a:xfrm>
              <a:off x="2113886" y="5467886"/>
              <a:ext cx="1014501"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grpSp>
      <p:pic>
        <p:nvPicPr>
          <p:cNvPr id="19493" name="Pouce Oui 15000">
            <a:extLst>
              <a:ext uri="{FF2B5EF4-FFF2-40B4-BE49-F238E27FC236}">
                <a16:creationId xmlns:a16="http://schemas.microsoft.com/office/drawing/2014/main" id="{55589885-81D0-E737-F5CB-24D94FE6E4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9249" t="13174" r="26131" b="24248"/>
          <a:stretch>
            <a:fillRect/>
          </a:stretch>
        </p:blipFill>
        <p:spPr bwMode="auto">
          <a:xfrm>
            <a:off x="2114550" y="5396682"/>
            <a:ext cx="944562"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ouce Non 1500">
            <a:extLst>
              <a:ext uri="{FF2B5EF4-FFF2-40B4-BE49-F238E27FC236}">
                <a16:creationId xmlns:a16="http://schemas.microsoft.com/office/drawing/2014/main" id="{A8C53225-3AC9-F27E-1B7E-E85C58D5874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9368" t="13696" r="21893" b="19176"/>
          <a:stretch>
            <a:fillRect/>
          </a:stretch>
        </p:blipFill>
        <p:spPr bwMode="auto">
          <a:xfrm>
            <a:off x="2133601" y="2914650"/>
            <a:ext cx="935037"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Pouce Non 150">
            <a:extLst>
              <a:ext uri="{FF2B5EF4-FFF2-40B4-BE49-F238E27FC236}">
                <a16:creationId xmlns:a16="http://schemas.microsoft.com/office/drawing/2014/main" id="{1A9FDE4F-7A92-989D-5D4C-3B892B6D1D7E}"/>
              </a:ext>
            </a:extLst>
          </p:cNvPr>
          <p:cNvPicPr>
            <a:picLocks noChangeAspect="1"/>
          </p:cNvPicPr>
          <p:nvPr/>
        </p:nvPicPr>
        <p:blipFill>
          <a:blip r:embed="rId10">
            <a:extLst>
              <a:ext uri="{28A0092B-C50C-407E-A947-70E740481C1C}">
                <a14:useLocalDpi xmlns:a14="http://schemas.microsoft.com/office/drawing/2010/main" val="0"/>
              </a:ext>
            </a:extLst>
          </a:blip>
          <a:srcRect l="17767" t="12747" r="23286" b="22980"/>
          <a:stretch>
            <a:fillRect/>
          </a:stretch>
        </p:blipFill>
        <p:spPr bwMode="auto">
          <a:xfrm>
            <a:off x="2158206" y="1563688"/>
            <a:ext cx="94773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2" name="Pouce Non 10000">
            <a:extLst>
              <a:ext uri="{FF2B5EF4-FFF2-40B4-BE49-F238E27FC236}">
                <a16:creationId xmlns:a16="http://schemas.microsoft.com/office/drawing/2014/main" id="{F36BC92B-17A5-6BEA-D09E-AC2B0F3E50D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18628" t="13187" r="23557" b="23621"/>
          <a:stretch>
            <a:fillRect/>
          </a:stretch>
        </p:blipFill>
        <p:spPr bwMode="auto">
          <a:xfrm>
            <a:off x="2160675" y="4179334"/>
            <a:ext cx="935037"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7" name="Groupe OUI / NON">
            <a:extLst>
              <a:ext uri="{FF2B5EF4-FFF2-40B4-BE49-F238E27FC236}">
                <a16:creationId xmlns:a16="http://schemas.microsoft.com/office/drawing/2014/main" id="{FF4A7908-3455-4AF0-AB98-E1979587CEA0}"/>
              </a:ext>
            </a:extLst>
          </p:cNvPr>
          <p:cNvGrpSpPr>
            <a:grpSpLocks/>
          </p:cNvGrpSpPr>
          <p:nvPr/>
        </p:nvGrpSpPr>
        <p:grpSpPr bwMode="auto">
          <a:xfrm rot="-540000">
            <a:off x="11208544" y="631857"/>
            <a:ext cx="985838" cy="586867"/>
            <a:chOff x="10661839" y="250057"/>
            <a:chExt cx="1283656" cy="765126"/>
          </a:xfrm>
        </p:grpSpPr>
        <p:pic>
          <p:nvPicPr>
            <p:cNvPr id="38" name="pouce 4 oui">
              <a:extLst>
                <a:ext uri="{FF2B5EF4-FFF2-40B4-BE49-F238E27FC236}">
                  <a16:creationId xmlns:a16="http://schemas.microsoft.com/office/drawing/2014/main" id="{D3F8CCA6-131B-4C33-BF2C-9AC34E2298CA}"/>
                </a:ext>
              </a:extLst>
            </p:cNvPr>
            <p:cNvPicPr>
              <a:picLocks noChangeAspect="1"/>
            </p:cNvPicPr>
            <p:nvPr/>
          </p:nvPicPr>
          <p:blipFill>
            <a:blip r:embed="rId12"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ouce 1 non">
              <a:extLst>
                <a:ext uri="{FF2B5EF4-FFF2-40B4-BE49-F238E27FC236}">
                  <a16:creationId xmlns:a16="http://schemas.microsoft.com/office/drawing/2014/main" id="{9E009910-5574-4792-975F-5ECD31648D4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 name="Picto TP">
            <a:extLst>
              <a:ext uri="{FF2B5EF4-FFF2-40B4-BE49-F238E27FC236}">
                <a16:creationId xmlns:a16="http://schemas.microsoft.com/office/drawing/2014/main" id="{E75461CD-EA1A-4E23-B3F9-CCC876E29531}"/>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o Guide">
            <a:extLst>
              <a:ext uri="{FF2B5EF4-FFF2-40B4-BE49-F238E27FC236}">
                <a16:creationId xmlns:a16="http://schemas.microsoft.com/office/drawing/2014/main" id="{E9F67C6E-AA80-8D22-FE08-3457EA5E2665}"/>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7">
            <a:extLst>
              <a:ext uri="{FF2B5EF4-FFF2-40B4-BE49-F238E27FC236}">
                <a16:creationId xmlns:a16="http://schemas.microsoft.com/office/drawing/2014/main" id="{F0D98AC4-1AE3-CA43-D247-8A10C4BA54F3}"/>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Logo AtmoSud">
            <a:extLst>
              <a:ext uri="{FF2B5EF4-FFF2-40B4-BE49-F238E27FC236}">
                <a16:creationId xmlns:a16="http://schemas.microsoft.com/office/drawing/2014/main" id="{8D14A14C-79D8-73A7-7698-EB6A56E6B157}"/>
              </a:ext>
            </a:extLst>
          </p:cNvPr>
          <p:cNvPicPr>
            <a:picLocks noChangeAspect="1" noChangeArrowheads="1"/>
          </p:cNvPicPr>
          <p:nvPr/>
        </p:nvPicPr>
        <p:blipFill>
          <a:blip r:embed="rId17" cstate="hqprint">
            <a:extLst>
              <a:ext uri="{28A0092B-C50C-407E-A947-70E740481C1C}">
                <a14:useLocalDpi xmlns:a14="http://schemas.microsoft.com/office/drawing/2010/main" val="0"/>
              </a:ext>
            </a:extLst>
          </a:blip>
          <a:srcRect/>
          <a:stretch>
            <a:fillRect/>
          </a:stretch>
        </p:blipFill>
        <p:spPr bwMode="auto">
          <a:xfrm rot="604787">
            <a:off x="8867056" y="4404120"/>
            <a:ext cx="439804" cy="175059"/>
          </a:xfrm>
          <a:prstGeom prst="rect">
            <a:avLst/>
          </a:prstGeom>
          <a:solidFill>
            <a:srgbClr val="A8A8A8"/>
          </a:solidFill>
          <a:ln>
            <a:noFill/>
          </a:ln>
        </p:spPr>
      </p:pic>
    </p:spTree>
    <p:extLst>
      <p:ext uri="{BB962C8B-B14F-4D97-AF65-F5344CB8AC3E}">
        <p14:creationId xmlns:p14="http://schemas.microsoft.com/office/powerpoint/2010/main" val="34391345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7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19493"/>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30" restart="whenNotActive" fill="hold" evtFilter="cancelBubble" nodeType="interactiveSeq">
                <p:stCondLst>
                  <p:cond evt="onClick" delay="0">
                    <p:tgtEl>
                      <p:spTgt spid="13"/>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9492"/>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childTnLst>
        </p:cTn>
      </p:par>
    </p:tnLst>
    <p:bldLst>
      <p:bldP spid="71" grpId="0" animBg="1"/>
      <p:bldP spid="42" grpId="0" animBg="1"/>
      <p:bldP spid="42" grpId="1" animBg="1"/>
    </p:bldLst>
  </p:timing>
</p:sld>
</file>

<file path=ppt/slides/slide1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 est l'usage de certains métaux lourds en imagerie médicale ?</a:t>
            </a:r>
          </a:p>
        </p:txBody>
      </p:sp>
      <p:sp>
        <p:nvSpPr>
          <p:cNvPr id="3" name="Zone Texte 1">
            <a:extLst>
              <a:ext uri="{FF2B5EF4-FFF2-40B4-BE49-F238E27FC236}">
                <a16:creationId xmlns:a16="http://schemas.microsoft.com/office/drawing/2014/main" id="{A8AC24C7-F76A-4F9C-05A1-4FE1927A3875}"/>
              </a:ext>
            </a:extLst>
          </p:cNvPr>
          <p:cNvSpPr>
            <a:spLocks noChangeArrowheads="1"/>
          </p:cNvSpPr>
          <p:nvPr/>
        </p:nvSpPr>
        <p:spPr bwMode="auto">
          <a:xfrm>
            <a:off x="1658681" y="1612374"/>
            <a:ext cx="10143460" cy="40406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b="1" dirty="0">
                <a:solidFill>
                  <a:schemeClr val="accent1">
                    <a:lumMod val="75000"/>
                  </a:schemeClr>
                </a:solidFill>
              </a:rPr>
              <a:t>En médecine nucléaire</a:t>
            </a:r>
            <a:r>
              <a:rPr lang="fr-FR" sz="2000" dirty="0">
                <a:solidFill>
                  <a:schemeClr val="accent1">
                    <a:lumMod val="75000"/>
                  </a:schemeClr>
                </a:solidFill>
              </a:rPr>
              <a:t>, pour diagnostiquer et traiter les maladies. Ils sont appelés </a:t>
            </a:r>
            <a:r>
              <a:rPr lang="fr-FR" sz="2000" b="1" dirty="0">
                <a:solidFill>
                  <a:schemeClr val="accent1">
                    <a:lumMod val="75000"/>
                  </a:schemeClr>
                </a:solidFill>
              </a:rPr>
              <a:t>médicaments radiopharmaceutiques. </a:t>
            </a:r>
            <a:r>
              <a:rPr lang="fr-FR" sz="2000" dirty="0">
                <a:solidFill>
                  <a:schemeClr val="accent1">
                    <a:lumMod val="75000"/>
                  </a:schemeClr>
                </a:solidFill>
              </a:rPr>
              <a:t>Ce sont des éléments </a:t>
            </a:r>
            <a:r>
              <a:rPr lang="fr-FR" sz="2000" b="1" dirty="0">
                <a:solidFill>
                  <a:schemeClr val="accent1">
                    <a:lumMod val="75000"/>
                  </a:schemeClr>
                </a:solidFill>
              </a:rPr>
              <a:t>radioactifs, </a:t>
            </a:r>
            <a:r>
              <a:rPr lang="fr-FR" sz="2000" dirty="0">
                <a:solidFill>
                  <a:schemeClr val="accent1">
                    <a:lumMod val="75000"/>
                  </a:schemeClr>
                </a:solidFill>
              </a:rPr>
              <a:t>constitués d’un radio-isotope et d’une molécule organique.</a:t>
            </a:r>
          </a:p>
          <a:p>
            <a:pPr algn="just">
              <a:spcBef>
                <a:spcPts val="438"/>
              </a:spcBef>
            </a:pPr>
            <a:endParaRPr lang="fr-FR" sz="2000" b="1" dirty="0">
              <a:solidFill>
                <a:schemeClr val="accent1">
                  <a:lumMod val="75000"/>
                </a:schemeClr>
              </a:solidFill>
            </a:endParaRPr>
          </a:p>
          <a:p>
            <a:pPr algn="just">
              <a:spcBef>
                <a:spcPts val="438"/>
              </a:spcBef>
            </a:pPr>
            <a:r>
              <a:rPr lang="fr-FR" sz="2000" dirty="0">
                <a:solidFill>
                  <a:schemeClr val="accent1">
                    <a:lumMod val="75000"/>
                  </a:schemeClr>
                </a:solidFill>
              </a:rPr>
              <a:t>Par exemple, faire </a:t>
            </a:r>
            <a:r>
              <a:rPr lang="fr-FR" sz="2000" b="1" dirty="0">
                <a:solidFill>
                  <a:schemeClr val="accent1">
                    <a:lumMod val="75000"/>
                  </a:schemeClr>
                </a:solidFill>
              </a:rPr>
              <a:t>les radiographies (rayons X) dans les hôpitaux. </a:t>
            </a:r>
            <a:r>
              <a:rPr lang="fr-FR" sz="2000" dirty="0">
                <a:solidFill>
                  <a:schemeClr val="accent1">
                    <a:lumMod val="75000"/>
                  </a:schemeClr>
                </a:solidFill>
              </a:rPr>
              <a:t>Ils peuvent être </a:t>
            </a:r>
            <a:r>
              <a:rPr lang="fr-FR" sz="2000" b="1" dirty="0">
                <a:solidFill>
                  <a:schemeClr val="accent1">
                    <a:lumMod val="75000"/>
                  </a:schemeClr>
                </a:solidFill>
              </a:rPr>
              <a:t>injectés, inhalés ou avalés pour atteindre les tissus cibles, </a:t>
            </a:r>
            <a:r>
              <a:rPr lang="fr-FR" sz="2000" dirty="0">
                <a:solidFill>
                  <a:schemeClr val="accent1">
                    <a:lumMod val="75000"/>
                  </a:schemeClr>
                </a:solidFill>
              </a:rPr>
              <a:t>afin de servir de traceurs.</a:t>
            </a:r>
          </a:p>
          <a:p>
            <a:pPr algn="just">
              <a:spcBef>
                <a:spcPts val="438"/>
              </a:spcBef>
            </a:pPr>
            <a:r>
              <a:rPr lang="fr-FR" sz="2000" dirty="0">
                <a:solidFill>
                  <a:schemeClr val="accent1">
                    <a:lumMod val="75000"/>
                  </a:schemeClr>
                </a:solidFill>
              </a:rPr>
              <a:t>Il n’y a aucun risque </a:t>
            </a:r>
            <a:r>
              <a:rPr lang="fr-FR" sz="2000" b="1" dirty="0">
                <a:solidFill>
                  <a:schemeClr val="accent1">
                    <a:lumMod val="75000"/>
                  </a:schemeClr>
                </a:solidFill>
              </a:rPr>
              <a:t>d’intoxication par les métaux lourds dans ce cas</a:t>
            </a:r>
            <a:r>
              <a:rPr lang="fr-FR" sz="2000" dirty="0">
                <a:solidFill>
                  <a:schemeClr val="accent1">
                    <a:lumMod val="75000"/>
                  </a:schemeClr>
                </a:solidFill>
              </a:rPr>
              <a:t>, puisque les traceurs sont éliminés de l’organisme par le système excréteur en l’espace de quelques heures. </a:t>
            </a:r>
          </a:p>
          <a:p>
            <a:pPr algn="just">
              <a:spcBef>
                <a:spcPts val="438"/>
              </a:spcBef>
            </a:pPr>
            <a:endParaRPr lang="fr-FR" sz="2000" dirty="0">
              <a:solidFill>
                <a:schemeClr val="accent1">
                  <a:lumMod val="75000"/>
                </a:schemeClr>
              </a:solidFill>
            </a:endParaRPr>
          </a:p>
          <a:p>
            <a:pPr algn="just">
              <a:spcBef>
                <a:spcPts val="438"/>
              </a:spcBef>
            </a:pPr>
            <a:r>
              <a:rPr lang="fr-FR" sz="2000" dirty="0">
                <a:solidFill>
                  <a:schemeClr val="accent1">
                    <a:lumMod val="75000"/>
                  </a:schemeClr>
                </a:solidFill>
              </a:rPr>
              <a:t>Dans les examens </a:t>
            </a:r>
            <a:r>
              <a:rPr lang="fr-FR" sz="2000" b="1" dirty="0">
                <a:solidFill>
                  <a:schemeClr val="accent1">
                    <a:lumMod val="75000"/>
                  </a:schemeClr>
                </a:solidFill>
              </a:rPr>
              <a:t>d'IRM (imagerie par résonance magnétique), des métaux lourds tels que le gadolinium (Gd), le fer et le manganèse (Mn) </a:t>
            </a:r>
            <a:r>
              <a:rPr lang="fr-FR" sz="2000" dirty="0">
                <a:solidFill>
                  <a:schemeClr val="accent1">
                    <a:lumMod val="75000"/>
                  </a:schemeClr>
                </a:solidFill>
              </a:rPr>
              <a:t>sont employés comme </a:t>
            </a:r>
            <a:r>
              <a:rPr lang="fr-FR" sz="2000" b="1" dirty="0">
                <a:solidFill>
                  <a:schemeClr val="accent1">
                    <a:lumMod val="75000"/>
                  </a:schemeClr>
                </a:solidFill>
              </a:rPr>
              <a:t>agents de contraste </a:t>
            </a:r>
            <a:r>
              <a:rPr lang="fr-FR" sz="2000" dirty="0">
                <a:solidFill>
                  <a:schemeClr val="accent1">
                    <a:lumMod val="75000"/>
                  </a:schemeClr>
                </a:solidFill>
              </a:rPr>
              <a:t>pour produire des images précises. Cela aide à la détection des tumeurs ou des cellules cancéreuses.</a:t>
            </a:r>
          </a:p>
        </p:txBody>
      </p:sp>
    </p:spTree>
    <p:extLst>
      <p:ext uri="{BB962C8B-B14F-4D97-AF65-F5344CB8AC3E}">
        <p14:creationId xmlns:p14="http://schemas.microsoft.com/office/powerpoint/2010/main" val="219263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Image corp humain">
            <a:extLst>
              <a:ext uri="{FF2B5EF4-FFF2-40B4-BE49-F238E27FC236}">
                <a16:creationId xmlns:a16="http://schemas.microsoft.com/office/drawing/2014/main" id="{C359EE44-566F-4C29-80DD-F5B26F7A9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5042" y="2139043"/>
            <a:ext cx="2860816" cy="4620624"/>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des métaux lourds sur la santé ?</a:t>
            </a:r>
          </a:p>
        </p:txBody>
      </p:sp>
      <p:cxnSp>
        <p:nvCxnSpPr>
          <p:cNvPr id="4" name="Connecteur droit avec flèche 1">
            <a:extLst>
              <a:ext uri="{FF2B5EF4-FFF2-40B4-BE49-F238E27FC236}">
                <a16:creationId xmlns:a16="http://schemas.microsoft.com/office/drawing/2014/main" id="{DB14A614-B3A8-DB66-419D-5CD80507105E}"/>
              </a:ext>
            </a:extLst>
          </p:cNvPr>
          <p:cNvCxnSpPr>
            <a:cxnSpLocks/>
            <a:stCxn id="5" idx="3"/>
          </p:cNvCxnSpPr>
          <p:nvPr/>
        </p:nvCxnSpPr>
        <p:spPr>
          <a:xfrm>
            <a:off x="4398393" y="2572718"/>
            <a:ext cx="1855450" cy="239934"/>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bulle 1">
            <a:extLst>
              <a:ext uri="{FF2B5EF4-FFF2-40B4-BE49-F238E27FC236}">
                <a16:creationId xmlns:a16="http://schemas.microsoft.com/office/drawing/2014/main" id="{50DCB04A-548C-A968-1BCB-31710B8672B5}"/>
              </a:ext>
            </a:extLst>
          </p:cNvPr>
          <p:cNvSpPr txBox="1">
            <a:spLocks noChangeArrowheads="1"/>
          </p:cNvSpPr>
          <p:nvPr/>
        </p:nvSpPr>
        <p:spPr bwMode="auto">
          <a:xfrm>
            <a:off x="1794030" y="2165213"/>
            <a:ext cx="2624073" cy="995144"/>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Atteinte du système nerveux </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0" name="Connecteur droit avec flèche 3">
            <a:extLst>
              <a:ext uri="{FF2B5EF4-FFF2-40B4-BE49-F238E27FC236}">
                <a16:creationId xmlns:a16="http://schemas.microsoft.com/office/drawing/2014/main" id="{0FFE321A-ABBC-171A-D70E-53BBA54D3BD8}"/>
              </a:ext>
            </a:extLst>
          </p:cNvPr>
          <p:cNvCxnSpPr>
            <a:cxnSpLocks/>
          </p:cNvCxnSpPr>
          <p:nvPr/>
        </p:nvCxnSpPr>
        <p:spPr>
          <a:xfrm flipH="1">
            <a:off x="6253843" y="3192656"/>
            <a:ext cx="2233515" cy="1187871"/>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bulle 3">
            <a:extLst>
              <a:ext uri="{FF2B5EF4-FFF2-40B4-BE49-F238E27FC236}">
                <a16:creationId xmlns:a16="http://schemas.microsoft.com/office/drawing/2014/main" id="{1C48F511-8AD5-413B-0BD4-3ECDEC8A6B39}"/>
              </a:ext>
            </a:extLst>
          </p:cNvPr>
          <p:cNvSpPr txBox="1">
            <a:spLocks noChangeArrowheads="1"/>
          </p:cNvSpPr>
          <p:nvPr/>
        </p:nvSpPr>
        <p:spPr bwMode="auto">
          <a:xfrm>
            <a:off x="8487358" y="2722838"/>
            <a:ext cx="2860816" cy="995144"/>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Altération de la fonction respiratoire</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2" name="Connecteur droit avec flèche 4">
            <a:extLst>
              <a:ext uri="{FF2B5EF4-FFF2-40B4-BE49-F238E27FC236}">
                <a16:creationId xmlns:a16="http://schemas.microsoft.com/office/drawing/2014/main" id="{1B70883E-4D4F-B842-8676-BC441F2879F3}"/>
              </a:ext>
            </a:extLst>
          </p:cNvPr>
          <p:cNvCxnSpPr>
            <a:cxnSpLocks/>
            <a:stCxn id="13" idx="0"/>
          </p:cNvCxnSpPr>
          <p:nvPr/>
        </p:nvCxnSpPr>
        <p:spPr>
          <a:xfrm flipH="1">
            <a:off x="6645729" y="5176084"/>
            <a:ext cx="1753358" cy="316363"/>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bulle 4">
            <a:extLst>
              <a:ext uri="{FF2B5EF4-FFF2-40B4-BE49-F238E27FC236}">
                <a16:creationId xmlns:a16="http://schemas.microsoft.com/office/drawing/2014/main" id="{F845B101-622F-5077-86CB-533BFE887144}"/>
              </a:ext>
            </a:extLst>
          </p:cNvPr>
          <p:cNvSpPr txBox="1">
            <a:spLocks noChangeArrowheads="1"/>
          </p:cNvSpPr>
          <p:nvPr/>
        </p:nvSpPr>
        <p:spPr bwMode="auto">
          <a:xfrm>
            <a:off x="8375945" y="4812074"/>
            <a:ext cx="2746269" cy="995144"/>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Altération de la fonction rénale</a:t>
            </a:r>
          </a:p>
          <a:p>
            <a:pPr algn="ctr">
              <a:lnSpc>
                <a:spcPct val="100000"/>
              </a:lnSpc>
              <a:buNone/>
              <a:defRPr/>
            </a:pPr>
            <a:r>
              <a:rPr lang="fr-FR" altLang="fr-FR" sz="100" dirty="0">
                <a:solidFill>
                  <a:srgbClr val="FFFFFF"/>
                </a:solidFill>
                <a:cs typeface="Arial" panose="020B0604020202020204" pitchFamily="34" charset="0"/>
              </a:rPr>
              <a:t>    </a:t>
            </a:r>
          </a:p>
        </p:txBody>
      </p:sp>
      <p:cxnSp>
        <p:nvCxnSpPr>
          <p:cNvPr id="14" name="Connecteur droit avec flèche 2">
            <a:extLst>
              <a:ext uri="{FF2B5EF4-FFF2-40B4-BE49-F238E27FC236}">
                <a16:creationId xmlns:a16="http://schemas.microsoft.com/office/drawing/2014/main" id="{0F824542-17CA-8D57-C4F5-33A619F6E0C6}"/>
              </a:ext>
            </a:extLst>
          </p:cNvPr>
          <p:cNvCxnSpPr>
            <a:cxnSpLocks/>
            <a:stCxn id="16" idx="3"/>
          </p:cNvCxnSpPr>
          <p:nvPr/>
        </p:nvCxnSpPr>
        <p:spPr>
          <a:xfrm>
            <a:off x="4487286" y="5015458"/>
            <a:ext cx="1928164" cy="152364"/>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bulle 2">
            <a:extLst>
              <a:ext uri="{FF2B5EF4-FFF2-40B4-BE49-F238E27FC236}">
                <a16:creationId xmlns:a16="http://schemas.microsoft.com/office/drawing/2014/main" id="{4607C3D4-7907-845E-4053-C0CFE0F15E91}"/>
              </a:ext>
            </a:extLst>
          </p:cNvPr>
          <p:cNvSpPr txBox="1">
            <a:spLocks noChangeArrowheads="1"/>
          </p:cNvSpPr>
          <p:nvPr/>
        </p:nvSpPr>
        <p:spPr bwMode="auto">
          <a:xfrm>
            <a:off x="1671432" y="4607953"/>
            <a:ext cx="2837165" cy="995144"/>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000" dirty="0">
                <a:solidFill>
                  <a:srgbClr val="FFFFFF"/>
                </a:solidFill>
                <a:cs typeface="Arial" panose="020B0604020202020204" pitchFamily="34" charset="0"/>
              </a:rPr>
              <a:t>Altération de la fonction hépatique</a:t>
            </a:r>
          </a:p>
          <a:p>
            <a:pPr algn="ctr">
              <a:lnSpc>
                <a:spcPct val="100000"/>
              </a:lnSpc>
              <a:buNone/>
              <a:defRPr/>
            </a:pPr>
            <a:r>
              <a:rPr lang="fr-FR" altLang="fr-FR" sz="100" dirty="0">
                <a:solidFill>
                  <a:srgbClr val="FFFFFF"/>
                </a:solidFill>
                <a:cs typeface="Arial" panose="020B0604020202020204" pitchFamily="34" charset="0"/>
              </a:rPr>
              <a:t>    </a:t>
            </a:r>
          </a:p>
        </p:txBody>
      </p:sp>
      <p:sp>
        <p:nvSpPr>
          <p:cNvPr id="30" name="ZoneTexte 1">
            <a:extLst>
              <a:ext uri="{FF2B5EF4-FFF2-40B4-BE49-F238E27FC236}">
                <a16:creationId xmlns:a16="http://schemas.microsoft.com/office/drawing/2014/main" id="{A0E009C6-9F26-A4E5-45BE-85D730DCA25C}"/>
              </a:ext>
            </a:extLst>
          </p:cNvPr>
          <p:cNvSpPr txBox="1"/>
          <p:nvPr/>
        </p:nvSpPr>
        <p:spPr>
          <a:xfrm>
            <a:off x="1671432" y="1319004"/>
            <a:ext cx="10336006" cy="646331"/>
          </a:xfrm>
          <a:prstGeom prst="rect">
            <a:avLst/>
          </a:prstGeom>
          <a:noFill/>
        </p:spPr>
        <p:txBody>
          <a:bodyPr wrap="square">
            <a:spAutoFit/>
          </a:bodyPr>
          <a:lstStyle/>
          <a:p>
            <a:pPr algn="just">
              <a:spcBef>
                <a:spcPts val="438"/>
              </a:spcBef>
            </a:pPr>
            <a:r>
              <a:rPr lang="fr-FR" sz="1800" dirty="0">
                <a:solidFill>
                  <a:schemeClr val="accent1">
                    <a:lumMod val="75000"/>
                  </a:schemeClr>
                </a:solidFill>
              </a:rPr>
              <a:t>Les métaux lourds sont </a:t>
            </a:r>
            <a:r>
              <a:rPr lang="fr-FR" sz="1800" b="1" dirty="0">
                <a:solidFill>
                  <a:schemeClr val="accent1">
                    <a:lumMod val="75000"/>
                  </a:schemeClr>
                </a:solidFill>
              </a:rPr>
              <a:t>cancérigènes et toxiques</a:t>
            </a:r>
            <a:r>
              <a:rPr lang="fr-FR" sz="1800" dirty="0">
                <a:solidFill>
                  <a:schemeClr val="accent1">
                    <a:lumMod val="75000"/>
                  </a:schemeClr>
                </a:solidFill>
              </a:rPr>
              <a:t>. Ils peuvent </a:t>
            </a:r>
            <a:r>
              <a:rPr lang="fr-FR" sz="1800" b="1" dirty="0">
                <a:solidFill>
                  <a:schemeClr val="accent1">
                    <a:lumMod val="75000"/>
                  </a:schemeClr>
                </a:solidFill>
              </a:rPr>
              <a:t>se concentrer dans le foie</a:t>
            </a:r>
            <a:r>
              <a:rPr lang="fr-FR" sz="1800" dirty="0">
                <a:solidFill>
                  <a:schemeClr val="accent1">
                    <a:lumMod val="75000"/>
                  </a:schemeClr>
                </a:solidFill>
              </a:rPr>
              <a:t>, </a:t>
            </a:r>
            <a:r>
              <a:rPr lang="fr-FR" sz="1800" b="1" dirty="0">
                <a:solidFill>
                  <a:schemeClr val="accent1">
                    <a:lumMod val="75000"/>
                  </a:schemeClr>
                </a:solidFill>
              </a:rPr>
              <a:t>les reins et les os</a:t>
            </a:r>
            <a:r>
              <a:rPr lang="fr-FR" sz="1800" dirty="0">
                <a:solidFill>
                  <a:schemeClr val="accent1">
                    <a:lumMod val="75000"/>
                  </a:schemeClr>
                </a:solidFill>
              </a:rPr>
              <a:t>, et touche également </a:t>
            </a:r>
            <a:r>
              <a:rPr lang="fr-FR" sz="1800" b="1" dirty="0">
                <a:solidFill>
                  <a:schemeClr val="accent1">
                    <a:lumMod val="75000"/>
                  </a:schemeClr>
                </a:solidFill>
              </a:rPr>
              <a:t>le système respiratoire</a:t>
            </a:r>
            <a:r>
              <a:rPr lang="fr-FR" sz="1800" dirty="0">
                <a:solidFill>
                  <a:schemeClr val="accent1">
                    <a:lumMod val="75000"/>
                  </a:schemeClr>
                </a:solidFill>
              </a:rPr>
              <a:t>. </a:t>
            </a:r>
          </a:p>
        </p:txBody>
      </p:sp>
    </p:spTree>
    <p:extLst>
      <p:ext uri="{BB962C8B-B14F-4D97-AF65-F5344CB8AC3E}">
        <p14:creationId xmlns:p14="http://schemas.microsoft.com/office/powerpoint/2010/main" val="64042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3" grpId="0" animBg="1"/>
      <p:bldP spid="16" grpId="0" animBg="1"/>
      <p:bldP spid="30" grpId="0"/>
    </p:bldLst>
  </p:timing>
</p:sld>
</file>

<file path=ppt/slides/slide1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des métaux lourds sur l’environnement ?</a:t>
            </a:r>
          </a:p>
        </p:txBody>
      </p:sp>
      <p:sp>
        <p:nvSpPr>
          <p:cNvPr id="3" name="Zone Texte 1">
            <a:extLst>
              <a:ext uri="{FF2B5EF4-FFF2-40B4-BE49-F238E27FC236}">
                <a16:creationId xmlns:a16="http://schemas.microsoft.com/office/drawing/2014/main" id="{696E010F-1D0C-C52C-CFD8-DE57AB227EDD}"/>
              </a:ext>
            </a:extLst>
          </p:cNvPr>
          <p:cNvSpPr>
            <a:spLocks noChangeArrowheads="1"/>
          </p:cNvSpPr>
          <p:nvPr/>
        </p:nvSpPr>
        <p:spPr bwMode="auto">
          <a:xfrm>
            <a:off x="7630721" y="2758113"/>
            <a:ext cx="4229706" cy="16810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Les métaux lourds peuvent </a:t>
            </a:r>
            <a:r>
              <a:rPr lang="fr-FR" sz="2000" b="1" dirty="0">
                <a:solidFill>
                  <a:schemeClr val="accent1">
                    <a:lumMod val="75000"/>
                  </a:schemeClr>
                </a:solidFill>
              </a:rPr>
              <a:t>contaminer les sols et les aliments. </a:t>
            </a:r>
          </a:p>
          <a:p>
            <a:pPr algn="just">
              <a:spcBef>
                <a:spcPts val="438"/>
              </a:spcBef>
            </a:pPr>
            <a:r>
              <a:rPr lang="fr-FR" sz="2000" dirty="0">
                <a:solidFill>
                  <a:schemeClr val="accent1">
                    <a:lumMod val="75000"/>
                  </a:schemeClr>
                </a:solidFill>
              </a:rPr>
              <a:t>Ils </a:t>
            </a:r>
            <a:r>
              <a:rPr lang="fr-FR" sz="2000" b="1" dirty="0">
                <a:solidFill>
                  <a:schemeClr val="accent1">
                    <a:lumMod val="75000"/>
                  </a:schemeClr>
                </a:solidFill>
              </a:rPr>
              <a:t>s’accumulent dans les organismes vivants, tout au long de la chaîne alimentaire.</a:t>
            </a:r>
          </a:p>
        </p:txBody>
      </p:sp>
      <p:pic>
        <p:nvPicPr>
          <p:cNvPr id="5" name="Image chaine alimentaire">
            <a:extLst>
              <a:ext uri="{FF2B5EF4-FFF2-40B4-BE49-F238E27FC236}">
                <a16:creationId xmlns:a16="http://schemas.microsoft.com/office/drawing/2014/main" id="{31456B83-858C-992C-17EA-32B1E89722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7721" y="2434209"/>
            <a:ext cx="5671711" cy="4009900"/>
          </a:xfrm>
          <a:prstGeom prst="rect">
            <a:avLst/>
          </a:prstGeom>
        </p:spPr>
      </p:pic>
      <p:grpSp>
        <p:nvGrpSpPr>
          <p:cNvPr id="8" name="Groupe 7">
            <a:extLst>
              <a:ext uri="{FF2B5EF4-FFF2-40B4-BE49-F238E27FC236}">
                <a16:creationId xmlns:a16="http://schemas.microsoft.com/office/drawing/2014/main" id="{52A1BA46-67FA-93A1-B0AD-2F4485ED38E1}"/>
              </a:ext>
            </a:extLst>
          </p:cNvPr>
          <p:cNvGrpSpPr/>
          <p:nvPr/>
        </p:nvGrpSpPr>
        <p:grpSpPr>
          <a:xfrm>
            <a:off x="2238530" y="1760608"/>
            <a:ext cx="4534407" cy="825746"/>
            <a:chOff x="4928506" y="2554006"/>
            <a:chExt cx="3972284" cy="1065493"/>
          </a:xfrm>
        </p:grpSpPr>
        <p:sp>
          <p:nvSpPr>
            <p:cNvPr id="6" name="Rectangle à coins arrondis 50">
              <a:extLst>
                <a:ext uri="{FF2B5EF4-FFF2-40B4-BE49-F238E27FC236}">
                  <a16:creationId xmlns:a16="http://schemas.microsoft.com/office/drawing/2014/main" id="{43741612-0092-B410-7AD7-2F3341158EBD}"/>
                </a:ext>
              </a:extLst>
            </p:cNvPr>
            <p:cNvSpPr/>
            <p:nvPr/>
          </p:nvSpPr>
          <p:spPr bwMode="auto">
            <a:xfrm>
              <a:off x="4928506" y="2554006"/>
              <a:ext cx="3972284" cy="1065493"/>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7" name="source">
              <a:extLst>
                <a:ext uri="{FF2B5EF4-FFF2-40B4-BE49-F238E27FC236}">
                  <a16:creationId xmlns:a16="http://schemas.microsoft.com/office/drawing/2014/main" id="{F7FD7D89-CD96-70B3-AAB4-670688711C58}"/>
                </a:ext>
              </a:extLst>
            </p:cNvPr>
            <p:cNvSpPr>
              <a:spLocks noChangeArrowheads="1"/>
            </p:cNvSpPr>
            <p:nvPr/>
          </p:nvSpPr>
          <p:spPr bwMode="auto">
            <a:xfrm>
              <a:off x="5129363" y="2712373"/>
              <a:ext cx="3570569" cy="76250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Bef>
                  <a:spcPts val="438"/>
                </a:spcBef>
                <a:buNone/>
              </a:pPr>
              <a:r>
                <a:rPr lang="fr-FR" sz="1800" b="1" dirty="0">
                  <a:solidFill>
                    <a:schemeClr val="accent1">
                      <a:lumMod val="75000"/>
                    </a:schemeClr>
                  </a:solidFill>
                </a:rPr>
                <a:t>Industrie, incinération, crématorium, mines, décharges, munitions</a:t>
              </a:r>
            </a:p>
          </p:txBody>
        </p:sp>
      </p:grpSp>
      <p:cxnSp>
        <p:nvCxnSpPr>
          <p:cNvPr id="10" name="Connecteur : en angle 9">
            <a:extLst>
              <a:ext uri="{FF2B5EF4-FFF2-40B4-BE49-F238E27FC236}">
                <a16:creationId xmlns:a16="http://schemas.microsoft.com/office/drawing/2014/main" id="{3EC8A179-5399-B8A5-0818-85517E0C947B}"/>
              </a:ext>
            </a:extLst>
          </p:cNvPr>
          <p:cNvCxnSpPr>
            <a:cxnSpLocks/>
            <a:stCxn id="6" idx="3"/>
          </p:cNvCxnSpPr>
          <p:nvPr/>
        </p:nvCxnSpPr>
        <p:spPr>
          <a:xfrm>
            <a:off x="6772937" y="2173481"/>
            <a:ext cx="152274" cy="1098672"/>
          </a:xfrm>
          <a:prstGeom prst="bentConnector2">
            <a:avLst/>
          </a:prstGeom>
          <a:ln w="57150">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 en angle 20">
            <a:extLst>
              <a:ext uri="{FF2B5EF4-FFF2-40B4-BE49-F238E27FC236}">
                <a16:creationId xmlns:a16="http://schemas.microsoft.com/office/drawing/2014/main" id="{71358D96-E8F5-0420-8CB5-3FBCC67F1050}"/>
              </a:ext>
            </a:extLst>
          </p:cNvPr>
          <p:cNvCxnSpPr>
            <a:cxnSpLocks/>
          </p:cNvCxnSpPr>
          <p:nvPr/>
        </p:nvCxnSpPr>
        <p:spPr>
          <a:xfrm>
            <a:off x="5879802" y="3415062"/>
            <a:ext cx="1045409" cy="757818"/>
          </a:xfrm>
          <a:prstGeom prst="bentConnector3">
            <a:avLst>
              <a:gd name="adj1" fmla="val 100853"/>
            </a:avLst>
          </a:prstGeom>
          <a:ln w="57150">
            <a:solidFill>
              <a:srgbClr val="2B2C70"/>
            </a:solidFill>
            <a:tailEnd type="triangle"/>
          </a:ln>
        </p:spPr>
        <p:style>
          <a:lnRef idx="1">
            <a:schemeClr val="accent1"/>
          </a:lnRef>
          <a:fillRef idx="0">
            <a:schemeClr val="accent1"/>
          </a:fillRef>
          <a:effectRef idx="0">
            <a:schemeClr val="accent1"/>
          </a:effectRef>
          <a:fontRef idx="minor">
            <a:schemeClr val="tx1"/>
          </a:fontRef>
        </p:style>
      </p:cxnSp>
      <p:grpSp>
        <p:nvGrpSpPr>
          <p:cNvPr id="61" name="Groupe 1">
            <a:extLst>
              <a:ext uri="{FF2B5EF4-FFF2-40B4-BE49-F238E27FC236}">
                <a16:creationId xmlns:a16="http://schemas.microsoft.com/office/drawing/2014/main" id="{47C5CCCE-09FF-378D-319B-6971B1FFB32C}"/>
              </a:ext>
            </a:extLst>
          </p:cNvPr>
          <p:cNvGrpSpPr/>
          <p:nvPr/>
        </p:nvGrpSpPr>
        <p:grpSpPr>
          <a:xfrm rot="358250">
            <a:off x="4301271" y="5859711"/>
            <a:ext cx="2525652" cy="365383"/>
            <a:chOff x="8564798" y="3944420"/>
            <a:chExt cx="2781020" cy="596981"/>
          </a:xfrm>
        </p:grpSpPr>
        <p:sp>
          <p:nvSpPr>
            <p:cNvPr id="60" name="Rectangle à coins arrondis 43">
              <a:extLst>
                <a:ext uri="{FF2B5EF4-FFF2-40B4-BE49-F238E27FC236}">
                  <a16:creationId xmlns:a16="http://schemas.microsoft.com/office/drawing/2014/main" id="{82F0CC5A-0E9E-185A-67E5-9826970913E4}"/>
                </a:ext>
              </a:extLst>
            </p:cNvPr>
            <p:cNvSpPr/>
            <p:nvPr/>
          </p:nvSpPr>
          <p:spPr bwMode="auto">
            <a:xfrm rot="21219223">
              <a:off x="8564798" y="3944420"/>
              <a:ext cx="2781020" cy="596981"/>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59" name="teneur métaux">
              <a:extLst>
                <a:ext uri="{FF2B5EF4-FFF2-40B4-BE49-F238E27FC236}">
                  <a16:creationId xmlns:a16="http://schemas.microsoft.com/office/drawing/2014/main" id="{B54496CB-2DC1-BA72-A21C-55A77FEAB75C}"/>
                </a:ext>
              </a:extLst>
            </p:cNvPr>
            <p:cNvSpPr>
              <a:spLocks noChangeArrowheads="1"/>
            </p:cNvSpPr>
            <p:nvPr/>
          </p:nvSpPr>
          <p:spPr bwMode="auto">
            <a:xfrm rot="21193833">
              <a:off x="8968878" y="3951714"/>
              <a:ext cx="1957845" cy="36933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defRPr/>
              </a:pPr>
              <a:r>
                <a:rPr lang="fr-FR" altLang="fr-FR" sz="1800" b="1" dirty="0">
                  <a:solidFill>
                    <a:schemeClr val="accent5">
                      <a:lumMod val="75000"/>
                    </a:schemeClr>
                  </a:solidFill>
                  <a:cs typeface="Arial" panose="020B0604020202020204" pitchFamily="34" charset="0"/>
                </a:rPr>
                <a:t>Teneur en métaux</a:t>
              </a:r>
            </a:p>
          </p:txBody>
        </p:sp>
      </p:grpSp>
    </p:spTree>
    <p:extLst>
      <p:ext uri="{BB962C8B-B14F-4D97-AF65-F5344CB8AC3E}">
        <p14:creationId xmlns:p14="http://schemas.microsoft.com/office/powerpoint/2010/main" val="93129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10" presetClass="entr" presetSubtype="0" fill="hold" nodeType="withEffect">
                                  <p:stCondLst>
                                    <p:cond delay="0"/>
                                  </p:stCondLst>
                                  <p:childTnLst>
                                    <p:set>
                                      <p:cBhvr>
                                        <p:cTn id="23" dur="1" fill="hold">
                                          <p:stCondLst>
                                            <p:cond delay="0"/>
                                          </p:stCondLst>
                                        </p:cTn>
                                        <p:tgtEl>
                                          <p:spTgt spid="61"/>
                                        </p:tgtEl>
                                        <p:attrNameLst>
                                          <p:attrName>style.visibility</p:attrName>
                                        </p:attrNameLst>
                                      </p:cBhvr>
                                      <p:to>
                                        <p:strVal val="visible"/>
                                      </p:to>
                                    </p:set>
                                    <p:animEffect transition="in" filter="fade">
                                      <p:cBhvr>
                                        <p:cTn id="24"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mesure-t-on les métaux lourds ?</a:t>
            </a:r>
          </a:p>
        </p:txBody>
      </p:sp>
      <p:sp>
        <p:nvSpPr>
          <p:cNvPr id="4" name="Zone Texte 1">
            <a:extLst>
              <a:ext uri="{FF2B5EF4-FFF2-40B4-BE49-F238E27FC236}">
                <a16:creationId xmlns:a16="http://schemas.microsoft.com/office/drawing/2014/main" id="{2EE3DFC0-4B52-F3E1-FAEC-6BAABA4D0A12}"/>
              </a:ext>
            </a:extLst>
          </p:cNvPr>
          <p:cNvSpPr>
            <a:spLocks noChangeArrowheads="1"/>
          </p:cNvSpPr>
          <p:nvPr/>
        </p:nvSpPr>
        <p:spPr bwMode="auto">
          <a:xfrm>
            <a:off x="1824036" y="1349016"/>
            <a:ext cx="9881793" cy="342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38"/>
              </a:spcBef>
            </a:pPr>
            <a:r>
              <a:rPr lang="fr-FR" sz="2000" dirty="0">
                <a:solidFill>
                  <a:schemeClr val="accent1">
                    <a:lumMod val="75000"/>
                  </a:schemeClr>
                </a:solidFill>
              </a:rPr>
              <a:t>La Méthode normalisée pour </a:t>
            </a:r>
            <a:r>
              <a:rPr lang="fr-FR" sz="2000" b="1" dirty="0">
                <a:solidFill>
                  <a:schemeClr val="accent1">
                    <a:lumMod val="75000"/>
                  </a:schemeClr>
                </a:solidFill>
              </a:rPr>
              <a:t>la mesure de Pb, Cd, As et Ni est </a:t>
            </a:r>
            <a:r>
              <a:rPr lang="fr-FR" sz="2000" dirty="0">
                <a:solidFill>
                  <a:schemeClr val="accent1">
                    <a:lumMod val="75000"/>
                  </a:schemeClr>
                </a:solidFill>
              </a:rPr>
              <a:t>dans </a:t>
            </a:r>
            <a:r>
              <a:rPr lang="fr-FR" sz="2000" b="1" dirty="0">
                <a:solidFill>
                  <a:schemeClr val="accent1">
                    <a:lumMod val="75000"/>
                  </a:schemeClr>
                </a:solidFill>
              </a:rPr>
              <a:t>la fraction PM10 de la matière particulaire en suspension. </a:t>
            </a:r>
          </a:p>
          <a:p>
            <a:pPr algn="just">
              <a:spcBef>
                <a:spcPts val="438"/>
              </a:spcBef>
            </a:pPr>
            <a:r>
              <a:rPr lang="fr-FR" sz="2000" dirty="0">
                <a:solidFill>
                  <a:schemeClr val="accent1">
                    <a:lumMod val="75000"/>
                  </a:schemeClr>
                </a:solidFill>
              </a:rPr>
              <a:t>Elle s’appuie sur les étapes suivantes :</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Les métaux présents dans les particules atmosphériques sont </a:t>
            </a:r>
            <a:r>
              <a:rPr lang="fr-FR" sz="2000" b="1" dirty="0">
                <a:solidFill>
                  <a:schemeClr val="accent1">
                    <a:lumMod val="75000"/>
                  </a:schemeClr>
                </a:solidFill>
              </a:rPr>
              <a:t>recueillis sur un filtre de diamètre variant de 47 à 150 mm, </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Puis </a:t>
            </a:r>
            <a:r>
              <a:rPr lang="fr-FR" sz="2000" b="1" dirty="0">
                <a:solidFill>
                  <a:schemeClr val="accent1">
                    <a:lumMod val="75000"/>
                  </a:schemeClr>
                </a:solidFill>
              </a:rPr>
              <a:t>mis en solution </a:t>
            </a:r>
            <a:r>
              <a:rPr lang="fr-FR" sz="2000" dirty="0">
                <a:solidFill>
                  <a:schemeClr val="accent1">
                    <a:lumMod val="75000"/>
                  </a:schemeClr>
                </a:solidFill>
              </a:rPr>
              <a:t>dans un milieu acide, à l'aide d’un minéralisateur micro-ondes (système clos),</a:t>
            </a:r>
          </a:p>
          <a:p>
            <a:pPr marL="342900" indent="-342900" algn="just">
              <a:spcBef>
                <a:spcPts val="438"/>
              </a:spcBef>
              <a:buFont typeface="Arial" panose="020B0604020202020204" pitchFamily="34" charset="0"/>
              <a:buChar char="•"/>
            </a:pPr>
            <a:r>
              <a:rPr lang="fr-FR" sz="2000" dirty="0">
                <a:solidFill>
                  <a:schemeClr val="accent1">
                    <a:lumMod val="75000"/>
                  </a:schemeClr>
                </a:solidFill>
              </a:rPr>
              <a:t>L'échantillon liquide est ensuite le plus souvent </a:t>
            </a:r>
            <a:r>
              <a:rPr lang="fr-FR" sz="2000" b="1" dirty="0">
                <a:solidFill>
                  <a:schemeClr val="accent1">
                    <a:lumMod val="75000"/>
                  </a:schemeClr>
                </a:solidFill>
              </a:rPr>
              <a:t>dilué puis analysé </a:t>
            </a:r>
            <a:r>
              <a:rPr lang="fr-FR" sz="2000" dirty="0">
                <a:solidFill>
                  <a:schemeClr val="accent1">
                    <a:lumMod val="75000"/>
                  </a:schemeClr>
                </a:solidFill>
              </a:rPr>
              <a:t>par Spectrométrie de Masse par Couplage à Plasma Induit (ICP-MS) ou spectrométrie d'Absorption Atomique en Four Graphite (GFAAS).</a:t>
            </a:r>
            <a:endParaRPr lang="fr-FR" sz="2000" b="1" dirty="0">
              <a:solidFill>
                <a:schemeClr val="accent1">
                  <a:lumMod val="75000"/>
                </a:schemeClr>
              </a:solidFill>
            </a:endParaRPr>
          </a:p>
        </p:txBody>
      </p:sp>
      <p:sp>
        <p:nvSpPr>
          <p:cNvPr id="5" name="ZoneTexte 4">
            <a:extLst>
              <a:ext uri="{FF2B5EF4-FFF2-40B4-BE49-F238E27FC236}">
                <a16:creationId xmlns:a16="http://schemas.microsoft.com/office/drawing/2014/main" id="{4C7C30EA-98CD-4D4F-3442-56B3684D5BAA}"/>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LSQA</a:t>
            </a:r>
          </a:p>
        </p:txBody>
      </p:sp>
    </p:spTree>
    <p:extLst>
      <p:ext uri="{BB962C8B-B14F-4D97-AF65-F5344CB8AC3E}">
        <p14:creationId xmlns:p14="http://schemas.microsoft.com/office/powerpoint/2010/main" val="224451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Qu’est-ce que le monoxyde de carbone (CO) ?</a:t>
            </a:r>
          </a:p>
        </p:txBody>
      </p:sp>
      <p:pic>
        <p:nvPicPr>
          <p:cNvPr id="5" name="Image MOLECULE CO">
            <a:extLst>
              <a:ext uri="{FF2B5EF4-FFF2-40B4-BE49-F238E27FC236}">
                <a16:creationId xmlns:a16="http://schemas.microsoft.com/office/drawing/2014/main" id="{B4F83B8E-82D8-264C-C72E-ADFF6841E90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085965" y="3274230"/>
            <a:ext cx="1215244" cy="1267135"/>
          </a:xfrm>
          <a:prstGeom prst="rect">
            <a:avLst/>
          </a:prstGeom>
        </p:spPr>
      </p:pic>
      <p:pic>
        <p:nvPicPr>
          <p:cNvPr id="14" name="Image 3">
            <a:extLst>
              <a:ext uri="{FF2B5EF4-FFF2-40B4-BE49-F238E27FC236}">
                <a16:creationId xmlns:a16="http://schemas.microsoft.com/office/drawing/2014/main" id="{03F83C1A-1D33-AEEC-3894-8BA06B5BDC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5570" y="3501763"/>
            <a:ext cx="1289290" cy="1559881"/>
          </a:xfrm>
          <a:prstGeom prst="rect">
            <a:avLst/>
          </a:prstGeom>
        </p:spPr>
      </p:pic>
      <p:pic>
        <p:nvPicPr>
          <p:cNvPr id="16" name="Image 2">
            <a:extLst>
              <a:ext uri="{FF2B5EF4-FFF2-40B4-BE49-F238E27FC236}">
                <a16:creationId xmlns:a16="http://schemas.microsoft.com/office/drawing/2014/main" id="{D75E3276-11AF-5FCF-5AAE-4802B654537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028984" y="2396747"/>
            <a:ext cx="1170220" cy="1223537"/>
          </a:xfrm>
          <a:prstGeom prst="rect">
            <a:avLst/>
          </a:prstGeom>
        </p:spPr>
      </p:pic>
      <p:sp>
        <p:nvSpPr>
          <p:cNvPr id="18" name="Zone Texte 1">
            <a:extLst>
              <a:ext uri="{FF2B5EF4-FFF2-40B4-BE49-F238E27FC236}">
                <a16:creationId xmlns:a16="http://schemas.microsoft.com/office/drawing/2014/main" id="{218449D2-7875-CFAC-9432-E2F156FDA718}"/>
              </a:ext>
            </a:extLst>
          </p:cNvPr>
          <p:cNvSpPr>
            <a:spLocks noChangeArrowheads="1"/>
          </p:cNvSpPr>
          <p:nvPr/>
        </p:nvSpPr>
        <p:spPr bwMode="auto">
          <a:xfrm>
            <a:off x="8200264" y="1521300"/>
            <a:ext cx="3739454" cy="7064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dirty="0">
                <a:solidFill>
                  <a:schemeClr val="accent1">
                    <a:lumMod val="75000"/>
                  </a:schemeClr>
                </a:solidFill>
              </a:rPr>
              <a:t>Appareils ménagers et de cuisson (cuisinière à gaz, barbecue)</a:t>
            </a:r>
          </a:p>
        </p:txBody>
      </p:sp>
      <p:sp>
        <p:nvSpPr>
          <p:cNvPr id="19" name="Zone Texte 2">
            <a:extLst>
              <a:ext uri="{FF2B5EF4-FFF2-40B4-BE49-F238E27FC236}">
                <a16:creationId xmlns:a16="http://schemas.microsoft.com/office/drawing/2014/main" id="{30DD9BC6-7D2A-80C0-2B9D-70438D3C8BE0}"/>
              </a:ext>
            </a:extLst>
          </p:cNvPr>
          <p:cNvSpPr>
            <a:spLocks noChangeArrowheads="1"/>
          </p:cNvSpPr>
          <p:nvPr/>
        </p:nvSpPr>
        <p:spPr bwMode="auto">
          <a:xfrm>
            <a:off x="9199204" y="2710827"/>
            <a:ext cx="2576833" cy="3986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dirty="0">
                <a:solidFill>
                  <a:schemeClr val="accent1">
                    <a:lumMod val="75000"/>
                  </a:schemeClr>
                </a:solidFill>
              </a:rPr>
              <a:t>Poêle à pétrole</a:t>
            </a:r>
          </a:p>
        </p:txBody>
      </p:sp>
      <p:sp>
        <p:nvSpPr>
          <p:cNvPr id="22" name="Zone Texte 3">
            <a:extLst>
              <a:ext uri="{FF2B5EF4-FFF2-40B4-BE49-F238E27FC236}">
                <a16:creationId xmlns:a16="http://schemas.microsoft.com/office/drawing/2014/main" id="{EE50328D-F047-8FED-75C7-C7050BE10F08}"/>
              </a:ext>
            </a:extLst>
          </p:cNvPr>
          <p:cNvSpPr>
            <a:spLocks noChangeArrowheads="1"/>
          </p:cNvSpPr>
          <p:nvPr/>
        </p:nvSpPr>
        <p:spPr bwMode="auto">
          <a:xfrm>
            <a:off x="9594860" y="3877915"/>
            <a:ext cx="2576832" cy="7064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dirty="0">
                <a:solidFill>
                  <a:schemeClr val="accent1">
                    <a:lumMod val="75000"/>
                  </a:schemeClr>
                </a:solidFill>
              </a:rPr>
              <a:t>Appareils de chauffage (chauffe-eau à gaz)</a:t>
            </a:r>
          </a:p>
        </p:txBody>
      </p:sp>
      <p:pic>
        <p:nvPicPr>
          <p:cNvPr id="24" name="Graphique 1">
            <a:extLst>
              <a:ext uri="{FF2B5EF4-FFF2-40B4-BE49-F238E27FC236}">
                <a16:creationId xmlns:a16="http://schemas.microsoft.com/office/drawing/2014/main" id="{8FBC16B7-4378-B194-6B21-996B3C3F24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680624">
            <a:off x="6682002" y="2462958"/>
            <a:ext cx="561975" cy="600075"/>
          </a:xfrm>
          <a:prstGeom prst="rect">
            <a:avLst/>
          </a:prstGeom>
        </p:spPr>
      </p:pic>
      <p:pic>
        <p:nvPicPr>
          <p:cNvPr id="26" name="Graphique 2">
            <a:extLst>
              <a:ext uri="{FF2B5EF4-FFF2-40B4-BE49-F238E27FC236}">
                <a16:creationId xmlns:a16="http://schemas.microsoft.com/office/drawing/2014/main" id="{4FDCC640-911A-D5E5-BBF2-677882EA03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217372">
            <a:off x="7452998" y="2995211"/>
            <a:ext cx="561975" cy="600075"/>
          </a:xfrm>
          <a:prstGeom prst="rect">
            <a:avLst/>
          </a:prstGeom>
        </p:spPr>
      </p:pic>
      <p:pic>
        <p:nvPicPr>
          <p:cNvPr id="28" name="Graphique 3">
            <a:extLst>
              <a:ext uri="{FF2B5EF4-FFF2-40B4-BE49-F238E27FC236}">
                <a16:creationId xmlns:a16="http://schemas.microsoft.com/office/drawing/2014/main" id="{3DDE50EC-289F-9475-B74D-6F6FA3FCFF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319429">
            <a:off x="7662778" y="3836740"/>
            <a:ext cx="561975" cy="600075"/>
          </a:xfrm>
          <a:prstGeom prst="rect">
            <a:avLst/>
          </a:prstGeom>
        </p:spPr>
      </p:pic>
      <p:pic>
        <p:nvPicPr>
          <p:cNvPr id="32" name="Image 4 voiture">
            <a:extLst>
              <a:ext uri="{FF2B5EF4-FFF2-40B4-BE49-F238E27FC236}">
                <a16:creationId xmlns:a16="http://schemas.microsoft.com/office/drawing/2014/main" id="{2761F81F-0624-657C-F164-B4A15BC008D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7943765" y="4921719"/>
            <a:ext cx="1458147" cy="1166716"/>
          </a:xfrm>
          <a:prstGeom prst="rect">
            <a:avLst/>
          </a:prstGeom>
        </p:spPr>
      </p:pic>
      <p:sp>
        <p:nvSpPr>
          <p:cNvPr id="33" name="Zone Texte 4">
            <a:extLst>
              <a:ext uri="{FF2B5EF4-FFF2-40B4-BE49-F238E27FC236}">
                <a16:creationId xmlns:a16="http://schemas.microsoft.com/office/drawing/2014/main" id="{F132AD87-A597-60A6-BC69-6DC50D77F11F}"/>
              </a:ext>
            </a:extLst>
          </p:cNvPr>
          <p:cNvSpPr>
            <a:spLocks noChangeArrowheads="1"/>
          </p:cNvSpPr>
          <p:nvPr/>
        </p:nvSpPr>
        <p:spPr bwMode="auto">
          <a:xfrm>
            <a:off x="9401912" y="5466085"/>
            <a:ext cx="1754196" cy="3986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dirty="0">
                <a:solidFill>
                  <a:schemeClr val="accent1">
                    <a:lumMod val="75000"/>
                  </a:schemeClr>
                </a:solidFill>
              </a:rPr>
              <a:t>Automobiles</a:t>
            </a:r>
          </a:p>
        </p:txBody>
      </p:sp>
      <p:pic>
        <p:nvPicPr>
          <p:cNvPr id="34" name="Graphique 4">
            <a:extLst>
              <a:ext uri="{FF2B5EF4-FFF2-40B4-BE49-F238E27FC236}">
                <a16:creationId xmlns:a16="http://schemas.microsoft.com/office/drawing/2014/main" id="{398CD3A6-B47A-1BF7-DF51-28BD106253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935567">
            <a:off x="7355371" y="4623643"/>
            <a:ext cx="561975" cy="600075"/>
          </a:xfrm>
          <a:prstGeom prst="rect">
            <a:avLst/>
          </a:prstGeom>
        </p:spPr>
      </p:pic>
      <p:pic>
        <p:nvPicPr>
          <p:cNvPr id="35" name="Graphique 5">
            <a:extLst>
              <a:ext uri="{FF2B5EF4-FFF2-40B4-BE49-F238E27FC236}">
                <a16:creationId xmlns:a16="http://schemas.microsoft.com/office/drawing/2014/main" id="{432352A8-6F9C-20CA-B345-1D4FEA86CC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769342">
            <a:off x="6662805" y="5008764"/>
            <a:ext cx="561975" cy="600075"/>
          </a:xfrm>
          <a:prstGeom prst="rect">
            <a:avLst/>
          </a:prstGeom>
        </p:spPr>
      </p:pic>
      <p:pic>
        <p:nvPicPr>
          <p:cNvPr id="37" name="Image 5">
            <a:extLst>
              <a:ext uri="{FF2B5EF4-FFF2-40B4-BE49-F238E27FC236}">
                <a16:creationId xmlns:a16="http://schemas.microsoft.com/office/drawing/2014/main" id="{70A659EA-19A4-7E30-4921-F3BFD77C33A3}"/>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492947" y="5589511"/>
            <a:ext cx="1243128" cy="878328"/>
          </a:xfrm>
          <a:prstGeom prst="rect">
            <a:avLst/>
          </a:prstGeom>
        </p:spPr>
      </p:pic>
      <p:sp>
        <p:nvSpPr>
          <p:cNvPr id="38" name="Zone Texte 5">
            <a:extLst>
              <a:ext uri="{FF2B5EF4-FFF2-40B4-BE49-F238E27FC236}">
                <a16:creationId xmlns:a16="http://schemas.microsoft.com/office/drawing/2014/main" id="{35E9C287-5A4A-45FF-EA12-71A0E7ADBCDB}"/>
              </a:ext>
            </a:extLst>
          </p:cNvPr>
          <p:cNvSpPr>
            <a:spLocks noChangeArrowheads="1"/>
          </p:cNvSpPr>
          <p:nvPr/>
        </p:nvSpPr>
        <p:spPr bwMode="auto">
          <a:xfrm>
            <a:off x="7537156" y="6108208"/>
            <a:ext cx="1754196" cy="3986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dirty="0">
                <a:solidFill>
                  <a:schemeClr val="accent1">
                    <a:lumMod val="75000"/>
                  </a:schemeClr>
                </a:solidFill>
              </a:rPr>
              <a:t>Cigarettes</a:t>
            </a:r>
          </a:p>
        </p:txBody>
      </p:sp>
      <p:grpSp>
        <p:nvGrpSpPr>
          <p:cNvPr id="40" name="Groupe 1">
            <a:extLst>
              <a:ext uri="{FF2B5EF4-FFF2-40B4-BE49-F238E27FC236}">
                <a16:creationId xmlns:a16="http://schemas.microsoft.com/office/drawing/2014/main" id="{944D63F3-158A-D6F4-9335-705BB3A64058}"/>
              </a:ext>
            </a:extLst>
          </p:cNvPr>
          <p:cNvGrpSpPr/>
          <p:nvPr/>
        </p:nvGrpSpPr>
        <p:grpSpPr>
          <a:xfrm>
            <a:off x="3780129" y="1269056"/>
            <a:ext cx="1875293" cy="5277481"/>
            <a:chOff x="1689145" y="1418897"/>
            <a:chExt cx="1875293" cy="5277481"/>
          </a:xfrm>
        </p:grpSpPr>
        <p:grpSp>
          <p:nvGrpSpPr>
            <p:cNvPr id="21" name="Groupe 20">
              <a:extLst>
                <a:ext uri="{FF2B5EF4-FFF2-40B4-BE49-F238E27FC236}">
                  <a16:creationId xmlns:a16="http://schemas.microsoft.com/office/drawing/2014/main" id="{62D9E638-01C4-BBC7-1229-00256F51034E}"/>
                </a:ext>
              </a:extLst>
            </p:cNvPr>
            <p:cNvGrpSpPr/>
            <p:nvPr/>
          </p:nvGrpSpPr>
          <p:grpSpPr>
            <a:xfrm>
              <a:off x="1750252" y="1418897"/>
              <a:ext cx="1754196" cy="5277481"/>
              <a:chOff x="1676528" y="1047120"/>
              <a:chExt cx="1754196" cy="5277481"/>
            </a:xfrm>
          </p:grpSpPr>
          <p:sp>
            <p:nvSpPr>
              <p:cNvPr id="20" name="Rectangle grp20">
                <a:extLst>
                  <a:ext uri="{FF2B5EF4-FFF2-40B4-BE49-F238E27FC236}">
                    <a16:creationId xmlns:a16="http://schemas.microsoft.com/office/drawing/2014/main" id="{AD3A7AF2-EB39-B7F0-D95B-05F96A23A501}"/>
                  </a:ext>
                </a:extLst>
              </p:cNvPr>
              <p:cNvSpPr/>
              <p:nvPr/>
            </p:nvSpPr>
            <p:spPr>
              <a:xfrm>
                <a:off x="1676528" y="1047120"/>
                <a:ext cx="1754196" cy="5277481"/>
              </a:xfrm>
              <a:prstGeom prst="rect">
                <a:avLst/>
              </a:prstGeom>
              <a:solidFill>
                <a:srgbClr val="CFEDEF">
                  <a:alpha val="50000"/>
                </a:srgbClr>
              </a:solidFill>
              <a:ln>
                <a:solidFill>
                  <a:srgbClr val="CFED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 name="Image bouche">
                <a:extLst>
                  <a:ext uri="{FF2B5EF4-FFF2-40B4-BE49-F238E27FC236}">
                    <a16:creationId xmlns:a16="http://schemas.microsoft.com/office/drawing/2014/main" id="{AC463852-DAE4-B83B-0182-6D9885F92739}"/>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156751" y="3372308"/>
                <a:ext cx="807696" cy="806578"/>
              </a:xfrm>
              <a:prstGeom prst="rect">
                <a:avLst/>
              </a:prstGeom>
            </p:spPr>
          </p:pic>
          <p:pic>
            <p:nvPicPr>
              <p:cNvPr id="7" name="Image nez">
                <a:extLst>
                  <a:ext uri="{FF2B5EF4-FFF2-40B4-BE49-F238E27FC236}">
                    <a16:creationId xmlns:a16="http://schemas.microsoft.com/office/drawing/2014/main" id="{7B1BA36A-70AF-F29A-9E9D-4B5D9649AA2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156751" y="4999694"/>
                <a:ext cx="807696" cy="807696"/>
              </a:xfrm>
              <a:prstGeom prst="rect">
                <a:avLst/>
              </a:prstGeom>
            </p:spPr>
          </p:pic>
          <p:pic>
            <p:nvPicPr>
              <p:cNvPr id="9" name="image oeil">
                <a:extLst>
                  <a:ext uri="{FF2B5EF4-FFF2-40B4-BE49-F238E27FC236}">
                    <a16:creationId xmlns:a16="http://schemas.microsoft.com/office/drawing/2014/main" id="{DC28435B-EAD9-8C34-4C73-2010B1BB3252}"/>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2146828" y="1796492"/>
                <a:ext cx="874082" cy="806576"/>
              </a:xfrm>
              <a:prstGeom prst="rect">
                <a:avLst/>
              </a:prstGeom>
            </p:spPr>
          </p:pic>
          <p:sp>
            <p:nvSpPr>
              <p:cNvPr id="10" name="couleur">
                <a:extLst>
                  <a:ext uri="{FF2B5EF4-FFF2-40B4-BE49-F238E27FC236}">
                    <a16:creationId xmlns:a16="http://schemas.microsoft.com/office/drawing/2014/main" id="{C60BF2A9-DA6F-F8CC-C342-731BA53DC570}"/>
                  </a:ext>
                </a:extLst>
              </p:cNvPr>
              <p:cNvSpPr>
                <a:spLocks noChangeArrowheads="1"/>
              </p:cNvSpPr>
              <p:nvPr/>
            </p:nvSpPr>
            <p:spPr bwMode="auto">
              <a:xfrm>
                <a:off x="1711961" y="2619822"/>
                <a:ext cx="1704758" cy="3678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ctr">
                  <a:spcBef>
                    <a:spcPts val="438"/>
                  </a:spcBef>
                </a:pPr>
                <a:r>
                  <a:rPr lang="fr-FR" b="1" dirty="0">
                    <a:solidFill>
                      <a:schemeClr val="accent1">
                        <a:lumMod val="75000"/>
                      </a:schemeClr>
                    </a:solidFill>
                  </a:rPr>
                  <a:t>Pas de couleur</a:t>
                </a:r>
              </a:p>
            </p:txBody>
          </p:sp>
          <p:sp>
            <p:nvSpPr>
              <p:cNvPr id="11" name="goût">
                <a:extLst>
                  <a:ext uri="{FF2B5EF4-FFF2-40B4-BE49-F238E27FC236}">
                    <a16:creationId xmlns:a16="http://schemas.microsoft.com/office/drawing/2014/main" id="{2B6239A7-3A29-AF56-2044-143ACCEF9FB3}"/>
                  </a:ext>
                </a:extLst>
              </p:cNvPr>
              <p:cNvSpPr>
                <a:spLocks noChangeArrowheads="1"/>
              </p:cNvSpPr>
              <p:nvPr/>
            </p:nvSpPr>
            <p:spPr bwMode="auto">
              <a:xfrm>
                <a:off x="1700689" y="4184442"/>
                <a:ext cx="1704758" cy="3678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ctr">
                  <a:spcBef>
                    <a:spcPts val="438"/>
                  </a:spcBef>
                </a:pPr>
                <a:r>
                  <a:rPr lang="fr-FR" b="1" dirty="0">
                    <a:solidFill>
                      <a:schemeClr val="accent1">
                        <a:lumMod val="75000"/>
                      </a:schemeClr>
                    </a:solidFill>
                  </a:rPr>
                  <a:t>Pas de goût</a:t>
                </a:r>
              </a:p>
            </p:txBody>
          </p:sp>
          <p:sp>
            <p:nvSpPr>
              <p:cNvPr id="12" name="odeur">
                <a:extLst>
                  <a:ext uri="{FF2B5EF4-FFF2-40B4-BE49-F238E27FC236}">
                    <a16:creationId xmlns:a16="http://schemas.microsoft.com/office/drawing/2014/main" id="{D14503A9-502B-E3E6-6A53-2AAB1AB75369}"/>
                  </a:ext>
                </a:extLst>
              </p:cNvPr>
              <p:cNvSpPr>
                <a:spLocks noChangeArrowheads="1"/>
              </p:cNvSpPr>
              <p:nvPr/>
            </p:nvSpPr>
            <p:spPr bwMode="auto">
              <a:xfrm>
                <a:off x="1708220" y="5812946"/>
                <a:ext cx="1704758" cy="3678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ctr">
                  <a:spcBef>
                    <a:spcPts val="438"/>
                  </a:spcBef>
                </a:pPr>
                <a:r>
                  <a:rPr lang="fr-FR" b="1" dirty="0">
                    <a:solidFill>
                      <a:schemeClr val="accent1">
                        <a:lumMod val="75000"/>
                      </a:schemeClr>
                    </a:solidFill>
                  </a:rPr>
                  <a:t>Pas d’odeur</a:t>
                </a:r>
              </a:p>
            </p:txBody>
          </p:sp>
        </p:grpSp>
        <p:sp>
          <p:nvSpPr>
            <p:cNvPr id="39" name="Zone Texte 1">
              <a:extLst>
                <a:ext uri="{FF2B5EF4-FFF2-40B4-BE49-F238E27FC236}">
                  <a16:creationId xmlns:a16="http://schemas.microsoft.com/office/drawing/2014/main" id="{4E0137C1-03D1-2A54-6440-C2C93BC1938B}"/>
                </a:ext>
              </a:extLst>
            </p:cNvPr>
            <p:cNvSpPr>
              <a:spLocks noChangeArrowheads="1"/>
            </p:cNvSpPr>
            <p:nvPr/>
          </p:nvSpPr>
          <p:spPr bwMode="auto">
            <a:xfrm>
              <a:off x="1689145" y="1424036"/>
              <a:ext cx="1875293" cy="7064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ctr">
                <a:spcBef>
                  <a:spcPts val="438"/>
                </a:spcBef>
              </a:pPr>
              <a:r>
                <a:rPr lang="fr-FR" sz="2000" dirty="0">
                  <a:solidFill>
                    <a:schemeClr val="accent1">
                      <a:lumMod val="75000"/>
                    </a:schemeClr>
                  </a:solidFill>
                </a:rPr>
                <a:t>Le monoxyde de carbone n’a :</a:t>
              </a:r>
            </a:p>
          </p:txBody>
        </p:sp>
      </p:grpSp>
      <p:sp>
        <p:nvSpPr>
          <p:cNvPr id="46" name="Question début">
            <a:extLst>
              <a:ext uri="{FF2B5EF4-FFF2-40B4-BE49-F238E27FC236}">
                <a16:creationId xmlns:a16="http://schemas.microsoft.com/office/drawing/2014/main" id="{524637DD-B8AB-8C03-CE6F-4189D302E8C6}"/>
              </a:ext>
            </a:extLst>
          </p:cNvPr>
          <p:cNvSpPr txBox="1">
            <a:spLocks noChangeArrowheads="1"/>
          </p:cNvSpPr>
          <p:nvPr/>
        </p:nvSpPr>
        <p:spPr bwMode="auto">
          <a:xfrm>
            <a:off x="1603771" y="2259713"/>
            <a:ext cx="199681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fr-FR" altLang="fr-FR" sz="1800" b="1" dirty="0">
                <a:solidFill>
                  <a:srgbClr val="2F5597"/>
                </a:solidFill>
                <a:latin typeface="+mn-lt"/>
                <a:cs typeface="Arial" panose="020B0604020202020204" pitchFamily="34" charset="0"/>
              </a:rPr>
              <a:t>Qu’est-ce que le monoxyde de carbone ?</a:t>
            </a:r>
          </a:p>
        </p:txBody>
      </p:sp>
      <p:pic>
        <p:nvPicPr>
          <p:cNvPr id="48" name="Image 1">
            <a:extLst>
              <a:ext uri="{FF2B5EF4-FFF2-40B4-BE49-F238E27FC236}">
                <a16:creationId xmlns:a16="http://schemas.microsoft.com/office/drawing/2014/main" id="{253AACD3-3202-D865-4E48-A6F839920AA7}"/>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350826" y="1069078"/>
            <a:ext cx="1254189" cy="1558312"/>
          </a:xfrm>
          <a:prstGeom prst="rect">
            <a:avLst/>
          </a:prstGeom>
        </p:spPr>
      </p:pic>
      <p:sp>
        <p:nvSpPr>
          <p:cNvPr id="49" name="bulle source">
            <a:extLst>
              <a:ext uri="{FF2B5EF4-FFF2-40B4-BE49-F238E27FC236}">
                <a16:creationId xmlns:a16="http://schemas.microsoft.com/office/drawing/2014/main" id="{6B26926E-8EB6-20F0-A25D-3F2A0FF8C170}"/>
              </a:ext>
            </a:extLst>
          </p:cNvPr>
          <p:cNvSpPr/>
          <p:nvPr/>
        </p:nvSpPr>
        <p:spPr bwMode="auto">
          <a:xfrm>
            <a:off x="7076032" y="3130470"/>
            <a:ext cx="3748366" cy="131593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2F5597"/>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altLang="fr-FR" b="1" kern="0" dirty="0">
                <a:solidFill>
                  <a:schemeClr val="bg1"/>
                </a:solidFill>
              </a:rPr>
              <a:t>Sources typiques de monoxyde de carbone à l’intérieur </a:t>
            </a:r>
          </a:p>
          <a:p>
            <a:pPr algn="ctr" eaLnBrk="1" fontAlgn="auto" hangingPunct="1">
              <a:spcBef>
                <a:spcPts val="0"/>
              </a:spcBef>
              <a:spcAft>
                <a:spcPts val="0"/>
              </a:spcAft>
              <a:defRPr/>
            </a:pPr>
            <a:r>
              <a:rPr lang="fr-FR" altLang="fr-FR" b="1" kern="0" dirty="0">
                <a:solidFill>
                  <a:schemeClr val="bg1"/>
                </a:solidFill>
              </a:rPr>
              <a:t>(entre autres)</a:t>
            </a:r>
          </a:p>
        </p:txBody>
      </p:sp>
      <p:pic>
        <p:nvPicPr>
          <p:cNvPr id="6" name="Image FEU QUEST">
            <a:extLst>
              <a:ext uri="{FF2B5EF4-FFF2-40B4-BE49-F238E27FC236}">
                <a16:creationId xmlns:a16="http://schemas.microsoft.com/office/drawing/2014/main" id="{1985A830-36AB-42DA-A53E-D296EE9AB1EC}"/>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2211015" y="3145162"/>
            <a:ext cx="732706" cy="1136541"/>
          </a:xfrm>
          <a:prstGeom prst="rect">
            <a:avLst/>
          </a:prstGeom>
        </p:spPr>
      </p:pic>
      <p:sp>
        <p:nvSpPr>
          <p:cNvPr id="13" name="ZoneTexte 12">
            <a:extLst>
              <a:ext uri="{FF2B5EF4-FFF2-40B4-BE49-F238E27FC236}">
                <a16:creationId xmlns:a16="http://schemas.microsoft.com/office/drawing/2014/main" id="{442D7D3D-EE82-5AE8-1EB4-6E3859ECC440}"/>
              </a:ext>
            </a:extLst>
          </p:cNvPr>
          <p:cNvSpPr txBox="1"/>
          <p:nvPr/>
        </p:nvSpPr>
        <p:spPr>
          <a:xfrm>
            <a:off x="1725080" y="4323089"/>
            <a:ext cx="1754196" cy="923330"/>
          </a:xfrm>
          <a:prstGeom prst="rect">
            <a:avLst/>
          </a:prstGeom>
          <a:noFill/>
        </p:spPr>
        <p:txBody>
          <a:bodyPr wrap="square">
            <a:spAutoFit/>
          </a:bodyPr>
          <a:lstStyle/>
          <a:p>
            <a:pPr algn="ctr">
              <a:lnSpc>
                <a:spcPct val="100000"/>
              </a:lnSpc>
              <a:spcBef>
                <a:spcPct val="0"/>
              </a:spcBef>
              <a:buNone/>
            </a:pPr>
            <a:r>
              <a:rPr lang="fr-FR" altLang="fr-FR" sz="1800" dirty="0">
                <a:solidFill>
                  <a:srgbClr val="2F5597"/>
                </a:solidFill>
                <a:latin typeface="+mn-lt"/>
                <a:cs typeface="Arial" panose="020B0604020202020204" pitchFamily="34" charset="0"/>
              </a:rPr>
              <a:t>Gaz issu de la combustion incomplète </a:t>
            </a:r>
          </a:p>
        </p:txBody>
      </p:sp>
    </p:spTree>
    <p:extLst>
      <p:ext uri="{BB962C8B-B14F-4D97-AF65-F5344CB8AC3E}">
        <p14:creationId xmlns:p14="http://schemas.microsoft.com/office/powerpoint/2010/main" val="418985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fade">
                                      <p:cBhvr>
                                        <p:cTn id="2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49"/>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49"/>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nodeType="withEffect">
                                  <p:stCondLst>
                                    <p:cond delay="20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par>
                                <p:cTn id="37" presetID="10" presetClass="entr" presetSubtype="0" fill="hold" nodeType="withEffect">
                                  <p:stCondLst>
                                    <p:cond delay="20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par>
                                <p:cTn id="40" presetID="10" presetClass="entr" presetSubtype="0" fill="hold" grpId="0" nodeType="withEffect">
                                  <p:stCondLst>
                                    <p:cond delay="20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nodeType="withEffect">
                                  <p:stCondLst>
                                    <p:cond delay="20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par>
                                <p:cTn id="46" presetID="10" presetClass="entr" presetSubtype="0" fill="hold" nodeType="withEffect">
                                  <p:stCondLst>
                                    <p:cond delay="40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60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par>
                                <p:cTn id="52" presetID="10" presetClass="entr" presetSubtype="0" fill="hold" nodeType="withEffect">
                                  <p:stCondLst>
                                    <p:cond delay="80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500"/>
                                        <p:tgtEl>
                                          <p:spTgt spid="28"/>
                                        </p:tgtEl>
                                      </p:cBhvr>
                                    </p:animEffect>
                                  </p:childTnLst>
                                </p:cTn>
                              </p:par>
                              <p:par>
                                <p:cTn id="55" presetID="10" presetClass="entr" presetSubtype="0" fill="hold" nodeType="withEffect">
                                  <p:stCondLst>
                                    <p:cond delay="100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par>
                                <p:cTn id="58" presetID="10" presetClass="entr" presetSubtype="0" fill="hold" grpId="0" nodeType="withEffect">
                                  <p:stCondLst>
                                    <p:cond delay="120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par>
                                <p:cTn id="61" presetID="10" presetClass="entr" presetSubtype="0" fill="hold" nodeType="withEffect">
                                  <p:stCondLst>
                                    <p:cond delay="1400"/>
                                  </p:stCondLst>
                                  <p:childTnLst>
                                    <p:set>
                                      <p:cBhvr>
                                        <p:cTn id="62" dur="1" fill="hold">
                                          <p:stCondLst>
                                            <p:cond delay="0"/>
                                          </p:stCondLst>
                                        </p:cTn>
                                        <p:tgtEl>
                                          <p:spTgt spid="34"/>
                                        </p:tgtEl>
                                        <p:attrNameLst>
                                          <p:attrName>style.visibility</p:attrName>
                                        </p:attrNameLst>
                                      </p:cBhvr>
                                      <p:to>
                                        <p:strVal val="visible"/>
                                      </p:to>
                                    </p:set>
                                    <p:animEffect transition="in" filter="fade">
                                      <p:cBhvr>
                                        <p:cTn id="63" dur="500"/>
                                        <p:tgtEl>
                                          <p:spTgt spid="34"/>
                                        </p:tgtEl>
                                      </p:cBhvr>
                                    </p:animEffect>
                                  </p:childTnLst>
                                </p:cTn>
                              </p:par>
                              <p:par>
                                <p:cTn id="64" presetID="10" presetClass="entr" presetSubtype="0" fill="hold" nodeType="withEffect">
                                  <p:stCondLst>
                                    <p:cond delay="1600"/>
                                  </p:stCondLst>
                                  <p:childTnLst>
                                    <p:set>
                                      <p:cBhvr>
                                        <p:cTn id="65" dur="1" fill="hold">
                                          <p:stCondLst>
                                            <p:cond delay="0"/>
                                          </p:stCondLst>
                                        </p:cTn>
                                        <p:tgtEl>
                                          <p:spTgt spid="32"/>
                                        </p:tgtEl>
                                        <p:attrNameLst>
                                          <p:attrName>style.visibility</p:attrName>
                                        </p:attrNameLst>
                                      </p:cBhvr>
                                      <p:to>
                                        <p:strVal val="visible"/>
                                      </p:to>
                                    </p:set>
                                    <p:animEffect transition="in" filter="fade">
                                      <p:cBhvr>
                                        <p:cTn id="66" dur="500"/>
                                        <p:tgtEl>
                                          <p:spTgt spid="32"/>
                                        </p:tgtEl>
                                      </p:cBhvr>
                                    </p:animEffect>
                                  </p:childTnLst>
                                </p:cTn>
                              </p:par>
                              <p:par>
                                <p:cTn id="67" presetID="10" presetClass="entr" presetSubtype="0" fill="hold" grpId="0" nodeType="withEffect">
                                  <p:stCondLst>
                                    <p:cond delay="1800"/>
                                  </p:stCondLst>
                                  <p:childTnLst>
                                    <p:set>
                                      <p:cBhvr>
                                        <p:cTn id="68" dur="1" fill="hold">
                                          <p:stCondLst>
                                            <p:cond delay="0"/>
                                          </p:stCondLst>
                                        </p:cTn>
                                        <p:tgtEl>
                                          <p:spTgt spid="33"/>
                                        </p:tgtEl>
                                        <p:attrNameLst>
                                          <p:attrName>style.visibility</p:attrName>
                                        </p:attrNameLst>
                                      </p:cBhvr>
                                      <p:to>
                                        <p:strVal val="visible"/>
                                      </p:to>
                                    </p:set>
                                    <p:animEffect transition="in" filter="fade">
                                      <p:cBhvr>
                                        <p:cTn id="69" dur="500"/>
                                        <p:tgtEl>
                                          <p:spTgt spid="33"/>
                                        </p:tgtEl>
                                      </p:cBhvr>
                                    </p:animEffect>
                                  </p:childTnLst>
                                </p:cTn>
                              </p:par>
                              <p:par>
                                <p:cTn id="70" presetID="10" presetClass="entr" presetSubtype="0" fill="hold" nodeType="withEffect">
                                  <p:stCondLst>
                                    <p:cond delay="2000"/>
                                  </p:stCondLst>
                                  <p:childTnLst>
                                    <p:set>
                                      <p:cBhvr>
                                        <p:cTn id="71" dur="1" fill="hold">
                                          <p:stCondLst>
                                            <p:cond delay="0"/>
                                          </p:stCondLst>
                                        </p:cTn>
                                        <p:tgtEl>
                                          <p:spTgt spid="35"/>
                                        </p:tgtEl>
                                        <p:attrNameLst>
                                          <p:attrName>style.visibility</p:attrName>
                                        </p:attrNameLst>
                                      </p:cBhvr>
                                      <p:to>
                                        <p:strVal val="visible"/>
                                      </p:to>
                                    </p:set>
                                    <p:animEffect transition="in" filter="fade">
                                      <p:cBhvr>
                                        <p:cTn id="72" dur="500"/>
                                        <p:tgtEl>
                                          <p:spTgt spid="35"/>
                                        </p:tgtEl>
                                      </p:cBhvr>
                                    </p:animEffect>
                                  </p:childTnLst>
                                </p:cTn>
                              </p:par>
                              <p:par>
                                <p:cTn id="73" presetID="10" presetClass="entr" presetSubtype="0" fill="hold" nodeType="withEffect">
                                  <p:stCondLst>
                                    <p:cond delay="2200"/>
                                  </p:stCondLst>
                                  <p:childTnLst>
                                    <p:set>
                                      <p:cBhvr>
                                        <p:cTn id="74" dur="1" fill="hold">
                                          <p:stCondLst>
                                            <p:cond delay="0"/>
                                          </p:stCondLst>
                                        </p:cTn>
                                        <p:tgtEl>
                                          <p:spTgt spid="37"/>
                                        </p:tgtEl>
                                        <p:attrNameLst>
                                          <p:attrName>style.visibility</p:attrName>
                                        </p:attrNameLst>
                                      </p:cBhvr>
                                      <p:to>
                                        <p:strVal val="visible"/>
                                      </p:to>
                                    </p:set>
                                    <p:animEffect transition="in" filter="fade">
                                      <p:cBhvr>
                                        <p:cTn id="75" dur="500"/>
                                        <p:tgtEl>
                                          <p:spTgt spid="37"/>
                                        </p:tgtEl>
                                      </p:cBhvr>
                                    </p:animEffect>
                                  </p:childTnLst>
                                </p:cTn>
                              </p:par>
                              <p:par>
                                <p:cTn id="76" presetID="10" presetClass="entr" presetSubtype="0" fill="hold" grpId="0" nodeType="withEffect">
                                  <p:stCondLst>
                                    <p:cond delay="2400"/>
                                  </p:stCondLst>
                                  <p:childTnLst>
                                    <p:set>
                                      <p:cBhvr>
                                        <p:cTn id="77" dur="1" fill="hold">
                                          <p:stCondLst>
                                            <p:cond delay="0"/>
                                          </p:stCondLst>
                                        </p:cTn>
                                        <p:tgtEl>
                                          <p:spTgt spid="38"/>
                                        </p:tgtEl>
                                        <p:attrNameLst>
                                          <p:attrName>style.visibility</p:attrName>
                                        </p:attrNameLst>
                                      </p:cBhvr>
                                      <p:to>
                                        <p:strVal val="visible"/>
                                      </p:to>
                                    </p:set>
                                    <p:animEffect transition="in" filter="fade">
                                      <p:cBhvr>
                                        <p:cTn id="78" dur="500"/>
                                        <p:tgtEl>
                                          <p:spTgt spid="38"/>
                                        </p:tgtEl>
                                      </p:cBhvr>
                                    </p:animEffect>
                                  </p:childTnLst>
                                </p:cTn>
                              </p:par>
                            </p:childTnLst>
                          </p:cTn>
                        </p:par>
                      </p:childTnLst>
                    </p:cTn>
                  </p:par>
                </p:childTnLst>
              </p:cTn>
              <p:nextCondLst>
                <p:cond evt="onClick" delay="0">
                  <p:tgtEl>
                    <p:spTgt spid="49"/>
                  </p:tgtEl>
                </p:cond>
              </p:nextCondLst>
            </p:seq>
          </p:childTnLst>
        </p:cTn>
      </p:par>
    </p:tnLst>
    <p:bldLst>
      <p:bldP spid="18" grpId="0"/>
      <p:bldP spid="19" grpId="0"/>
      <p:bldP spid="22" grpId="0"/>
      <p:bldP spid="33" grpId="0"/>
      <p:bldP spid="38" grpId="0"/>
      <p:bldP spid="46" grpId="0"/>
      <p:bldP spid="49" grpId="0" animBg="1"/>
      <p:bldP spid="49" grpId="1" animBg="1"/>
      <p:bldP spid="13" grpId="0"/>
    </p:bldLst>
  </p:timing>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du monoxyde de carbone sur la santé ?</a:t>
            </a:r>
          </a:p>
        </p:txBody>
      </p:sp>
      <p:sp>
        <p:nvSpPr>
          <p:cNvPr id="3" name="Question début">
            <a:extLst>
              <a:ext uri="{FF2B5EF4-FFF2-40B4-BE49-F238E27FC236}">
                <a16:creationId xmlns:a16="http://schemas.microsoft.com/office/drawing/2014/main" id="{7C5EB495-7318-FE2F-B200-D2123A901613}"/>
              </a:ext>
            </a:extLst>
          </p:cNvPr>
          <p:cNvSpPr txBox="1">
            <a:spLocks noChangeArrowheads="1"/>
          </p:cNvSpPr>
          <p:nvPr/>
        </p:nvSpPr>
        <p:spPr bwMode="auto">
          <a:xfrm>
            <a:off x="1767339" y="1524927"/>
            <a:ext cx="10140043"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fr-FR" altLang="fr-FR" sz="1800" dirty="0">
                <a:solidFill>
                  <a:srgbClr val="2F5597"/>
                </a:solidFill>
                <a:latin typeface="+mn-lt"/>
                <a:cs typeface="Arial" panose="020B0604020202020204" pitchFamily="34" charset="0"/>
              </a:rPr>
              <a:t>Le monoxyde de carbone se fixe de façon irréversible à la place de l’oxygène sur l’hémoglobine du sang, bloquant ainsi le transport de l’oxygène dans le corps humain. </a:t>
            </a:r>
          </a:p>
          <a:p>
            <a:pPr>
              <a:lnSpc>
                <a:spcPct val="100000"/>
              </a:lnSpc>
              <a:spcBef>
                <a:spcPct val="0"/>
              </a:spcBef>
              <a:buNone/>
            </a:pPr>
            <a:endParaRPr lang="fr-FR" altLang="fr-FR" sz="1800" dirty="0">
              <a:solidFill>
                <a:srgbClr val="2F5597"/>
              </a:solidFill>
              <a:latin typeface="+mn-lt"/>
              <a:cs typeface="Arial" panose="020B0604020202020204" pitchFamily="34" charset="0"/>
            </a:endParaRPr>
          </a:p>
          <a:p>
            <a:pPr>
              <a:lnSpc>
                <a:spcPct val="100000"/>
              </a:lnSpc>
              <a:spcBef>
                <a:spcPct val="0"/>
              </a:spcBef>
              <a:buNone/>
            </a:pPr>
            <a:r>
              <a:rPr lang="fr-FR" altLang="fr-FR" sz="1800" dirty="0">
                <a:solidFill>
                  <a:srgbClr val="2F5597"/>
                </a:solidFill>
                <a:latin typeface="+mn-lt"/>
                <a:cs typeface="Arial" panose="020B0604020202020204" pitchFamily="34" charset="0"/>
              </a:rPr>
              <a:t>Les intoxications sont plus ou moins grandes en fonction de </a:t>
            </a:r>
            <a:r>
              <a:rPr lang="fr-FR" altLang="fr-FR" sz="1800" b="1" dirty="0">
                <a:solidFill>
                  <a:srgbClr val="2F5597"/>
                </a:solidFill>
                <a:latin typeface="+mn-lt"/>
                <a:cs typeface="Arial" panose="020B0604020202020204" pitchFamily="34" charset="0"/>
              </a:rPr>
              <a:t>la durée d’exposition et de la quantité inhalée</a:t>
            </a:r>
            <a:r>
              <a:rPr lang="fr-FR" altLang="fr-FR" sz="1800" dirty="0">
                <a:solidFill>
                  <a:srgbClr val="2F5597"/>
                </a:solidFill>
                <a:latin typeface="+mn-lt"/>
                <a:cs typeface="Arial" panose="020B0604020202020204" pitchFamily="34" charset="0"/>
              </a:rPr>
              <a:t>. </a:t>
            </a:r>
          </a:p>
          <a:p>
            <a:pPr marL="285750" indent="-285750">
              <a:lnSpc>
                <a:spcPct val="100000"/>
              </a:lnSpc>
              <a:spcBef>
                <a:spcPct val="0"/>
              </a:spcBef>
            </a:pPr>
            <a:r>
              <a:rPr lang="fr-FR" altLang="fr-FR" sz="1800" b="1" dirty="0">
                <a:solidFill>
                  <a:srgbClr val="2F5597"/>
                </a:solidFill>
                <a:latin typeface="+mn-lt"/>
                <a:cs typeface="Arial" panose="020B0604020202020204" pitchFamily="34" charset="0"/>
              </a:rPr>
              <a:t>Une faible exposition </a:t>
            </a:r>
            <a:r>
              <a:rPr lang="fr-FR" altLang="fr-FR" sz="1800" dirty="0">
                <a:solidFill>
                  <a:srgbClr val="2F5597"/>
                </a:solidFill>
                <a:latin typeface="+mn-lt"/>
                <a:cs typeface="Arial" panose="020B0604020202020204" pitchFamily="34" charset="0"/>
              </a:rPr>
              <a:t>au CO peut entraîner </a:t>
            </a:r>
            <a:r>
              <a:rPr lang="fr-FR" altLang="fr-FR" sz="1800" b="1" dirty="0">
                <a:solidFill>
                  <a:srgbClr val="2F5597"/>
                </a:solidFill>
                <a:latin typeface="+mn-lt"/>
                <a:cs typeface="Arial" panose="020B0604020202020204" pitchFamily="34" charset="0"/>
              </a:rPr>
              <a:t>des maux de tête et des nausées</a:t>
            </a:r>
            <a:r>
              <a:rPr lang="fr-FR" altLang="fr-FR" sz="1800" dirty="0">
                <a:solidFill>
                  <a:srgbClr val="2F5597"/>
                </a:solidFill>
                <a:latin typeface="+mn-lt"/>
                <a:cs typeface="Arial" panose="020B0604020202020204" pitchFamily="34" charset="0"/>
              </a:rPr>
              <a:t>. </a:t>
            </a:r>
          </a:p>
          <a:p>
            <a:pPr marL="285750" indent="-285750">
              <a:lnSpc>
                <a:spcPct val="100000"/>
              </a:lnSpc>
              <a:spcBef>
                <a:spcPct val="0"/>
              </a:spcBef>
            </a:pPr>
            <a:r>
              <a:rPr lang="fr-FR" altLang="fr-FR" sz="1800" b="1" dirty="0">
                <a:solidFill>
                  <a:srgbClr val="2F5597"/>
                </a:solidFill>
                <a:latin typeface="+mn-lt"/>
                <a:cs typeface="Arial" panose="020B0604020202020204" pitchFamily="34" charset="0"/>
              </a:rPr>
              <a:t>Une exposition importante au CO </a:t>
            </a:r>
            <a:r>
              <a:rPr lang="fr-FR" altLang="fr-FR" sz="1800" dirty="0">
                <a:solidFill>
                  <a:srgbClr val="2F5597"/>
                </a:solidFill>
                <a:latin typeface="+mn-lt"/>
                <a:cs typeface="Arial" panose="020B0604020202020204" pitchFamily="34" charset="0"/>
              </a:rPr>
              <a:t>peut être à l’origine d’une </a:t>
            </a:r>
            <a:r>
              <a:rPr lang="fr-FR" altLang="fr-FR" sz="1800" b="1" dirty="0">
                <a:solidFill>
                  <a:srgbClr val="2F5597"/>
                </a:solidFill>
                <a:latin typeface="+mn-lt"/>
                <a:cs typeface="Arial" panose="020B0604020202020204" pitchFamily="34" charset="0"/>
              </a:rPr>
              <a:t>intoxication provoquant des vomissements, des évanouissements, des convulsions, laisser des séquelles  neurologiques irréversibles </a:t>
            </a:r>
            <a:r>
              <a:rPr lang="fr-FR" altLang="fr-FR" sz="1800" dirty="0">
                <a:solidFill>
                  <a:srgbClr val="2F5597"/>
                </a:solidFill>
                <a:latin typeface="+mn-lt"/>
                <a:cs typeface="Arial" panose="020B0604020202020204" pitchFamily="34" charset="0"/>
              </a:rPr>
              <a:t>et </a:t>
            </a:r>
            <a:r>
              <a:rPr lang="fr-FR" altLang="fr-FR" sz="1800" b="1" dirty="0">
                <a:solidFill>
                  <a:srgbClr val="2F5597"/>
                </a:solidFill>
                <a:latin typeface="+mn-lt"/>
                <a:cs typeface="Arial" panose="020B0604020202020204" pitchFamily="34" charset="0"/>
              </a:rPr>
              <a:t>causer la mort lors d’exposition prolongée.</a:t>
            </a:r>
          </a:p>
          <a:p>
            <a:pPr>
              <a:lnSpc>
                <a:spcPct val="100000"/>
              </a:lnSpc>
              <a:spcBef>
                <a:spcPct val="0"/>
              </a:spcBef>
              <a:buNone/>
            </a:pPr>
            <a:endParaRPr lang="fr-FR" altLang="fr-FR" sz="1800" b="1" dirty="0">
              <a:solidFill>
                <a:srgbClr val="2F5597"/>
              </a:solidFill>
              <a:latin typeface="+mn-lt"/>
              <a:cs typeface="Arial" panose="020B0604020202020204" pitchFamily="34" charset="0"/>
            </a:endParaRPr>
          </a:p>
          <a:p>
            <a:pPr>
              <a:lnSpc>
                <a:spcPct val="100000"/>
              </a:lnSpc>
              <a:spcBef>
                <a:spcPct val="0"/>
              </a:spcBef>
              <a:buNone/>
            </a:pPr>
            <a:r>
              <a:rPr lang="fr-FR" altLang="fr-FR" sz="1800" dirty="0">
                <a:solidFill>
                  <a:srgbClr val="2F5597"/>
                </a:solidFill>
                <a:latin typeface="+mn-lt"/>
                <a:cs typeface="Arial" panose="020B0604020202020204" pitchFamily="34" charset="0"/>
              </a:rPr>
              <a:t>Chez les </a:t>
            </a:r>
            <a:r>
              <a:rPr lang="fr-FR" altLang="fr-FR" sz="1800" b="1" dirty="0">
                <a:solidFill>
                  <a:srgbClr val="2F5597"/>
                </a:solidFill>
                <a:latin typeface="+mn-lt"/>
                <a:cs typeface="Arial" panose="020B0604020202020204" pitchFamily="34" charset="0"/>
              </a:rPr>
              <a:t>personnes en bonne santé </a:t>
            </a:r>
            <a:r>
              <a:rPr lang="fr-FR" altLang="fr-FR" sz="1800" dirty="0">
                <a:solidFill>
                  <a:srgbClr val="2F5597"/>
                </a:solidFill>
                <a:latin typeface="+mn-lt"/>
                <a:cs typeface="Arial" panose="020B0604020202020204" pitchFamily="34" charset="0"/>
              </a:rPr>
              <a:t>on peut observer une </a:t>
            </a:r>
            <a:r>
              <a:rPr lang="fr-FR" altLang="fr-FR" sz="1800" b="1" dirty="0">
                <a:solidFill>
                  <a:srgbClr val="2F5597"/>
                </a:solidFill>
                <a:latin typeface="+mn-lt"/>
                <a:cs typeface="Arial" panose="020B0604020202020204" pitchFamily="34" charset="0"/>
              </a:rPr>
              <a:t>diminution des capacités physiques </a:t>
            </a:r>
            <a:r>
              <a:rPr lang="fr-FR" altLang="fr-FR" sz="1800" dirty="0">
                <a:solidFill>
                  <a:srgbClr val="2F5597"/>
                </a:solidFill>
                <a:latin typeface="+mn-lt"/>
                <a:cs typeface="Arial" panose="020B0604020202020204" pitchFamily="34" charset="0"/>
              </a:rPr>
              <a:t>et </a:t>
            </a:r>
            <a:r>
              <a:rPr lang="fr-FR" altLang="fr-FR" sz="1800" b="1" dirty="0">
                <a:solidFill>
                  <a:srgbClr val="2F5597"/>
                </a:solidFill>
                <a:latin typeface="+mn-lt"/>
                <a:cs typeface="Arial" panose="020B0604020202020204" pitchFamily="34" charset="0"/>
              </a:rPr>
              <a:t>intellectuelles</a:t>
            </a:r>
            <a:r>
              <a:rPr lang="fr-FR" altLang="fr-FR" sz="1800" dirty="0">
                <a:solidFill>
                  <a:srgbClr val="2F5597"/>
                </a:solidFill>
                <a:latin typeface="+mn-lt"/>
                <a:cs typeface="Arial" panose="020B0604020202020204" pitchFamily="34" charset="0"/>
              </a:rPr>
              <a:t>, une </a:t>
            </a:r>
            <a:r>
              <a:rPr lang="fr-FR" altLang="fr-FR" sz="1800" b="1" dirty="0">
                <a:solidFill>
                  <a:srgbClr val="2F5597"/>
                </a:solidFill>
                <a:latin typeface="+mn-lt"/>
                <a:cs typeface="Arial" panose="020B0604020202020204" pitchFamily="34" charset="0"/>
              </a:rPr>
              <a:t>baisse de la perception visuelle</a:t>
            </a:r>
            <a:r>
              <a:rPr lang="fr-FR" altLang="fr-FR" sz="1800" dirty="0">
                <a:solidFill>
                  <a:srgbClr val="2F5597"/>
                </a:solidFill>
                <a:latin typeface="+mn-lt"/>
                <a:cs typeface="Arial" panose="020B0604020202020204" pitchFamily="34" charset="0"/>
              </a:rPr>
              <a:t>, et une </a:t>
            </a:r>
            <a:r>
              <a:rPr lang="fr-FR" altLang="fr-FR" sz="1800" b="1" dirty="0">
                <a:solidFill>
                  <a:srgbClr val="2F5597"/>
                </a:solidFill>
                <a:latin typeface="+mn-lt"/>
                <a:cs typeface="Arial" panose="020B0604020202020204" pitchFamily="34" charset="0"/>
              </a:rPr>
              <a:t>perte de motricité.</a:t>
            </a:r>
          </a:p>
        </p:txBody>
      </p:sp>
    </p:spTree>
    <p:extLst>
      <p:ext uri="{BB962C8B-B14F-4D97-AF65-F5344CB8AC3E}">
        <p14:creationId xmlns:p14="http://schemas.microsoft.com/office/powerpoint/2010/main" val="357338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du monoxyde de carbone sur l’environnement ?</a:t>
            </a:r>
          </a:p>
        </p:txBody>
      </p:sp>
      <p:sp>
        <p:nvSpPr>
          <p:cNvPr id="3" name="Question début">
            <a:extLst>
              <a:ext uri="{FF2B5EF4-FFF2-40B4-BE49-F238E27FC236}">
                <a16:creationId xmlns:a16="http://schemas.microsoft.com/office/drawing/2014/main" id="{05D6F6BC-85E0-4C50-1A63-5391A836E4F6}"/>
              </a:ext>
            </a:extLst>
          </p:cNvPr>
          <p:cNvSpPr txBox="1">
            <a:spLocks noChangeArrowheads="1"/>
          </p:cNvSpPr>
          <p:nvPr/>
        </p:nvSpPr>
        <p:spPr bwMode="auto">
          <a:xfrm>
            <a:off x="1767339" y="1599354"/>
            <a:ext cx="10247452"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fr-FR" altLang="fr-FR" sz="1800" dirty="0">
                <a:solidFill>
                  <a:srgbClr val="2F5597"/>
                </a:solidFill>
                <a:latin typeface="+mn-lt"/>
                <a:cs typeface="Arial" panose="020B0604020202020204" pitchFamily="34" charset="0"/>
              </a:rPr>
              <a:t>Il </a:t>
            </a:r>
            <a:r>
              <a:rPr lang="fr-FR" altLang="fr-FR" sz="1800" b="1" dirty="0">
                <a:solidFill>
                  <a:srgbClr val="2F5597"/>
                </a:solidFill>
                <a:latin typeface="+mn-lt"/>
                <a:cs typeface="Arial" panose="020B0604020202020204" pitchFamily="34" charset="0"/>
              </a:rPr>
              <a:t>n’existe pas de rapports </a:t>
            </a:r>
            <a:r>
              <a:rPr lang="fr-FR" altLang="fr-FR" sz="1800" dirty="0">
                <a:solidFill>
                  <a:srgbClr val="2F5597"/>
                </a:solidFill>
                <a:latin typeface="+mn-lt"/>
                <a:cs typeface="Arial" panose="020B0604020202020204" pitchFamily="34" charset="0"/>
              </a:rPr>
              <a:t>indiquant que des concentrations de CO couramment mesurées dans l’air ambiant des zones urbaines et industrielles aient </a:t>
            </a:r>
            <a:r>
              <a:rPr lang="fr-FR" altLang="fr-FR" sz="1800" b="1" dirty="0">
                <a:solidFill>
                  <a:srgbClr val="2F5597"/>
                </a:solidFill>
                <a:latin typeface="+mn-lt"/>
                <a:cs typeface="Arial" panose="020B0604020202020204" pitchFamily="34" charset="0"/>
              </a:rPr>
              <a:t>des effets nuisibles sur les plantes et microorganismes </a:t>
            </a:r>
            <a:r>
              <a:rPr lang="fr-FR" altLang="fr-FR" sz="1800" dirty="0">
                <a:solidFill>
                  <a:srgbClr val="2F5597"/>
                </a:solidFill>
                <a:latin typeface="+mn-lt"/>
                <a:cs typeface="Arial" panose="020B0604020202020204" pitchFamily="34" charset="0"/>
              </a:rPr>
              <a:t>(source INCHEM.org). </a:t>
            </a:r>
          </a:p>
          <a:p>
            <a:pPr>
              <a:lnSpc>
                <a:spcPct val="100000"/>
              </a:lnSpc>
              <a:spcBef>
                <a:spcPct val="0"/>
              </a:spcBef>
              <a:buNone/>
            </a:pPr>
            <a:endParaRPr lang="fr-FR" altLang="fr-FR" sz="1800" dirty="0">
              <a:solidFill>
                <a:srgbClr val="2F5597"/>
              </a:solidFill>
              <a:latin typeface="+mn-lt"/>
              <a:cs typeface="Arial" panose="020B0604020202020204" pitchFamily="34" charset="0"/>
            </a:endParaRPr>
          </a:p>
          <a:p>
            <a:pPr>
              <a:lnSpc>
                <a:spcPct val="100000"/>
              </a:lnSpc>
              <a:spcBef>
                <a:spcPct val="0"/>
              </a:spcBef>
              <a:buNone/>
            </a:pPr>
            <a:r>
              <a:rPr lang="fr-FR" altLang="fr-FR" sz="1800" dirty="0">
                <a:solidFill>
                  <a:srgbClr val="2F5597"/>
                </a:solidFill>
                <a:latin typeface="+mn-lt"/>
                <a:cs typeface="Arial" panose="020B0604020202020204" pitchFamily="34" charset="0"/>
              </a:rPr>
              <a:t>Le monoxyde de carbone </a:t>
            </a:r>
            <a:r>
              <a:rPr lang="fr-FR" altLang="fr-FR" sz="1800" b="1" dirty="0">
                <a:solidFill>
                  <a:srgbClr val="2F5597"/>
                </a:solidFill>
                <a:latin typeface="+mn-lt"/>
                <a:cs typeface="Arial" panose="020B0604020202020204" pitchFamily="34" charset="0"/>
              </a:rPr>
              <a:t>influence toutefois indirectement l'effet de serre</a:t>
            </a:r>
            <a:r>
              <a:rPr lang="fr-FR" altLang="fr-FR" sz="1800" dirty="0">
                <a:solidFill>
                  <a:srgbClr val="2F5597"/>
                </a:solidFill>
                <a:latin typeface="+mn-lt"/>
                <a:cs typeface="Arial" panose="020B0604020202020204" pitchFamily="34" charset="0"/>
              </a:rPr>
              <a:t> car il influe sur le pouvoir </a:t>
            </a:r>
            <a:r>
              <a:rPr lang="fr-FR" altLang="fr-FR" sz="1800" b="1" dirty="0">
                <a:solidFill>
                  <a:srgbClr val="2F5597"/>
                </a:solidFill>
                <a:latin typeface="+mn-lt"/>
                <a:cs typeface="Arial" panose="020B0604020202020204" pitchFamily="34" charset="0"/>
              </a:rPr>
              <a:t>d'oxydation de l'atmosphère terrestre</a:t>
            </a:r>
            <a:r>
              <a:rPr lang="fr-FR" altLang="fr-FR" sz="1800" dirty="0">
                <a:solidFill>
                  <a:srgbClr val="2F5597"/>
                </a:solidFill>
                <a:latin typeface="+mn-lt"/>
                <a:cs typeface="Arial" panose="020B0604020202020204" pitchFamily="34" charset="0"/>
              </a:rPr>
              <a:t>. De ce fait, il contribue </a:t>
            </a:r>
            <a:r>
              <a:rPr lang="fr-FR" altLang="fr-FR" sz="1800" b="1" dirty="0">
                <a:solidFill>
                  <a:srgbClr val="2F5597"/>
                </a:solidFill>
                <a:latin typeface="+mn-lt"/>
                <a:cs typeface="Arial" panose="020B0604020202020204" pitchFamily="34" charset="0"/>
              </a:rPr>
              <a:t>à augmenter les concentrations de méthane (CH</a:t>
            </a:r>
            <a:r>
              <a:rPr lang="fr-FR" altLang="fr-FR" sz="1800" b="1" baseline="-25000" dirty="0">
                <a:solidFill>
                  <a:srgbClr val="2F5597"/>
                </a:solidFill>
                <a:latin typeface="+mn-lt"/>
                <a:cs typeface="Arial" panose="020B0604020202020204" pitchFamily="34" charset="0"/>
              </a:rPr>
              <a:t>4</a:t>
            </a:r>
            <a:r>
              <a:rPr lang="fr-FR" altLang="fr-FR" sz="1800" b="1" dirty="0">
                <a:solidFill>
                  <a:srgbClr val="2F5597"/>
                </a:solidFill>
                <a:latin typeface="+mn-lt"/>
                <a:cs typeface="Arial" panose="020B0604020202020204" pitchFamily="34" charset="0"/>
              </a:rPr>
              <a:t>) et d'oxydes nitreux (N</a:t>
            </a:r>
            <a:r>
              <a:rPr lang="fr-FR" altLang="fr-FR" sz="1800" b="1" baseline="-25000" dirty="0">
                <a:solidFill>
                  <a:srgbClr val="2F5597"/>
                </a:solidFill>
                <a:latin typeface="+mn-lt"/>
                <a:cs typeface="Arial" panose="020B0604020202020204" pitchFamily="34" charset="0"/>
              </a:rPr>
              <a:t>2</a:t>
            </a:r>
            <a:r>
              <a:rPr lang="fr-FR" altLang="fr-FR" sz="1800" b="1" dirty="0">
                <a:solidFill>
                  <a:srgbClr val="2F5597"/>
                </a:solidFill>
                <a:latin typeface="+mn-lt"/>
                <a:cs typeface="Arial" panose="020B0604020202020204" pitchFamily="34" charset="0"/>
              </a:rPr>
              <a:t>O)</a:t>
            </a:r>
            <a:r>
              <a:rPr lang="fr-FR" altLang="fr-FR" sz="1800" dirty="0">
                <a:solidFill>
                  <a:srgbClr val="2F5597"/>
                </a:solidFill>
                <a:latin typeface="+mn-lt"/>
                <a:cs typeface="Arial" panose="020B0604020202020204" pitchFamily="34" charset="0"/>
              </a:rPr>
              <a:t> (source FAO.org).</a:t>
            </a:r>
            <a:endParaRPr lang="fr-FR" altLang="fr-FR" sz="1800" b="1" dirty="0">
              <a:solidFill>
                <a:srgbClr val="2F5597"/>
              </a:solidFill>
              <a:latin typeface="+mn-lt"/>
              <a:cs typeface="Arial" panose="020B0604020202020204" pitchFamily="34" charset="0"/>
            </a:endParaRPr>
          </a:p>
        </p:txBody>
      </p:sp>
      <p:sp>
        <p:nvSpPr>
          <p:cNvPr id="5" name="ZoneTexte 4">
            <a:extLst>
              <a:ext uri="{FF2B5EF4-FFF2-40B4-BE49-F238E27FC236}">
                <a16:creationId xmlns:a16="http://schemas.microsoft.com/office/drawing/2014/main" id="{02CC1DD5-0C32-0D9F-4296-33FA53FA8B39}"/>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FAO</a:t>
            </a:r>
          </a:p>
        </p:txBody>
      </p:sp>
    </p:spTree>
    <p:extLst>
      <p:ext uri="{BB962C8B-B14F-4D97-AF65-F5344CB8AC3E}">
        <p14:creationId xmlns:p14="http://schemas.microsoft.com/office/powerpoint/2010/main" val="271101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mesure-t-on le monoxyde de carbone ?</a:t>
            </a:r>
          </a:p>
        </p:txBody>
      </p:sp>
      <p:sp>
        <p:nvSpPr>
          <p:cNvPr id="3" name="Zone Texte 1">
            <a:extLst>
              <a:ext uri="{FF2B5EF4-FFF2-40B4-BE49-F238E27FC236}">
                <a16:creationId xmlns:a16="http://schemas.microsoft.com/office/drawing/2014/main" id="{2FE87CCF-0015-27A7-7FFA-D447466668D0}"/>
              </a:ext>
            </a:extLst>
          </p:cNvPr>
          <p:cNvSpPr>
            <a:spLocks noChangeArrowheads="1"/>
          </p:cNvSpPr>
          <p:nvPr/>
        </p:nvSpPr>
        <p:spPr bwMode="auto">
          <a:xfrm>
            <a:off x="1982645" y="1680893"/>
            <a:ext cx="9709431" cy="23478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dirty="0">
                <a:solidFill>
                  <a:schemeClr val="accent1">
                    <a:lumMod val="75000"/>
                  </a:schemeClr>
                </a:solidFill>
              </a:rPr>
              <a:t>L’analyseur utilisé pour mesurer les concentrations en monoxyde de carbone (CO) est basé sur </a:t>
            </a:r>
            <a:r>
              <a:rPr lang="fr-FR" sz="2000" b="1" dirty="0">
                <a:solidFill>
                  <a:schemeClr val="accent1">
                    <a:lumMod val="75000"/>
                  </a:schemeClr>
                </a:solidFill>
              </a:rPr>
              <a:t>l’absorption Infrarouge (IR).</a:t>
            </a:r>
          </a:p>
          <a:p>
            <a:pPr>
              <a:spcBef>
                <a:spcPts val="438"/>
              </a:spcBef>
            </a:pPr>
            <a:r>
              <a:rPr lang="fr-FR" sz="2000" dirty="0">
                <a:solidFill>
                  <a:schemeClr val="accent1">
                    <a:lumMod val="75000"/>
                  </a:schemeClr>
                </a:solidFill>
              </a:rPr>
              <a:t>La méthode utilisée pour déterminer le monoxyde de carbone est </a:t>
            </a:r>
            <a:r>
              <a:rPr lang="fr-FR" sz="2000" b="1" dirty="0">
                <a:solidFill>
                  <a:schemeClr val="accent1">
                    <a:lumMod val="75000"/>
                  </a:schemeClr>
                </a:solidFill>
              </a:rPr>
              <a:t>la corrélation infrarouge par filtre gazeux. </a:t>
            </a:r>
          </a:p>
          <a:p>
            <a:pPr>
              <a:spcBef>
                <a:spcPts val="438"/>
              </a:spcBef>
            </a:pPr>
            <a:r>
              <a:rPr lang="fr-FR" sz="2000" b="1" dirty="0">
                <a:solidFill>
                  <a:schemeClr val="accent1">
                    <a:lumMod val="75000"/>
                  </a:schemeClr>
                </a:solidFill>
              </a:rPr>
              <a:t>Le faisceau </a:t>
            </a:r>
            <a:r>
              <a:rPr lang="fr-FR" sz="2000" dirty="0">
                <a:solidFill>
                  <a:schemeClr val="accent1">
                    <a:lumMod val="75000"/>
                  </a:schemeClr>
                </a:solidFill>
              </a:rPr>
              <a:t>émis par </a:t>
            </a:r>
            <a:r>
              <a:rPr lang="fr-FR" sz="2000" b="1" dirty="0">
                <a:solidFill>
                  <a:schemeClr val="accent1">
                    <a:lumMod val="75000"/>
                  </a:schemeClr>
                </a:solidFill>
              </a:rPr>
              <a:t>la source infrarouge traverse alternativement une cellule remplie de CO et une cellule neutre</a:t>
            </a:r>
            <a:r>
              <a:rPr lang="fr-FR" sz="2000" dirty="0">
                <a:solidFill>
                  <a:schemeClr val="accent1">
                    <a:lumMod val="75000"/>
                  </a:schemeClr>
                </a:solidFill>
              </a:rPr>
              <a:t> puis </a:t>
            </a:r>
            <a:r>
              <a:rPr lang="fr-FR" sz="2000" b="1" dirty="0">
                <a:solidFill>
                  <a:schemeClr val="accent1">
                    <a:lumMod val="75000"/>
                  </a:schemeClr>
                </a:solidFill>
              </a:rPr>
              <a:t>la chambre de mesure contenant l’échantillon </a:t>
            </a:r>
            <a:r>
              <a:rPr lang="fr-FR" sz="2000" dirty="0">
                <a:solidFill>
                  <a:schemeClr val="accent1">
                    <a:lumMod val="75000"/>
                  </a:schemeClr>
                </a:solidFill>
              </a:rPr>
              <a:t>et enfin, un filtre </a:t>
            </a:r>
            <a:r>
              <a:rPr lang="fr-FR" sz="2000" b="1" dirty="0">
                <a:solidFill>
                  <a:schemeClr val="accent1">
                    <a:lumMod val="75000"/>
                  </a:schemeClr>
                </a:solidFill>
              </a:rPr>
              <a:t>interférentiel placé avant le détecteur.</a:t>
            </a:r>
          </a:p>
        </p:txBody>
      </p:sp>
    </p:spTree>
    <p:extLst>
      <p:ext uri="{BB962C8B-B14F-4D97-AF65-F5344CB8AC3E}">
        <p14:creationId xmlns:p14="http://schemas.microsoft.com/office/powerpoint/2010/main" val="4043987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cs typeface="Arial" charset="0"/>
              </a:rPr>
              <a:t>Quelles actions mettre pour réduire l’impact </a:t>
            </a:r>
            <a:r>
              <a:rPr lang="fr-FR" altLang="fr-FR" sz="3200">
                <a:solidFill>
                  <a:schemeClr val="accent5">
                    <a:lumMod val="75000"/>
                  </a:schemeClr>
                </a:solidFill>
                <a:cs typeface="Arial" charset="0"/>
              </a:rPr>
              <a:t>du monoxyde de carbone (CO) </a:t>
            </a:r>
            <a:r>
              <a:rPr lang="fr-FR" altLang="fr-FR" sz="3200" dirty="0">
                <a:solidFill>
                  <a:schemeClr val="accent5">
                    <a:lumMod val="75000"/>
                  </a:schemeClr>
                </a:solidFill>
                <a:cs typeface="Arial" charset="0"/>
              </a:rPr>
              <a:t>?</a:t>
            </a:r>
          </a:p>
        </p:txBody>
      </p:sp>
      <p:sp>
        <p:nvSpPr>
          <p:cNvPr id="17" name="Zone Texte 1">
            <a:extLst>
              <a:ext uri="{FF2B5EF4-FFF2-40B4-BE49-F238E27FC236}">
                <a16:creationId xmlns:a16="http://schemas.microsoft.com/office/drawing/2014/main" id="{4735B580-AF75-A5E1-5A2D-ECCEABE4CD6F}"/>
              </a:ext>
            </a:extLst>
          </p:cNvPr>
          <p:cNvSpPr>
            <a:spLocks noChangeArrowheads="1"/>
          </p:cNvSpPr>
          <p:nvPr/>
        </p:nvSpPr>
        <p:spPr bwMode="auto">
          <a:xfrm>
            <a:off x="2611425" y="1665008"/>
            <a:ext cx="9187851" cy="7064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b="1" dirty="0">
                <a:solidFill>
                  <a:schemeClr val="accent1">
                    <a:lumMod val="75000"/>
                  </a:schemeClr>
                </a:solidFill>
              </a:rPr>
              <a:t>Installation</a:t>
            </a:r>
            <a:r>
              <a:rPr lang="fr-FR" sz="2000" dirty="0">
                <a:solidFill>
                  <a:schemeClr val="accent1">
                    <a:lumMod val="75000"/>
                  </a:schemeClr>
                </a:solidFill>
              </a:rPr>
              <a:t> d’un détecteur de monoxyde de carbone certifié, de préférence </a:t>
            </a:r>
            <a:r>
              <a:rPr lang="fr-FR" sz="2000" b="1" dirty="0">
                <a:solidFill>
                  <a:schemeClr val="accent1">
                    <a:lumMod val="75000"/>
                  </a:schemeClr>
                </a:solidFill>
              </a:rPr>
              <a:t>près des chambres à coucher.</a:t>
            </a:r>
          </a:p>
        </p:txBody>
      </p:sp>
      <p:sp>
        <p:nvSpPr>
          <p:cNvPr id="3" name="Numéro 3">
            <a:extLst>
              <a:ext uri="{FF2B5EF4-FFF2-40B4-BE49-F238E27FC236}">
                <a16:creationId xmlns:a16="http://schemas.microsoft.com/office/drawing/2014/main" id="{69DB941E-AC42-94DE-1FE8-CD521505581C}"/>
              </a:ext>
            </a:extLst>
          </p:cNvPr>
          <p:cNvSpPr/>
          <p:nvPr/>
        </p:nvSpPr>
        <p:spPr bwMode="auto">
          <a:xfrm>
            <a:off x="1823539" y="3363118"/>
            <a:ext cx="643111" cy="66023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3</a:t>
            </a:r>
          </a:p>
        </p:txBody>
      </p:sp>
      <p:sp>
        <p:nvSpPr>
          <p:cNvPr id="4" name="Numéro 2">
            <a:extLst>
              <a:ext uri="{FF2B5EF4-FFF2-40B4-BE49-F238E27FC236}">
                <a16:creationId xmlns:a16="http://schemas.microsoft.com/office/drawing/2014/main" id="{D1A0559A-4551-8858-7EE3-88E5BF843B41}"/>
              </a:ext>
            </a:extLst>
          </p:cNvPr>
          <p:cNvSpPr/>
          <p:nvPr/>
        </p:nvSpPr>
        <p:spPr bwMode="auto">
          <a:xfrm>
            <a:off x="1823541" y="2512342"/>
            <a:ext cx="643110" cy="66023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2</a:t>
            </a:r>
          </a:p>
        </p:txBody>
      </p:sp>
      <p:sp>
        <p:nvSpPr>
          <p:cNvPr id="5" name="Numéro 1">
            <a:extLst>
              <a:ext uri="{FF2B5EF4-FFF2-40B4-BE49-F238E27FC236}">
                <a16:creationId xmlns:a16="http://schemas.microsoft.com/office/drawing/2014/main" id="{8E173148-6D33-714E-B710-21D9072F2935}"/>
              </a:ext>
            </a:extLst>
          </p:cNvPr>
          <p:cNvSpPr/>
          <p:nvPr/>
        </p:nvSpPr>
        <p:spPr bwMode="auto">
          <a:xfrm>
            <a:off x="1823540" y="1661148"/>
            <a:ext cx="643111" cy="6606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1</a:t>
            </a:r>
            <a:endParaRPr lang="fr-FR" altLang="fr-FR" sz="6000" b="1" dirty="0">
              <a:solidFill>
                <a:schemeClr val="bg1"/>
              </a:solidFill>
            </a:endParaRPr>
          </a:p>
        </p:txBody>
      </p:sp>
      <p:sp>
        <p:nvSpPr>
          <p:cNvPr id="6" name="Zone Texte 2">
            <a:extLst>
              <a:ext uri="{FF2B5EF4-FFF2-40B4-BE49-F238E27FC236}">
                <a16:creationId xmlns:a16="http://schemas.microsoft.com/office/drawing/2014/main" id="{E3AF6E5F-6551-3A27-9465-0AFD0C523ABD}"/>
              </a:ext>
            </a:extLst>
          </p:cNvPr>
          <p:cNvSpPr>
            <a:spLocks noChangeArrowheads="1"/>
          </p:cNvSpPr>
          <p:nvPr/>
        </p:nvSpPr>
        <p:spPr bwMode="auto">
          <a:xfrm>
            <a:off x="2611425" y="2643136"/>
            <a:ext cx="9187851" cy="3986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b="1" dirty="0">
                <a:solidFill>
                  <a:schemeClr val="accent1">
                    <a:lumMod val="75000"/>
                  </a:schemeClr>
                </a:solidFill>
              </a:rPr>
              <a:t>Ramonage obligatoire chaque année des cheminées (en cas de chauffage au bois).</a:t>
            </a:r>
          </a:p>
        </p:txBody>
      </p:sp>
      <p:sp>
        <p:nvSpPr>
          <p:cNvPr id="7" name="Zone Texte 3">
            <a:extLst>
              <a:ext uri="{FF2B5EF4-FFF2-40B4-BE49-F238E27FC236}">
                <a16:creationId xmlns:a16="http://schemas.microsoft.com/office/drawing/2014/main" id="{6B8B5F8C-D0E2-22D6-48D4-14D0B68947C7}"/>
              </a:ext>
            </a:extLst>
          </p:cNvPr>
          <p:cNvSpPr>
            <a:spLocks noChangeArrowheads="1"/>
          </p:cNvSpPr>
          <p:nvPr/>
        </p:nvSpPr>
        <p:spPr bwMode="auto">
          <a:xfrm>
            <a:off x="2611425" y="3493911"/>
            <a:ext cx="9187851" cy="3986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b="1" dirty="0">
                <a:solidFill>
                  <a:schemeClr val="accent1">
                    <a:lumMod val="75000"/>
                  </a:schemeClr>
                </a:solidFill>
              </a:rPr>
              <a:t>Éviter d’utiliser un barbecue ou un générateur d’électricité à l’intérieur.</a:t>
            </a:r>
          </a:p>
        </p:txBody>
      </p:sp>
      <p:sp>
        <p:nvSpPr>
          <p:cNvPr id="9" name="Zone Texte 4">
            <a:extLst>
              <a:ext uri="{FF2B5EF4-FFF2-40B4-BE49-F238E27FC236}">
                <a16:creationId xmlns:a16="http://schemas.microsoft.com/office/drawing/2014/main" id="{84B24C25-6962-09E5-2629-9C794584DFD8}"/>
              </a:ext>
            </a:extLst>
          </p:cNvPr>
          <p:cNvSpPr>
            <a:spLocks noChangeArrowheads="1"/>
          </p:cNvSpPr>
          <p:nvPr/>
        </p:nvSpPr>
        <p:spPr bwMode="auto">
          <a:xfrm>
            <a:off x="2611424" y="4256301"/>
            <a:ext cx="9187851" cy="7064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b="1" dirty="0">
                <a:solidFill>
                  <a:schemeClr val="accent1">
                    <a:lumMod val="75000"/>
                  </a:schemeClr>
                </a:solidFill>
              </a:rPr>
              <a:t>Éviter de laisser tourner le moteur de la voiture ou d’équipement à essence au ralenti dans le garage.</a:t>
            </a:r>
          </a:p>
        </p:txBody>
      </p:sp>
      <p:sp>
        <p:nvSpPr>
          <p:cNvPr id="10" name="Zone Texte 5">
            <a:extLst>
              <a:ext uri="{FF2B5EF4-FFF2-40B4-BE49-F238E27FC236}">
                <a16:creationId xmlns:a16="http://schemas.microsoft.com/office/drawing/2014/main" id="{A9551964-D74A-8DE3-29A8-3DAFBBCCDB71}"/>
              </a:ext>
            </a:extLst>
          </p:cNvPr>
          <p:cNvSpPr>
            <a:spLocks noChangeArrowheads="1"/>
          </p:cNvSpPr>
          <p:nvPr/>
        </p:nvSpPr>
        <p:spPr bwMode="auto">
          <a:xfrm>
            <a:off x="2611424" y="5326468"/>
            <a:ext cx="9187851" cy="3986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b="1" dirty="0">
                <a:solidFill>
                  <a:schemeClr val="accent1">
                    <a:lumMod val="75000"/>
                  </a:schemeClr>
                </a:solidFill>
              </a:rPr>
              <a:t>Entretenir les poêles et les foyers et faites les inspecter annuellement.</a:t>
            </a:r>
          </a:p>
        </p:txBody>
      </p:sp>
      <p:sp>
        <p:nvSpPr>
          <p:cNvPr id="11" name="Numéro 4">
            <a:extLst>
              <a:ext uri="{FF2B5EF4-FFF2-40B4-BE49-F238E27FC236}">
                <a16:creationId xmlns:a16="http://schemas.microsoft.com/office/drawing/2014/main" id="{CE028CB0-7A5B-4863-E292-9C386E0D4884}"/>
              </a:ext>
            </a:extLst>
          </p:cNvPr>
          <p:cNvSpPr/>
          <p:nvPr/>
        </p:nvSpPr>
        <p:spPr bwMode="auto">
          <a:xfrm>
            <a:off x="1823539" y="4279395"/>
            <a:ext cx="643111" cy="66023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4</a:t>
            </a:r>
          </a:p>
        </p:txBody>
      </p:sp>
      <p:sp>
        <p:nvSpPr>
          <p:cNvPr id="12" name="Numéro 5">
            <a:extLst>
              <a:ext uri="{FF2B5EF4-FFF2-40B4-BE49-F238E27FC236}">
                <a16:creationId xmlns:a16="http://schemas.microsoft.com/office/drawing/2014/main" id="{AD79D131-DA7C-B66C-4D5A-9B9BBFFB7DF7}"/>
              </a:ext>
            </a:extLst>
          </p:cNvPr>
          <p:cNvSpPr/>
          <p:nvPr/>
        </p:nvSpPr>
        <p:spPr bwMode="auto">
          <a:xfrm>
            <a:off x="1823539" y="5190514"/>
            <a:ext cx="643111" cy="66023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000" b="1" dirty="0">
                <a:solidFill>
                  <a:schemeClr val="bg1"/>
                </a:solidFill>
              </a:rPr>
              <a:t>5</a:t>
            </a:r>
          </a:p>
        </p:txBody>
      </p:sp>
    </p:spTree>
    <p:extLst>
      <p:ext uri="{BB962C8B-B14F-4D97-AF65-F5344CB8AC3E}">
        <p14:creationId xmlns:p14="http://schemas.microsoft.com/office/powerpoint/2010/main" val="4174813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nextCondLst>
                <p:cond evt="onClick" delay="0">
                  <p:tgtEl>
                    <p:spTgt spid="4"/>
                  </p:tgtEl>
                </p:cond>
              </p:nextCondLst>
            </p:seq>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nextCondLst>
                <p:cond evt="onClick" delay="0">
                  <p:tgtEl>
                    <p:spTgt spid="3"/>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nextCondLst>
                <p:cond evt="onClick" delay="0">
                  <p:tgtEl>
                    <p:spTgt spid="12"/>
                  </p:tgtEl>
                </p:cond>
              </p:nextCondLst>
            </p:seq>
          </p:childTnLst>
        </p:cTn>
      </p:par>
    </p:tnLst>
    <p:bldLst>
      <p:bldP spid="17" grpId="0"/>
      <p:bldP spid="6" grpId="0"/>
      <p:bldP spid="7" grpId="0"/>
      <p:bldP spid="9" grpId="0"/>
      <p:bldP spid="10"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1">
            <a:extLst>
              <a:ext uri="{FF2B5EF4-FFF2-40B4-BE49-F238E27FC236}">
                <a16:creationId xmlns:a16="http://schemas.microsoft.com/office/drawing/2014/main" id="{73A3D82D-2D06-352A-961C-AD23DC8992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0016"/>
          <a:stretch>
            <a:fillRect/>
          </a:stretch>
        </p:blipFill>
        <p:spPr bwMode="auto">
          <a:xfrm>
            <a:off x="18995" y="1038983"/>
            <a:ext cx="8757098" cy="5819017"/>
          </a:xfrm>
          <a:prstGeom prst="rect">
            <a:avLst/>
          </a:prstGeom>
          <a:noFill/>
          <a:ln>
            <a:noFill/>
          </a:ln>
          <a:effectLst/>
          <a:extLst>
            <a:ext uri="{909E8E84-426E-40DD-AFC4-6F175D3DCCD1}">
              <a14:hiddenFill xmlns:a14="http://schemas.microsoft.com/office/drawing/2010/main">
                <a:blipFill dpi="0" rotWithShape="0">
                  <a:blip/>
                  <a:srcRect r="2001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6563" name="Rectangle 3">
            <a:extLst>
              <a:ext uri="{FF2B5EF4-FFF2-40B4-BE49-F238E27FC236}">
                <a16:creationId xmlns:a16="http://schemas.microsoft.com/office/drawing/2014/main" id="{E50EDFC8-F8A0-55F6-F4D6-D046111A54B6}"/>
              </a:ext>
            </a:extLst>
          </p:cNvPr>
          <p:cNvSpPr>
            <a:spLocks noChangeArrowheads="1"/>
          </p:cNvSpPr>
          <p:nvPr/>
        </p:nvSpPr>
        <p:spPr bwMode="auto">
          <a:xfrm>
            <a:off x="11276131" y="6354383"/>
            <a:ext cx="914281"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a:solidFill>
                  <a:srgbClr val="FFC000"/>
                </a:solidFill>
              </a:rPr>
              <a:t>M</a:t>
            </a:r>
            <a:r>
              <a:rPr lang="fr-FR" altLang="fr-FR" b="1" baseline="30000">
                <a:solidFill>
                  <a:srgbClr val="FFC000"/>
                </a:solidFill>
              </a:rPr>
              <a:t>4</a:t>
            </a:r>
            <a:r>
              <a:rPr lang="fr-FR" altLang="fr-FR" b="1">
                <a:solidFill>
                  <a:srgbClr val="FFC000"/>
                </a:solidFill>
              </a:rPr>
              <a:t> - </a:t>
            </a:r>
            <a:fld id="{E76DFD72-3AFF-4568-8481-12FDD295DCBA}" type="slidenum">
              <a:rPr lang="fr-FR" altLang="fr-FR" b="1">
                <a:solidFill>
                  <a:srgbClr val="FFC000"/>
                </a:solidFill>
              </a:rPr>
              <a:pPr eaLnBrk="1" hangingPunct="1">
                <a:buClrTx/>
                <a:buFontTx/>
                <a:buNone/>
              </a:pPr>
              <a:t>149</a:t>
            </a:fld>
            <a:endParaRPr lang="fr-FR" altLang="fr-FR" b="1">
              <a:solidFill>
                <a:srgbClr val="FFC000"/>
              </a:solidFill>
            </a:endParaRPr>
          </a:p>
        </p:txBody>
      </p:sp>
      <p:sp>
        <p:nvSpPr>
          <p:cNvPr id="66573" name="Rectangle 13">
            <a:extLst>
              <a:ext uri="{FF2B5EF4-FFF2-40B4-BE49-F238E27FC236}">
                <a16:creationId xmlns:a16="http://schemas.microsoft.com/office/drawing/2014/main" id="{09C74E0A-134B-E484-3DE6-DA65C1894610}"/>
              </a:ext>
            </a:extLst>
          </p:cNvPr>
          <p:cNvSpPr>
            <a:spLocks noChangeArrowheads="1"/>
          </p:cNvSpPr>
          <p:nvPr/>
        </p:nvSpPr>
        <p:spPr bwMode="auto">
          <a:xfrm>
            <a:off x="4785689" y="663172"/>
            <a:ext cx="7406311" cy="1906221"/>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6574" name="Rectangle 14">
            <a:extLst>
              <a:ext uri="{FF2B5EF4-FFF2-40B4-BE49-F238E27FC236}">
                <a16:creationId xmlns:a16="http://schemas.microsoft.com/office/drawing/2014/main" id="{2D2C8A59-B1D2-31E5-6D96-5CF97E886958}"/>
              </a:ext>
            </a:extLst>
          </p:cNvPr>
          <p:cNvSpPr>
            <a:spLocks noChangeArrowheads="1"/>
          </p:cNvSpPr>
          <p:nvPr/>
        </p:nvSpPr>
        <p:spPr bwMode="auto">
          <a:xfrm>
            <a:off x="5249532" y="1010144"/>
            <a:ext cx="6701552" cy="76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r>
              <a:rPr lang="fr-FR" altLang="fr-FR" sz="4400" b="1" dirty="0"/>
              <a:t>QU’AVEZ-VOUS RETENU ?</a:t>
            </a:r>
          </a:p>
        </p:txBody>
      </p:sp>
    </p:spTree>
    <p:extLst>
      <p:ext uri="{BB962C8B-B14F-4D97-AF65-F5344CB8AC3E}">
        <p14:creationId xmlns:p14="http://schemas.microsoft.com/office/powerpoint/2010/main" val="38623683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0873" name="Grande ?">
            <a:extLst>
              <a:ext uri="{FF2B5EF4-FFF2-40B4-BE49-F238E27FC236}">
                <a16:creationId xmlns:a16="http://schemas.microsoft.com/office/drawing/2014/main" id="{340F1DC3-816F-0CB1-B0F7-CE6EFCDEBF2B}"/>
              </a:ext>
            </a:extLst>
          </p:cNvPr>
          <p:cNvPicPr>
            <a:picLocks noChangeAspect="1"/>
          </p:cNvPicPr>
          <p:nvPr/>
        </p:nvPicPr>
        <p:blipFill>
          <a:blip r:embed="rId3">
            <a:duotone>
              <a:prstClr val="black"/>
              <a:schemeClr val="accent1">
                <a:tint val="45000"/>
                <a:satMod val="400000"/>
              </a:schemeClr>
            </a:duotone>
          </a:blip>
          <a:srcRect/>
          <a:stretch>
            <a:fillRect/>
          </a:stretch>
        </p:blipFill>
        <p:spPr bwMode="auto">
          <a:xfrm>
            <a:off x="1959298" y="1778875"/>
            <a:ext cx="2672475" cy="4359491"/>
          </a:xfrm>
          <a:prstGeom prst="rect">
            <a:avLst/>
          </a:prstGeom>
          <a:noFill/>
          <a:ln>
            <a:noFill/>
          </a:ln>
        </p:spPr>
      </p:pic>
      <p:pic>
        <p:nvPicPr>
          <p:cNvPr id="120874" name="Grande ?">
            <a:extLst>
              <a:ext uri="{FF2B5EF4-FFF2-40B4-BE49-F238E27FC236}">
                <a16:creationId xmlns:a16="http://schemas.microsoft.com/office/drawing/2014/main" id="{5111504B-0353-84BE-0B2C-EB92800E1C52}"/>
              </a:ext>
            </a:extLst>
          </p:cNvPr>
          <p:cNvPicPr>
            <a:picLocks noChangeAspect="1"/>
          </p:cNvPicPr>
          <p:nvPr/>
        </p:nvPicPr>
        <p:blipFill>
          <a:blip r:embed="rId3">
            <a:duotone>
              <a:prstClr val="black"/>
              <a:schemeClr val="accent1">
                <a:tint val="45000"/>
                <a:satMod val="400000"/>
              </a:schemeClr>
            </a:duotone>
          </a:blip>
          <a:srcRect/>
          <a:stretch>
            <a:fillRect/>
          </a:stretch>
        </p:blipFill>
        <p:spPr bwMode="auto">
          <a:xfrm>
            <a:off x="8631015" y="1966126"/>
            <a:ext cx="2672475" cy="4359491"/>
          </a:xfrm>
          <a:prstGeom prst="rect">
            <a:avLst/>
          </a:prstGeom>
          <a:noFill/>
          <a:ln>
            <a:noFill/>
          </a:ln>
        </p:spPr>
      </p:pic>
      <p:sp>
        <p:nvSpPr>
          <p:cNvPr id="32" name="Rectangle 2">
            <a:extLst>
              <a:ext uri="{FF2B5EF4-FFF2-40B4-BE49-F238E27FC236}">
                <a16:creationId xmlns:a16="http://schemas.microsoft.com/office/drawing/2014/main" id="{09EDC968-FB11-5AFC-F61D-921C5976551D}"/>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chemeClr val="accent5">
                    <a:lumMod val="75000"/>
                  </a:schemeClr>
                </a:solidFill>
                <a:cs typeface="Arial" charset="0"/>
              </a:rPr>
              <a:t>Les effets de la pollution de l’air sur la santé</a:t>
            </a:r>
            <a:endParaRPr lang="fr-FR" altLang="fr-FR" sz="3200" b="1" dirty="0">
              <a:solidFill>
                <a:schemeClr val="accent5">
                  <a:lumMod val="75000"/>
                </a:schemeClr>
              </a:solidFill>
              <a:cs typeface="Arial" charset="0"/>
            </a:endParaRPr>
          </a:p>
        </p:txBody>
      </p:sp>
      <p:pic>
        <p:nvPicPr>
          <p:cNvPr id="120843" name="PictoVideo">
            <a:extLst>
              <a:ext uri="{FF2B5EF4-FFF2-40B4-BE49-F238E27FC236}">
                <a16:creationId xmlns:a16="http://schemas.microsoft.com/office/drawing/2014/main" id="{9F7996D4-6020-07DB-7DF9-B693F31ACCC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0C5768CE-9FB2-D1F9-C042-76C68C873B9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B832EF87-7B81-8BDD-41E0-A093D0211A3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0846" name="PictoGuide">
            <a:extLst>
              <a:ext uri="{FF2B5EF4-FFF2-40B4-BE49-F238E27FC236}">
                <a16:creationId xmlns:a16="http://schemas.microsoft.com/office/drawing/2014/main" id="{82B9F963-0958-D804-0E9C-585CE34C3DD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3A1FCA17-63E2-C0B2-64A2-B52189FF0AA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23C72AA7-86A0-4F5C-E411-46F4DC54BF4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0849" name="PictoVideo">
            <a:extLst>
              <a:ext uri="{FF2B5EF4-FFF2-40B4-BE49-F238E27FC236}">
                <a16:creationId xmlns:a16="http://schemas.microsoft.com/office/drawing/2014/main" id="{CB0C8FFC-B4B7-EA1A-7A6B-7F3BF9C4A05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7">
            <a:extLst>
              <a:ext uri="{FF2B5EF4-FFF2-40B4-BE49-F238E27FC236}">
                <a16:creationId xmlns:a16="http://schemas.microsoft.com/office/drawing/2014/main" id="{085B9D4F-C0D0-4FE7-42B7-7127731FFE80}"/>
              </a:ext>
            </a:extLst>
          </p:cNvPr>
          <p:cNvPicPr>
            <a:picLocks noChangeAspect="1"/>
          </p:cNvPicPr>
          <p:nvPr/>
        </p:nvPicPr>
        <p:blipFill rotWithShape="1">
          <a:blip r:embed="rId7">
            <a:extLst>
              <a:ext uri="{28A0092B-C50C-407E-A947-70E740481C1C}">
                <a14:useLocalDpi xmlns:a14="http://schemas.microsoft.com/office/drawing/2010/main" val="0"/>
              </a:ext>
            </a:extLst>
          </a:blip>
          <a:srcRect l="14727" r="11837"/>
          <a:stretch/>
        </p:blipFill>
        <p:spPr bwMode="auto">
          <a:xfrm>
            <a:off x="5242719" y="1108059"/>
            <a:ext cx="2620963" cy="5767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avec flèche 12">
            <a:extLst>
              <a:ext uri="{FF2B5EF4-FFF2-40B4-BE49-F238E27FC236}">
                <a16:creationId xmlns:a16="http://schemas.microsoft.com/office/drawing/2014/main" id="{6C6B13CF-33FA-8916-4182-1365BEF9BF40}"/>
              </a:ext>
            </a:extLst>
          </p:cNvPr>
          <p:cNvCxnSpPr>
            <a:cxnSpLocks/>
          </p:cNvCxnSpPr>
          <p:nvPr/>
        </p:nvCxnSpPr>
        <p:spPr>
          <a:xfrm flipH="1">
            <a:off x="6763302" y="1519067"/>
            <a:ext cx="1625290" cy="30735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74A85E78-903D-867E-B9D8-37A6BD059468}"/>
              </a:ext>
            </a:extLst>
          </p:cNvPr>
          <p:cNvCxnSpPr>
            <a:cxnSpLocks/>
          </p:cNvCxnSpPr>
          <p:nvPr/>
        </p:nvCxnSpPr>
        <p:spPr>
          <a:xfrm>
            <a:off x="4985041" y="1670589"/>
            <a:ext cx="1167315" cy="15583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ZoneTexte 1">
            <a:extLst>
              <a:ext uri="{FF2B5EF4-FFF2-40B4-BE49-F238E27FC236}">
                <a16:creationId xmlns:a16="http://schemas.microsoft.com/office/drawing/2014/main" id="{BEAFEED9-425A-00E6-D10E-A773DF1CD254}"/>
              </a:ext>
            </a:extLst>
          </p:cNvPr>
          <p:cNvSpPr txBox="1">
            <a:spLocks noChangeArrowheads="1"/>
          </p:cNvSpPr>
          <p:nvPr/>
        </p:nvSpPr>
        <p:spPr bwMode="auto">
          <a:xfrm>
            <a:off x="1047750" y="1074898"/>
            <a:ext cx="4106886" cy="133369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200" b="1" dirty="0">
                <a:solidFill>
                  <a:srgbClr val="FFFFFF"/>
                </a:solidFill>
                <a:cs typeface="Arial" panose="020B0604020202020204" pitchFamily="34" charset="0"/>
              </a:rPr>
              <a:t>Le monoxyde de carbone (CO) : </a:t>
            </a:r>
            <a:r>
              <a:rPr lang="fr-FR" altLang="fr-FR" sz="2000" dirty="0">
                <a:solidFill>
                  <a:srgbClr val="FFFFFF"/>
                </a:solidFill>
                <a:cs typeface="Arial" panose="020B0604020202020204" pitchFamily="34" charset="0"/>
              </a:rPr>
              <a:t>maux de tête et vertiges                      (à forte dose il peut être mortel)</a:t>
            </a:r>
          </a:p>
          <a:p>
            <a:pPr algn="ctr">
              <a:lnSpc>
                <a:spcPct val="100000"/>
              </a:lnSpc>
              <a:buNone/>
              <a:defRPr/>
            </a:pPr>
            <a:r>
              <a:rPr lang="fr-FR" altLang="fr-FR" sz="100" dirty="0">
                <a:solidFill>
                  <a:srgbClr val="FFFFFF"/>
                </a:solidFill>
                <a:cs typeface="Arial" panose="020B0604020202020204" pitchFamily="34" charset="0"/>
              </a:rPr>
              <a:t>    </a:t>
            </a:r>
          </a:p>
        </p:txBody>
      </p:sp>
      <p:grpSp>
        <p:nvGrpSpPr>
          <p:cNvPr id="120875" name="Flèche 2">
            <a:extLst>
              <a:ext uri="{FF2B5EF4-FFF2-40B4-BE49-F238E27FC236}">
                <a16:creationId xmlns:a16="http://schemas.microsoft.com/office/drawing/2014/main" id="{E7884CA0-345D-9F09-900E-ABC232CC29E0}"/>
              </a:ext>
            </a:extLst>
          </p:cNvPr>
          <p:cNvGrpSpPr/>
          <p:nvPr/>
        </p:nvGrpSpPr>
        <p:grpSpPr>
          <a:xfrm>
            <a:off x="3730625" y="2513009"/>
            <a:ext cx="2727877" cy="896135"/>
            <a:chOff x="3730625" y="2513009"/>
            <a:chExt cx="2727877" cy="896135"/>
          </a:xfrm>
        </p:grpSpPr>
        <p:cxnSp>
          <p:nvCxnSpPr>
            <p:cNvPr id="39" name="Connecteur droit avec flèche 38">
              <a:extLst>
                <a:ext uri="{FF2B5EF4-FFF2-40B4-BE49-F238E27FC236}">
                  <a16:creationId xmlns:a16="http://schemas.microsoft.com/office/drawing/2014/main" id="{AC99CD72-4CF4-D828-D69E-7902EF0D7945}"/>
                </a:ext>
              </a:extLst>
            </p:cNvPr>
            <p:cNvCxnSpPr>
              <a:cxnSpLocks/>
            </p:cNvCxnSpPr>
            <p:nvPr/>
          </p:nvCxnSpPr>
          <p:spPr>
            <a:xfrm>
              <a:off x="5662613" y="2702528"/>
              <a:ext cx="795889" cy="137111"/>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2A9DB5A4-B07D-5596-996C-3D31D3366F7B}"/>
                </a:ext>
              </a:extLst>
            </p:cNvPr>
            <p:cNvCxnSpPr>
              <a:cxnSpLocks/>
            </p:cNvCxnSpPr>
            <p:nvPr/>
          </p:nvCxnSpPr>
          <p:spPr>
            <a:xfrm flipV="1">
              <a:off x="3730625" y="2513009"/>
              <a:ext cx="2459831" cy="896135"/>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46" name="ZoneTexte 3">
            <a:extLst>
              <a:ext uri="{FF2B5EF4-FFF2-40B4-BE49-F238E27FC236}">
                <a16:creationId xmlns:a16="http://schemas.microsoft.com/office/drawing/2014/main" id="{4DB75027-973E-9359-7C1F-0B21021EAD15}"/>
              </a:ext>
            </a:extLst>
          </p:cNvPr>
          <p:cNvSpPr txBox="1">
            <a:spLocks noChangeArrowheads="1"/>
          </p:cNvSpPr>
          <p:nvPr/>
        </p:nvSpPr>
        <p:spPr bwMode="auto">
          <a:xfrm>
            <a:off x="1211262" y="3940186"/>
            <a:ext cx="3949633" cy="1553759"/>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defRPr/>
            </a:pPr>
            <a:r>
              <a:rPr lang="fr-FR" altLang="fr-FR" sz="100" b="1" dirty="0">
                <a:solidFill>
                  <a:srgbClr val="FFFFFF"/>
                </a:solidFill>
                <a:cs typeface="Arial" panose="020B0604020202020204" pitchFamily="34" charset="0"/>
              </a:rPr>
              <a:t>  </a:t>
            </a:r>
          </a:p>
          <a:p>
            <a:pPr algn="ctr">
              <a:buNone/>
              <a:defRPr/>
            </a:pPr>
            <a:r>
              <a:rPr lang="fr-FR" altLang="fr-FR" sz="2200" b="1" dirty="0">
                <a:solidFill>
                  <a:srgbClr val="FFFFFF"/>
                </a:solidFill>
                <a:cs typeface="Arial" panose="020B0604020202020204" pitchFamily="34" charset="0"/>
              </a:rPr>
              <a:t>Le dioxyde d’azote (NO₂)* :                   </a:t>
            </a:r>
            <a:r>
              <a:rPr lang="fr-FR" altLang="fr-FR" sz="2000" dirty="0">
                <a:solidFill>
                  <a:srgbClr val="FFFFFF"/>
                </a:solidFill>
                <a:cs typeface="Arial" panose="020B0604020202020204" pitchFamily="34" charset="0"/>
              </a:rPr>
              <a:t>Irritation des bronches, aggrave problèmes d’asthme, empêche le sang de transporter l’oxygène  </a:t>
            </a:r>
          </a:p>
          <a:p>
            <a:pPr algn="ctr">
              <a:buNone/>
              <a:defRPr/>
            </a:pPr>
            <a:r>
              <a:rPr lang="fr-FR" altLang="fr-FR" sz="100" dirty="0">
                <a:solidFill>
                  <a:srgbClr val="FFFFFF"/>
                </a:solidFill>
                <a:cs typeface="Arial" panose="020B0604020202020204" pitchFamily="34" charset="0"/>
              </a:rPr>
              <a:t>                                 </a:t>
            </a:r>
          </a:p>
        </p:txBody>
      </p:sp>
      <p:cxnSp>
        <p:nvCxnSpPr>
          <p:cNvPr id="48" name="Connecteur droit avec flèche 47">
            <a:extLst>
              <a:ext uri="{FF2B5EF4-FFF2-40B4-BE49-F238E27FC236}">
                <a16:creationId xmlns:a16="http://schemas.microsoft.com/office/drawing/2014/main" id="{F67AE377-0CEC-7BD3-9275-136CB7A293C3}"/>
              </a:ext>
            </a:extLst>
          </p:cNvPr>
          <p:cNvCxnSpPr>
            <a:cxnSpLocks/>
            <a:stCxn id="46" idx="3"/>
          </p:cNvCxnSpPr>
          <p:nvPr/>
        </p:nvCxnSpPr>
        <p:spPr>
          <a:xfrm flipV="1">
            <a:off x="5131228" y="3734309"/>
            <a:ext cx="1059228" cy="842131"/>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20877" name="Groupe 120876">
            <a:extLst>
              <a:ext uri="{FF2B5EF4-FFF2-40B4-BE49-F238E27FC236}">
                <a16:creationId xmlns:a16="http://schemas.microsoft.com/office/drawing/2014/main" id="{80ACC050-87FD-767F-F532-E8BE26B7F1F1}"/>
              </a:ext>
            </a:extLst>
          </p:cNvPr>
          <p:cNvGrpSpPr/>
          <p:nvPr/>
        </p:nvGrpSpPr>
        <p:grpSpPr>
          <a:xfrm>
            <a:off x="6878570" y="4074488"/>
            <a:ext cx="2454410" cy="1075460"/>
            <a:chOff x="6878570" y="4074488"/>
            <a:chExt cx="2454410" cy="1075460"/>
          </a:xfrm>
        </p:grpSpPr>
        <p:cxnSp>
          <p:nvCxnSpPr>
            <p:cNvPr id="120838" name="Connecteur droit avec flèche 120837">
              <a:extLst>
                <a:ext uri="{FF2B5EF4-FFF2-40B4-BE49-F238E27FC236}">
                  <a16:creationId xmlns:a16="http://schemas.microsoft.com/office/drawing/2014/main" id="{82AEEC29-B9D1-9BD6-9006-FA9D8EDFE5C4}"/>
                </a:ext>
              </a:extLst>
            </p:cNvPr>
            <p:cNvCxnSpPr>
              <a:cxnSpLocks/>
            </p:cNvCxnSpPr>
            <p:nvPr/>
          </p:nvCxnSpPr>
          <p:spPr>
            <a:xfrm flipH="1" flipV="1">
              <a:off x="6878570" y="4368701"/>
              <a:ext cx="2454410" cy="781247"/>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0839" name="Connecteur droit avec flèche 120838">
              <a:extLst>
                <a:ext uri="{FF2B5EF4-FFF2-40B4-BE49-F238E27FC236}">
                  <a16:creationId xmlns:a16="http://schemas.microsoft.com/office/drawing/2014/main" id="{5A933D05-BFF8-D0DC-DDE2-F7C2F7BB13B7}"/>
                </a:ext>
              </a:extLst>
            </p:cNvPr>
            <p:cNvCxnSpPr>
              <a:cxnSpLocks/>
            </p:cNvCxnSpPr>
            <p:nvPr/>
          </p:nvCxnSpPr>
          <p:spPr>
            <a:xfrm flipH="1" flipV="1">
              <a:off x="6997767" y="4074488"/>
              <a:ext cx="238454" cy="422459"/>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20844" name="ZoneTexte 4">
            <a:extLst>
              <a:ext uri="{FF2B5EF4-FFF2-40B4-BE49-F238E27FC236}">
                <a16:creationId xmlns:a16="http://schemas.microsoft.com/office/drawing/2014/main" id="{755F3CBA-63ED-1DDC-0E47-D735E0ED3DBD}"/>
              </a:ext>
            </a:extLst>
          </p:cNvPr>
          <p:cNvSpPr>
            <a:spLocks noChangeArrowheads="1"/>
          </p:cNvSpPr>
          <p:nvPr/>
        </p:nvSpPr>
        <p:spPr bwMode="auto">
          <a:xfrm>
            <a:off x="888510" y="5784226"/>
            <a:ext cx="4641433" cy="857671"/>
          </a:xfrm>
          <a:custGeom>
            <a:avLst/>
            <a:gdLst>
              <a:gd name="T0" fmla="*/ 0 w 4393475"/>
              <a:gd name="T1" fmla="*/ 1 h 1683317"/>
              <a:gd name="T2" fmla="*/ 0 w 4393475"/>
              <a:gd name="T3" fmla="*/ 1 h 1683317"/>
              <a:gd name="T4" fmla="*/ 0 w 4393475"/>
              <a:gd name="T5" fmla="*/ 1 h 1683317"/>
              <a:gd name="T6" fmla="*/ 0 w 4393475"/>
              <a:gd name="T7" fmla="*/ 1 h 1683317"/>
              <a:gd name="T8" fmla="*/ 0 w 4393475"/>
              <a:gd name="T9" fmla="*/ 1 h 1683317"/>
              <a:gd name="T10" fmla="*/ 0 w 4393475"/>
              <a:gd name="T11" fmla="*/ 1 h 1683317"/>
              <a:gd name="T12" fmla="*/ 0 w 4393475"/>
              <a:gd name="T13" fmla="*/ 1 h 1683317"/>
              <a:gd name="T14" fmla="*/ 0 w 4393475"/>
              <a:gd name="T15" fmla="*/ 1 h 1683317"/>
              <a:gd name="T16" fmla="*/ 0 w 4393475"/>
              <a:gd name="T17" fmla="*/ 1 h 16833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93475"/>
              <a:gd name="T28" fmla="*/ 0 h 1683317"/>
              <a:gd name="T29" fmla="*/ 4393475 w 4393475"/>
              <a:gd name="T30" fmla="*/ 1683317 h 16833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pPr>
            <a:r>
              <a:rPr lang="fr-FR" altLang="fr-FR" sz="100" b="1" dirty="0">
                <a:solidFill>
                  <a:srgbClr val="FFFFFF"/>
                </a:solidFill>
                <a:cs typeface="Arial" panose="020B0604020202020204" pitchFamily="34" charset="0"/>
              </a:rPr>
              <a:t>   </a:t>
            </a:r>
          </a:p>
          <a:p>
            <a:pPr algn="ctr">
              <a:buFont typeface="Arial" panose="020B0604020202020204" pitchFamily="34" charset="0"/>
              <a:buNone/>
            </a:pPr>
            <a:r>
              <a:rPr lang="fr-FR" altLang="fr-FR" sz="2200" b="1" dirty="0">
                <a:solidFill>
                  <a:srgbClr val="FFFFFF"/>
                </a:solidFill>
                <a:cs typeface="Arial" panose="020B0604020202020204" pitchFamily="34" charset="0"/>
              </a:rPr>
              <a:t>Les composés organiques volatils (COV) : </a:t>
            </a:r>
            <a:r>
              <a:rPr lang="fr-FR" altLang="fr-FR" sz="2000" dirty="0">
                <a:solidFill>
                  <a:srgbClr val="FFFFFF"/>
                </a:solidFill>
                <a:cs typeface="Arial" panose="020B0604020202020204" pitchFamily="34" charset="0"/>
              </a:rPr>
              <a:t>irritent, provoquent des cancers</a:t>
            </a:r>
            <a:endParaRPr lang="fr-FR" altLang="fr-FR" sz="2200" dirty="0">
              <a:solidFill>
                <a:srgbClr val="FFFFFF"/>
              </a:solidFill>
              <a:cs typeface="Arial" panose="020B0604020202020204" pitchFamily="34" charset="0"/>
            </a:endParaRPr>
          </a:p>
        </p:txBody>
      </p:sp>
      <p:grpSp>
        <p:nvGrpSpPr>
          <p:cNvPr id="120876" name="Groupe 120875">
            <a:extLst>
              <a:ext uri="{FF2B5EF4-FFF2-40B4-BE49-F238E27FC236}">
                <a16:creationId xmlns:a16="http://schemas.microsoft.com/office/drawing/2014/main" id="{22F1A448-C8F2-77ED-5C03-DDA3E3C0CC95}"/>
              </a:ext>
            </a:extLst>
          </p:cNvPr>
          <p:cNvGrpSpPr/>
          <p:nvPr/>
        </p:nvGrpSpPr>
        <p:grpSpPr>
          <a:xfrm>
            <a:off x="6539571" y="3285878"/>
            <a:ext cx="1692959" cy="801902"/>
            <a:chOff x="6539571" y="3285878"/>
            <a:chExt cx="1692959" cy="801902"/>
          </a:xfrm>
        </p:grpSpPr>
        <p:cxnSp>
          <p:nvCxnSpPr>
            <p:cNvPr id="58" name="Connecteur droit avec flèche 57">
              <a:extLst>
                <a:ext uri="{FF2B5EF4-FFF2-40B4-BE49-F238E27FC236}">
                  <a16:creationId xmlns:a16="http://schemas.microsoft.com/office/drawing/2014/main" id="{981A2ECF-1BE8-3810-A29E-EDB7979D85E7}"/>
                </a:ext>
              </a:extLst>
            </p:cNvPr>
            <p:cNvCxnSpPr>
              <a:cxnSpLocks/>
              <a:stCxn id="55" idx="7"/>
            </p:cNvCxnSpPr>
            <p:nvPr/>
          </p:nvCxnSpPr>
          <p:spPr>
            <a:xfrm flipH="1">
              <a:off x="7462441" y="3906698"/>
              <a:ext cx="770089" cy="18108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necteur droit avec flèche 60">
              <a:extLst>
                <a:ext uri="{FF2B5EF4-FFF2-40B4-BE49-F238E27FC236}">
                  <a16:creationId xmlns:a16="http://schemas.microsoft.com/office/drawing/2014/main" id="{F6C90AB3-0EE7-4A25-525C-BB45F9742758}"/>
                </a:ext>
              </a:extLst>
            </p:cNvPr>
            <p:cNvCxnSpPr>
              <a:cxnSpLocks/>
              <a:stCxn id="55" idx="0"/>
            </p:cNvCxnSpPr>
            <p:nvPr/>
          </p:nvCxnSpPr>
          <p:spPr>
            <a:xfrm flipH="1">
              <a:off x="6953250" y="3375728"/>
              <a:ext cx="1212561" cy="355748"/>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0848" name="Connecteur droit avec flèche 120847">
              <a:extLst>
                <a:ext uri="{FF2B5EF4-FFF2-40B4-BE49-F238E27FC236}">
                  <a16:creationId xmlns:a16="http://schemas.microsoft.com/office/drawing/2014/main" id="{65738AC4-75C2-CAB4-EA6F-FD28FCB5CD82}"/>
                </a:ext>
              </a:extLst>
            </p:cNvPr>
            <p:cNvCxnSpPr>
              <a:cxnSpLocks/>
              <a:stCxn id="55" idx="0"/>
            </p:cNvCxnSpPr>
            <p:nvPr/>
          </p:nvCxnSpPr>
          <p:spPr>
            <a:xfrm flipH="1" flipV="1">
              <a:off x="6539571" y="3285878"/>
              <a:ext cx="1626240" cy="8985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27" name="ZoneTexte 2">
            <a:extLst>
              <a:ext uri="{FF2B5EF4-FFF2-40B4-BE49-F238E27FC236}">
                <a16:creationId xmlns:a16="http://schemas.microsoft.com/office/drawing/2014/main" id="{3749C2B9-8198-D5ED-91D2-EAAF9D3B4DE7}"/>
              </a:ext>
            </a:extLst>
          </p:cNvPr>
          <p:cNvSpPr txBox="1">
            <a:spLocks noChangeArrowheads="1"/>
          </p:cNvSpPr>
          <p:nvPr/>
        </p:nvSpPr>
        <p:spPr bwMode="auto">
          <a:xfrm>
            <a:off x="1499321" y="2698876"/>
            <a:ext cx="3418749" cy="951030"/>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defRPr/>
            </a:pPr>
            <a:r>
              <a:rPr lang="fr-FR" altLang="fr-FR" sz="2200" b="1" dirty="0">
                <a:solidFill>
                  <a:srgbClr val="FFFFFF"/>
                </a:solidFill>
                <a:cs typeface="Arial" panose="020B0604020202020204" pitchFamily="34" charset="0"/>
              </a:rPr>
              <a:t>L’ozone (O₃) :                   </a:t>
            </a:r>
            <a:r>
              <a:rPr lang="fr-FR" altLang="fr-FR" sz="2000" dirty="0">
                <a:solidFill>
                  <a:srgbClr val="FFFFFF"/>
                </a:solidFill>
                <a:cs typeface="Arial" panose="020B0604020202020204" pitchFamily="34" charset="0"/>
              </a:rPr>
              <a:t>Provoque toux et irritations des yeux</a:t>
            </a:r>
            <a:endParaRPr lang="fr-FR" altLang="fr-FR" sz="2200" dirty="0">
              <a:solidFill>
                <a:srgbClr val="FFFFFF"/>
              </a:solidFill>
              <a:cs typeface="Arial" panose="020B0604020202020204" pitchFamily="34" charset="0"/>
            </a:endParaRPr>
          </a:p>
        </p:txBody>
      </p:sp>
      <p:sp>
        <p:nvSpPr>
          <p:cNvPr id="55" name="ZoneTexte 6">
            <a:extLst>
              <a:ext uri="{FF2B5EF4-FFF2-40B4-BE49-F238E27FC236}">
                <a16:creationId xmlns:a16="http://schemas.microsoft.com/office/drawing/2014/main" id="{75B54BDE-5738-3BD4-CE15-4F6314D84ACD}"/>
              </a:ext>
            </a:extLst>
          </p:cNvPr>
          <p:cNvSpPr txBox="1">
            <a:spLocks noChangeArrowheads="1"/>
          </p:cNvSpPr>
          <p:nvPr/>
        </p:nvSpPr>
        <p:spPr bwMode="auto">
          <a:xfrm>
            <a:off x="8132237" y="2822583"/>
            <a:ext cx="3984185" cy="1512209"/>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defRPr/>
            </a:pPr>
            <a:r>
              <a:rPr lang="fr-FR" altLang="fr-FR" sz="100" b="1" dirty="0">
                <a:solidFill>
                  <a:srgbClr val="FFFFFF"/>
                </a:solidFill>
                <a:cs typeface="Arial" panose="020B0604020202020204" pitchFamily="34" charset="0"/>
              </a:rPr>
              <a:t>  </a:t>
            </a:r>
          </a:p>
          <a:p>
            <a:pPr algn="ctr">
              <a:buNone/>
              <a:defRPr/>
            </a:pPr>
            <a:r>
              <a:rPr lang="fr-FR" altLang="fr-FR" sz="2200" b="1" dirty="0">
                <a:solidFill>
                  <a:srgbClr val="FFFFFF"/>
                </a:solidFill>
                <a:cs typeface="Arial" panose="020B0604020202020204" pitchFamily="34" charset="0"/>
              </a:rPr>
              <a:t>Le dioxyde de soufre (SO₂) : </a:t>
            </a:r>
            <a:r>
              <a:rPr lang="fr-FR" altLang="fr-FR" sz="2000" dirty="0">
                <a:solidFill>
                  <a:srgbClr val="FFFFFF"/>
                </a:solidFill>
                <a:cs typeface="Arial" panose="020B0604020202020204" pitchFamily="34" charset="0"/>
              </a:rPr>
              <a:t>irritations des bronches, asthme et irritations de la peau, aggrave les maladies cardio-vasculaires </a:t>
            </a:r>
            <a:endParaRPr lang="fr-FR" altLang="fr-FR" sz="800" dirty="0">
              <a:solidFill>
                <a:srgbClr val="FFFFFF"/>
              </a:solidFill>
              <a:cs typeface="Arial" panose="020B0604020202020204" pitchFamily="34" charset="0"/>
            </a:endParaRPr>
          </a:p>
          <a:p>
            <a:pPr algn="ctr">
              <a:buNone/>
              <a:defRPr/>
            </a:pPr>
            <a:r>
              <a:rPr lang="fr-FR" altLang="fr-FR" sz="100" dirty="0">
                <a:solidFill>
                  <a:srgbClr val="FFFFFF"/>
                </a:solidFill>
                <a:cs typeface="Arial" panose="020B0604020202020204" pitchFamily="34" charset="0"/>
              </a:rPr>
              <a:t>      </a:t>
            </a:r>
          </a:p>
        </p:txBody>
      </p:sp>
      <p:sp>
        <p:nvSpPr>
          <p:cNvPr id="120857" name="ZoneTexte 5">
            <a:extLst>
              <a:ext uri="{FF2B5EF4-FFF2-40B4-BE49-F238E27FC236}">
                <a16:creationId xmlns:a16="http://schemas.microsoft.com/office/drawing/2014/main" id="{1A304BF0-7F3D-91B9-9F18-C6C5176D6F0D}"/>
              </a:ext>
            </a:extLst>
          </p:cNvPr>
          <p:cNvSpPr txBox="1">
            <a:spLocks noChangeArrowheads="1"/>
          </p:cNvSpPr>
          <p:nvPr/>
        </p:nvSpPr>
        <p:spPr bwMode="auto">
          <a:xfrm>
            <a:off x="8232530" y="798663"/>
            <a:ext cx="3871387" cy="1497846"/>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endParaRPr lang="fr-FR" altLang="fr-FR" sz="100" b="1" dirty="0">
              <a:solidFill>
                <a:srgbClr val="FFFFFF"/>
              </a:solidFill>
              <a:cs typeface="Arial" panose="020B0604020202020204" pitchFamily="34" charset="0"/>
            </a:endParaRPr>
          </a:p>
          <a:p>
            <a:pPr algn="ctr">
              <a:lnSpc>
                <a:spcPct val="100000"/>
              </a:lnSpc>
              <a:buNone/>
              <a:defRPr/>
            </a:pPr>
            <a:r>
              <a:rPr lang="fr-FR" altLang="fr-FR" sz="2200" b="1" dirty="0">
                <a:solidFill>
                  <a:srgbClr val="FFFFFF"/>
                </a:solidFill>
                <a:cs typeface="Arial" panose="020B0604020202020204" pitchFamily="34" charset="0"/>
              </a:rPr>
              <a:t>Le dioxyde de carbone (CO₂) : </a:t>
            </a:r>
            <a:r>
              <a:rPr lang="fr-FR" altLang="fr-FR" sz="2000" dirty="0">
                <a:solidFill>
                  <a:srgbClr val="FFFFFF"/>
                </a:solidFill>
                <a:cs typeface="Arial" panose="020B0604020202020204" pitchFamily="34" charset="0"/>
              </a:rPr>
              <a:t>troubles de la vision, endormissements et évanouissements</a:t>
            </a:r>
            <a:endParaRPr lang="fr-FR" altLang="fr-FR" sz="2200" dirty="0">
              <a:solidFill>
                <a:srgbClr val="FFFFFF"/>
              </a:solidFill>
              <a:cs typeface="Arial" panose="020B0604020202020204" pitchFamily="34" charset="0"/>
            </a:endParaRPr>
          </a:p>
        </p:txBody>
      </p:sp>
      <p:sp>
        <p:nvSpPr>
          <p:cNvPr id="120832" name="ZoneTexte 7">
            <a:extLst>
              <a:ext uri="{FF2B5EF4-FFF2-40B4-BE49-F238E27FC236}">
                <a16:creationId xmlns:a16="http://schemas.microsoft.com/office/drawing/2014/main" id="{5C64867E-EF75-20F4-11AB-ABDEEA9D5E1D}"/>
              </a:ext>
            </a:extLst>
          </p:cNvPr>
          <p:cNvSpPr>
            <a:spLocks noChangeArrowheads="1"/>
          </p:cNvSpPr>
          <p:nvPr/>
        </p:nvSpPr>
        <p:spPr bwMode="auto">
          <a:xfrm>
            <a:off x="7945504" y="4860866"/>
            <a:ext cx="4246495" cy="1397819"/>
          </a:xfrm>
          <a:custGeom>
            <a:avLst/>
            <a:gdLst>
              <a:gd name="T0" fmla="*/ 1 w 4393475"/>
              <a:gd name="T1" fmla="*/ 1 h 1683317"/>
              <a:gd name="T2" fmla="*/ 1 w 4393475"/>
              <a:gd name="T3" fmla="*/ 1 h 1683317"/>
              <a:gd name="T4" fmla="*/ 1 w 4393475"/>
              <a:gd name="T5" fmla="*/ 1 h 1683317"/>
              <a:gd name="T6" fmla="*/ 1 w 4393475"/>
              <a:gd name="T7" fmla="*/ 1 h 1683317"/>
              <a:gd name="T8" fmla="*/ 1 w 4393475"/>
              <a:gd name="T9" fmla="*/ 1 h 1683317"/>
              <a:gd name="T10" fmla="*/ 1 w 4393475"/>
              <a:gd name="T11" fmla="*/ 1 h 1683317"/>
              <a:gd name="T12" fmla="*/ 1 w 4393475"/>
              <a:gd name="T13" fmla="*/ 1 h 1683317"/>
              <a:gd name="T14" fmla="*/ 1 w 4393475"/>
              <a:gd name="T15" fmla="*/ 1 h 1683317"/>
              <a:gd name="T16" fmla="*/ 1 w 4393475"/>
              <a:gd name="T17" fmla="*/ 1 h 16833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93475"/>
              <a:gd name="T28" fmla="*/ 0 h 1683317"/>
              <a:gd name="T29" fmla="*/ 4393475 w 4393475"/>
              <a:gd name="T30" fmla="*/ 1683317 h 16833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pPr>
            <a:r>
              <a:rPr lang="fr-FR" altLang="fr-FR" sz="300" b="1" dirty="0">
                <a:solidFill>
                  <a:srgbClr val="FFFFFF"/>
                </a:solidFill>
                <a:cs typeface="Arial" panose="020B0604020202020204" pitchFamily="34" charset="0"/>
              </a:rPr>
              <a:t>  </a:t>
            </a:r>
          </a:p>
          <a:p>
            <a:pPr algn="ctr">
              <a:buFont typeface="Arial" panose="020B0604020202020204" pitchFamily="34" charset="0"/>
              <a:buNone/>
            </a:pPr>
            <a:r>
              <a:rPr lang="fr-FR" altLang="fr-FR" sz="2200" b="1" dirty="0">
                <a:solidFill>
                  <a:srgbClr val="FFFFFF"/>
                </a:solidFill>
                <a:cs typeface="Arial" panose="020B0604020202020204" pitchFamily="34" charset="0"/>
              </a:rPr>
              <a:t>Les particules fines et ultrafines : </a:t>
            </a:r>
            <a:r>
              <a:rPr lang="fr-FR" altLang="fr-FR" sz="2000" dirty="0">
                <a:solidFill>
                  <a:srgbClr val="FFFFFF"/>
                </a:solidFill>
                <a:cs typeface="Arial" panose="020B0604020202020204" pitchFamily="34" charset="0"/>
              </a:rPr>
              <a:t>troubles cardiovasculaire et respiratoire (principale cause des effets sur la santé selon l’OMS)</a:t>
            </a:r>
            <a:endParaRPr lang="fr-FR" altLang="fr-FR" sz="2200" dirty="0">
              <a:solidFill>
                <a:srgbClr val="FFFFFF"/>
              </a:solidFill>
              <a:cs typeface="Arial" panose="020B0604020202020204" pitchFamily="34" charset="0"/>
            </a:endParaRPr>
          </a:p>
        </p:txBody>
      </p:sp>
      <p:pic>
        <p:nvPicPr>
          <p:cNvPr id="7" name="Image 7">
            <a:extLst>
              <a:ext uri="{FF2B5EF4-FFF2-40B4-BE49-F238E27FC236}">
                <a16:creationId xmlns:a16="http://schemas.microsoft.com/office/drawing/2014/main" id="{85DE8D8D-7377-364B-7F3E-D1484E0C4E0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3">
            <a:extLst>
              <a:ext uri="{FF2B5EF4-FFF2-40B4-BE49-F238E27FC236}">
                <a16:creationId xmlns:a16="http://schemas.microsoft.com/office/drawing/2014/main" id="{E2204CAC-4291-E99D-9820-3EA893302A19}"/>
              </a:ext>
            </a:extLst>
          </p:cNvPr>
          <p:cNvSpPr txBox="1">
            <a:spLocks noChangeArrowheads="1"/>
          </p:cNvSpPr>
          <p:nvPr/>
        </p:nvSpPr>
        <p:spPr bwMode="auto">
          <a:xfrm>
            <a:off x="1208626" y="3940703"/>
            <a:ext cx="3949633" cy="1553759"/>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defRPr/>
            </a:pPr>
            <a:r>
              <a:rPr lang="fr-FR" altLang="fr-FR" sz="100" b="1" dirty="0">
                <a:solidFill>
                  <a:srgbClr val="FFFFFF"/>
                </a:solidFill>
                <a:cs typeface="Arial" panose="020B0604020202020204" pitchFamily="34" charset="0"/>
              </a:rPr>
              <a:t>  </a:t>
            </a:r>
          </a:p>
          <a:p>
            <a:pPr algn="ctr">
              <a:buNone/>
              <a:defRPr/>
            </a:pPr>
            <a:r>
              <a:rPr lang="fr-FR" altLang="fr-FR" sz="2200" b="1" dirty="0">
                <a:solidFill>
                  <a:srgbClr val="FFFFFF"/>
                </a:solidFill>
                <a:cs typeface="Arial" panose="020B0604020202020204" pitchFamily="34" charset="0"/>
              </a:rPr>
              <a:t>Le dioxyde d’azote (NO₂)* :                   </a:t>
            </a:r>
            <a:r>
              <a:rPr lang="fr-FR" altLang="fr-FR" sz="2000" dirty="0">
                <a:solidFill>
                  <a:srgbClr val="FFFFFF"/>
                </a:solidFill>
                <a:cs typeface="Arial" panose="020B0604020202020204" pitchFamily="34" charset="0"/>
              </a:rPr>
              <a:t>Irrite les bronches, aggrave les problèmes d’asthme, empêche le sang de transporter l’oxygène  </a:t>
            </a:r>
          </a:p>
          <a:p>
            <a:pPr algn="ctr">
              <a:buNone/>
              <a:defRPr/>
            </a:pPr>
            <a:r>
              <a:rPr lang="fr-FR" altLang="fr-FR" sz="100" dirty="0">
                <a:solidFill>
                  <a:srgbClr val="FFFFFF"/>
                </a:solidFill>
                <a:cs typeface="Arial" panose="020B0604020202020204" pitchFamily="34" charset="0"/>
              </a:rPr>
              <a:t>                                 </a:t>
            </a:r>
          </a:p>
        </p:txBody>
      </p:sp>
      <p:sp>
        <p:nvSpPr>
          <p:cNvPr id="3" name="ZoneTexte 1">
            <a:extLst>
              <a:ext uri="{FF2B5EF4-FFF2-40B4-BE49-F238E27FC236}">
                <a16:creationId xmlns:a16="http://schemas.microsoft.com/office/drawing/2014/main" id="{A7ADBE7E-D18A-B3B8-A29C-1612B2B66B37}"/>
              </a:ext>
            </a:extLst>
          </p:cNvPr>
          <p:cNvSpPr txBox="1">
            <a:spLocks noChangeArrowheads="1"/>
          </p:cNvSpPr>
          <p:nvPr/>
        </p:nvSpPr>
        <p:spPr bwMode="auto">
          <a:xfrm>
            <a:off x="1047750" y="1083397"/>
            <a:ext cx="4106886" cy="1333698"/>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r>
              <a:rPr lang="fr-FR" altLang="fr-FR" sz="100" b="1" dirty="0">
                <a:solidFill>
                  <a:srgbClr val="FFFFFF"/>
                </a:solidFill>
                <a:cs typeface="Arial" panose="020B0604020202020204" pitchFamily="34" charset="0"/>
              </a:rPr>
              <a:t>           </a:t>
            </a:r>
          </a:p>
          <a:p>
            <a:pPr algn="ctr">
              <a:lnSpc>
                <a:spcPct val="100000"/>
              </a:lnSpc>
              <a:buNone/>
              <a:defRPr/>
            </a:pPr>
            <a:r>
              <a:rPr lang="fr-FR" altLang="fr-FR" sz="2200" b="1" dirty="0">
                <a:solidFill>
                  <a:srgbClr val="FFFFFF"/>
                </a:solidFill>
                <a:cs typeface="Arial" panose="020B0604020202020204" pitchFamily="34" charset="0"/>
              </a:rPr>
              <a:t>Le monoxyde de carbone (CO) : </a:t>
            </a:r>
            <a:r>
              <a:rPr lang="fr-FR" altLang="fr-FR" sz="2000" dirty="0">
                <a:solidFill>
                  <a:srgbClr val="FFFFFF"/>
                </a:solidFill>
                <a:cs typeface="Arial" panose="020B0604020202020204" pitchFamily="34" charset="0"/>
              </a:rPr>
              <a:t>maux de tête et vertiges                      (à forte dose, il peut être mortel)</a:t>
            </a:r>
          </a:p>
          <a:p>
            <a:pPr algn="ctr">
              <a:lnSpc>
                <a:spcPct val="100000"/>
              </a:lnSpc>
              <a:buNone/>
              <a:defRPr/>
            </a:pPr>
            <a:r>
              <a:rPr lang="fr-FR" altLang="fr-FR" sz="100" dirty="0">
                <a:solidFill>
                  <a:srgbClr val="FFFFFF"/>
                </a:solidFill>
                <a:cs typeface="Arial" panose="020B0604020202020204" pitchFamily="34" charset="0"/>
              </a:rPr>
              <a:t>    </a:t>
            </a:r>
          </a:p>
        </p:txBody>
      </p:sp>
      <p:sp>
        <p:nvSpPr>
          <p:cNvPr id="12" name="ZoneTexte 2">
            <a:extLst>
              <a:ext uri="{FF2B5EF4-FFF2-40B4-BE49-F238E27FC236}">
                <a16:creationId xmlns:a16="http://schemas.microsoft.com/office/drawing/2014/main" id="{912DF852-8624-CD2A-95F1-8807F2B29F7C}"/>
              </a:ext>
            </a:extLst>
          </p:cNvPr>
          <p:cNvSpPr txBox="1">
            <a:spLocks noChangeArrowheads="1"/>
          </p:cNvSpPr>
          <p:nvPr/>
        </p:nvSpPr>
        <p:spPr bwMode="auto">
          <a:xfrm>
            <a:off x="1504936" y="2710042"/>
            <a:ext cx="3418749" cy="951030"/>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defRPr/>
            </a:pPr>
            <a:r>
              <a:rPr lang="fr-FR" altLang="fr-FR" sz="2200" b="1" dirty="0">
                <a:solidFill>
                  <a:srgbClr val="FFFFFF"/>
                </a:solidFill>
                <a:cs typeface="Arial" panose="020B0604020202020204" pitchFamily="34" charset="0"/>
              </a:rPr>
              <a:t>L’ozone (O₃) :                   </a:t>
            </a:r>
            <a:r>
              <a:rPr lang="fr-FR" altLang="fr-FR" sz="2000" dirty="0">
                <a:solidFill>
                  <a:srgbClr val="FFFFFF"/>
                </a:solidFill>
                <a:cs typeface="Arial" panose="020B0604020202020204" pitchFamily="34" charset="0"/>
              </a:rPr>
              <a:t>Provoque toux et irritations des yeux</a:t>
            </a:r>
            <a:endParaRPr lang="fr-FR" altLang="fr-FR" sz="2200" dirty="0">
              <a:solidFill>
                <a:srgbClr val="FFFFFF"/>
              </a:solidFill>
              <a:cs typeface="Arial" panose="020B0604020202020204" pitchFamily="34" charset="0"/>
            </a:endParaRPr>
          </a:p>
        </p:txBody>
      </p:sp>
      <p:pic>
        <p:nvPicPr>
          <p:cNvPr id="10" name="Picto +">
            <a:extLst>
              <a:ext uri="{FF2B5EF4-FFF2-40B4-BE49-F238E27FC236}">
                <a16:creationId xmlns:a16="http://schemas.microsoft.com/office/drawing/2014/main" id="{3C8B3423-F5E1-93E6-4C18-6A69F242A97E}"/>
              </a:ext>
            </a:extLst>
          </p:cNvPr>
          <p:cNvPicPr preferRelativeResize="0">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714402" y="4068035"/>
            <a:ext cx="504000" cy="426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ZoneTexte 5">
            <a:extLst>
              <a:ext uri="{FF2B5EF4-FFF2-40B4-BE49-F238E27FC236}">
                <a16:creationId xmlns:a16="http://schemas.microsoft.com/office/drawing/2014/main" id="{B04DAB40-8C68-E7BA-3BAD-D117D211CDCF}"/>
              </a:ext>
            </a:extLst>
          </p:cNvPr>
          <p:cNvSpPr txBox="1">
            <a:spLocks noChangeArrowheads="1"/>
          </p:cNvSpPr>
          <p:nvPr/>
        </p:nvSpPr>
        <p:spPr bwMode="auto">
          <a:xfrm>
            <a:off x="8215987" y="813236"/>
            <a:ext cx="3871387" cy="1497846"/>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defRPr/>
            </a:pPr>
            <a:endParaRPr lang="fr-FR" altLang="fr-FR" sz="100" b="1" dirty="0">
              <a:solidFill>
                <a:srgbClr val="FFFFFF"/>
              </a:solidFill>
              <a:cs typeface="Arial" panose="020B0604020202020204" pitchFamily="34" charset="0"/>
            </a:endParaRPr>
          </a:p>
          <a:p>
            <a:pPr algn="ctr">
              <a:lnSpc>
                <a:spcPct val="100000"/>
              </a:lnSpc>
              <a:buNone/>
              <a:defRPr/>
            </a:pPr>
            <a:r>
              <a:rPr lang="fr-FR" altLang="fr-FR" sz="2200" b="1" dirty="0">
                <a:solidFill>
                  <a:srgbClr val="FFFFFF"/>
                </a:solidFill>
                <a:cs typeface="Arial" panose="020B0604020202020204" pitchFamily="34" charset="0"/>
              </a:rPr>
              <a:t>Le dioxyde de carbone (CO₂) : </a:t>
            </a:r>
            <a:r>
              <a:rPr lang="fr-FR" altLang="fr-FR" sz="2000" dirty="0">
                <a:solidFill>
                  <a:srgbClr val="FFFFFF"/>
                </a:solidFill>
                <a:cs typeface="Arial" panose="020B0604020202020204" pitchFamily="34" charset="0"/>
              </a:rPr>
              <a:t>troubles de la vision, endormissements et évanouissements</a:t>
            </a:r>
            <a:endParaRPr lang="fr-FR" altLang="fr-FR" sz="2200" dirty="0">
              <a:solidFill>
                <a:srgbClr val="FFFFFF"/>
              </a:solidFill>
              <a:cs typeface="Arial" panose="020B0604020202020204" pitchFamily="34" charset="0"/>
            </a:endParaRPr>
          </a:p>
        </p:txBody>
      </p:sp>
      <p:sp>
        <p:nvSpPr>
          <p:cNvPr id="18" name="ZoneTexte 6">
            <a:extLst>
              <a:ext uri="{FF2B5EF4-FFF2-40B4-BE49-F238E27FC236}">
                <a16:creationId xmlns:a16="http://schemas.microsoft.com/office/drawing/2014/main" id="{92F70C06-08C1-56D8-9B23-C290FD3A89F3}"/>
              </a:ext>
            </a:extLst>
          </p:cNvPr>
          <p:cNvSpPr txBox="1">
            <a:spLocks noChangeArrowheads="1"/>
          </p:cNvSpPr>
          <p:nvPr/>
        </p:nvSpPr>
        <p:spPr bwMode="auto">
          <a:xfrm>
            <a:off x="8143897" y="2823912"/>
            <a:ext cx="3984185" cy="1512209"/>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defRPr/>
            </a:pPr>
            <a:r>
              <a:rPr lang="fr-FR" altLang="fr-FR" sz="100" b="1" dirty="0">
                <a:solidFill>
                  <a:srgbClr val="FFFFFF"/>
                </a:solidFill>
                <a:cs typeface="Arial" panose="020B0604020202020204" pitchFamily="34" charset="0"/>
              </a:rPr>
              <a:t>  </a:t>
            </a:r>
          </a:p>
          <a:p>
            <a:pPr algn="ctr">
              <a:buNone/>
              <a:defRPr/>
            </a:pPr>
            <a:r>
              <a:rPr lang="fr-FR" altLang="fr-FR" sz="2200" b="1" dirty="0">
                <a:solidFill>
                  <a:srgbClr val="FFFFFF"/>
                </a:solidFill>
                <a:cs typeface="Arial" panose="020B0604020202020204" pitchFamily="34" charset="0"/>
              </a:rPr>
              <a:t>Le dioxyde de soufre (SO₂) :  </a:t>
            </a:r>
            <a:r>
              <a:rPr lang="fr-FR" altLang="fr-FR" sz="2000" dirty="0">
                <a:solidFill>
                  <a:srgbClr val="FFFFFF"/>
                </a:solidFill>
                <a:cs typeface="Arial" panose="020B0604020202020204" pitchFamily="34" charset="0"/>
              </a:rPr>
              <a:t>irrite les bronches, la peau, aggrave l’asthme et les maladies cardio-vasculaires </a:t>
            </a:r>
            <a:endParaRPr lang="fr-FR" altLang="fr-FR" sz="800" dirty="0">
              <a:solidFill>
                <a:srgbClr val="FFFFFF"/>
              </a:solidFill>
              <a:cs typeface="Arial" panose="020B0604020202020204" pitchFamily="34" charset="0"/>
            </a:endParaRPr>
          </a:p>
          <a:p>
            <a:pPr algn="ctr">
              <a:buNone/>
              <a:defRPr/>
            </a:pPr>
            <a:r>
              <a:rPr lang="fr-FR" altLang="fr-FR" sz="100" dirty="0">
                <a:solidFill>
                  <a:srgbClr val="FFFFFF"/>
                </a:solidFill>
                <a:cs typeface="Arial" panose="020B0604020202020204" pitchFamily="34" charset="0"/>
              </a:rPr>
              <a:t>      </a:t>
            </a:r>
          </a:p>
        </p:txBody>
      </p:sp>
      <p:sp>
        <p:nvSpPr>
          <p:cNvPr id="19" name="ZoneTexte 7">
            <a:extLst>
              <a:ext uri="{FF2B5EF4-FFF2-40B4-BE49-F238E27FC236}">
                <a16:creationId xmlns:a16="http://schemas.microsoft.com/office/drawing/2014/main" id="{6A8B437B-9F85-D2CC-D8AA-639788BD975C}"/>
              </a:ext>
            </a:extLst>
          </p:cNvPr>
          <p:cNvSpPr>
            <a:spLocks noChangeArrowheads="1"/>
          </p:cNvSpPr>
          <p:nvPr/>
        </p:nvSpPr>
        <p:spPr bwMode="auto">
          <a:xfrm>
            <a:off x="7945503" y="4846293"/>
            <a:ext cx="4246495" cy="1397819"/>
          </a:xfrm>
          <a:custGeom>
            <a:avLst/>
            <a:gdLst>
              <a:gd name="T0" fmla="*/ 1 w 4393475"/>
              <a:gd name="T1" fmla="*/ 1 h 1683317"/>
              <a:gd name="T2" fmla="*/ 1 w 4393475"/>
              <a:gd name="T3" fmla="*/ 1 h 1683317"/>
              <a:gd name="T4" fmla="*/ 1 w 4393475"/>
              <a:gd name="T5" fmla="*/ 1 h 1683317"/>
              <a:gd name="T6" fmla="*/ 1 w 4393475"/>
              <a:gd name="T7" fmla="*/ 1 h 1683317"/>
              <a:gd name="T8" fmla="*/ 1 w 4393475"/>
              <a:gd name="T9" fmla="*/ 1 h 1683317"/>
              <a:gd name="T10" fmla="*/ 1 w 4393475"/>
              <a:gd name="T11" fmla="*/ 1 h 1683317"/>
              <a:gd name="T12" fmla="*/ 1 w 4393475"/>
              <a:gd name="T13" fmla="*/ 1 h 1683317"/>
              <a:gd name="T14" fmla="*/ 1 w 4393475"/>
              <a:gd name="T15" fmla="*/ 1 h 1683317"/>
              <a:gd name="T16" fmla="*/ 1 w 4393475"/>
              <a:gd name="T17" fmla="*/ 1 h 16833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93475"/>
              <a:gd name="T28" fmla="*/ 0 h 1683317"/>
              <a:gd name="T29" fmla="*/ 4393475 w 4393475"/>
              <a:gd name="T30" fmla="*/ 1683317 h 16833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pPr>
            <a:r>
              <a:rPr lang="fr-FR" altLang="fr-FR" sz="300" b="1" dirty="0">
                <a:solidFill>
                  <a:srgbClr val="FFFFFF"/>
                </a:solidFill>
                <a:cs typeface="Arial" panose="020B0604020202020204" pitchFamily="34" charset="0"/>
              </a:rPr>
              <a:t>  </a:t>
            </a:r>
          </a:p>
          <a:p>
            <a:pPr algn="ctr">
              <a:buFont typeface="Arial" panose="020B0604020202020204" pitchFamily="34" charset="0"/>
              <a:buNone/>
            </a:pPr>
            <a:r>
              <a:rPr lang="fr-FR" altLang="fr-FR" sz="2200" b="1" dirty="0">
                <a:solidFill>
                  <a:srgbClr val="FFFFFF"/>
                </a:solidFill>
                <a:cs typeface="Arial" panose="020B0604020202020204" pitchFamily="34" charset="0"/>
              </a:rPr>
              <a:t>Les particules fines et ultrafines : </a:t>
            </a:r>
            <a:r>
              <a:rPr lang="fr-FR" altLang="fr-FR" sz="2000" dirty="0">
                <a:solidFill>
                  <a:srgbClr val="FFFFFF"/>
                </a:solidFill>
                <a:cs typeface="Arial" panose="020B0604020202020204" pitchFamily="34" charset="0"/>
              </a:rPr>
              <a:t>troubles cardiovasculaires et respiratoires (principale cause des effets sur la santé selon l’OMS)</a:t>
            </a:r>
            <a:endParaRPr lang="fr-FR" altLang="fr-FR" sz="2200" dirty="0">
              <a:solidFill>
                <a:srgbClr val="FFFFFF"/>
              </a:solidFill>
              <a:cs typeface="Arial" panose="020B0604020202020204" pitchFamily="34" charset="0"/>
            </a:endParaRPr>
          </a:p>
        </p:txBody>
      </p:sp>
      <p:pic>
        <p:nvPicPr>
          <p:cNvPr id="15" name="Picto Info">
            <a:extLst>
              <a:ext uri="{FF2B5EF4-FFF2-40B4-BE49-F238E27FC236}">
                <a16:creationId xmlns:a16="http://schemas.microsoft.com/office/drawing/2014/main" id="{74B45E64-B905-A2F7-5B82-10B8C9BB4BF6}"/>
              </a:ext>
            </a:extLst>
          </p:cNvPr>
          <p:cNvPicPr>
            <a:picLocks noChangeAspect="1"/>
          </p:cNvPicPr>
          <p:nvPr/>
        </p:nvPicPr>
        <p:blipFill>
          <a:blip r:embed="rId10">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20" name="Carré corné Info">
            <a:extLst>
              <a:ext uri="{FF2B5EF4-FFF2-40B4-BE49-F238E27FC236}">
                <a16:creationId xmlns:a16="http://schemas.microsoft.com/office/drawing/2014/main" id="{5BE690E5-C6C7-8E8A-106E-BAC6B00FA8B2}"/>
              </a:ext>
            </a:extLst>
          </p:cNvPr>
          <p:cNvSpPr/>
          <p:nvPr/>
        </p:nvSpPr>
        <p:spPr>
          <a:xfrm>
            <a:off x="-4763" y="6035675"/>
            <a:ext cx="1354138" cy="519113"/>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002060"/>
                </a:solidFill>
              </a:rPr>
              <a:t> </a:t>
            </a:r>
          </a:p>
          <a:p>
            <a:pPr algn="ctr">
              <a:defRPr/>
            </a:pPr>
            <a:r>
              <a:rPr lang="fr-FR" sz="1100" b="1" dirty="0">
                <a:solidFill>
                  <a:srgbClr val="002060"/>
                </a:solidFill>
              </a:rPr>
              <a:t>Clic pour faire apparaître la suite</a:t>
            </a:r>
          </a:p>
        </p:txBody>
      </p:sp>
      <p:sp>
        <p:nvSpPr>
          <p:cNvPr id="4" name="ZoneTexte 3">
            <a:extLst>
              <a:ext uri="{FF2B5EF4-FFF2-40B4-BE49-F238E27FC236}">
                <a16:creationId xmlns:a16="http://schemas.microsoft.com/office/drawing/2014/main" id="{7813A54C-D142-91F2-DD3E-725F0A13D389}"/>
              </a:ext>
            </a:extLst>
          </p:cNvPr>
          <p:cNvSpPr txBox="1"/>
          <p:nvPr/>
        </p:nvSpPr>
        <p:spPr>
          <a:xfrm>
            <a:off x="9079590" y="6370122"/>
            <a:ext cx="2510287" cy="369332"/>
          </a:xfrm>
          <a:prstGeom prst="rect">
            <a:avLst/>
          </a:prstGeom>
          <a:noFill/>
        </p:spPr>
        <p:txBody>
          <a:bodyPr wrap="square" rtlCol="0">
            <a:spAutoFit/>
          </a:bodyPr>
          <a:lstStyle/>
          <a:p>
            <a:r>
              <a:rPr lang="fr-FR" b="1" dirty="0">
                <a:solidFill>
                  <a:schemeClr val="accent5">
                    <a:lumMod val="75000"/>
                  </a:schemeClr>
                </a:solidFill>
              </a:rPr>
              <a:t>Et d’autres encore…</a:t>
            </a:r>
          </a:p>
        </p:txBody>
      </p:sp>
      <p:sp>
        <p:nvSpPr>
          <p:cNvPr id="11" name="ZoneTexte 13">
            <a:extLst>
              <a:ext uri="{FF2B5EF4-FFF2-40B4-BE49-F238E27FC236}">
                <a16:creationId xmlns:a16="http://schemas.microsoft.com/office/drawing/2014/main" id="{C2A3DFA1-60FD-7918-8818-FF59C020EEEA}"/>
              </a:ext>
            </a:extLst>
          </p:cNvPr>
          <p:cNvSpPr>
            <a:spLocks noChangeArrowheads="1"/>
          </p:cNvSpPr>
          <p:nvPr/>
        </p:nvSpPr>
        <p:spPr bwMode="auto">
          <a:xfrm>
            <a:off x="5131227" y="4508089"/>
            <a:ext cx="6458650" cy="1400383"/>
          </a:xfrm>
          <a:custGeom>
            <a:avLst/>
            <a:gdLst>
              <a:gd name="T0" fmla="*/ 0 w 4393475"/>
              <a:gd name="T1" fmla="*/ 1 h 1683317"/>
              <a:gd name="T2" fmla="*/ 0 w 4393475"/>
              <a:gd name="T3" fmla="*/ 1 h 1683317"/>
              <a:gd name="T4" fmla="*/ 0 w 4393475"/>
              <a:gd name="T5" fmla="*/ 1 h 1683317"/>
              <a:gd name="T6" fmla="*/ 0 w 4393475"/>
              <a:gd name="T7" fmla="*/ 1 h 1683317"/>
              <a:gd name="T8" fmla="*/ 0 w 4393475"/>
              <a:gd name="T9" fmla="*/ 1 h 1683317"/>
              <a:gd name="T10" fmla="*/ 0 w 4393475"/>
              <a:gd name="T11" fmla="*/ 1 h 1683317"/>
              <a:gd name="T12" fmla="*/ 0 w 4393475"/>
              <a:gd name="T13" fmla="*/ 1 h 1683317"/>
              <a:gd name="T14" fmla="*/ 0 w 4393475"/>
              <a:gd name="T15" fmla="*/ 1 h 1683317"/>
              <a:gd name="T16" fmla="*/ 0 w 4393475"/>
              <a:gd name="T17" fmla="*/ 1 h 16833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93475"/>
              <a:gd name="T28" fmla="*/ 0 h 1683317"/>
              <a:gd name="T29" fmla="*/ 4393475 w 4393475"/>
              <a:gd name="T30" fmla="*/ 1683317 h 16833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60000"/>
              <a:lumOff val="40000"/>
            </a:schemeClr>
          </a:solidFill>
          <a:ln w="114300">
            <a:noFill/>
          </a:ln>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700" dirty="0">
                <a:solidFill>
                  <a:schemeClr val="accent5">
                    <a:lumMod val="75000"/>
                  </a:schemeClr>
                </a:solidFill>
                <a:cs typeface="Arial" panose="020B0604020202020204" pitchFamily="34" charset="0"/>
              </a:rPr>
              <a:t>    </a:t>
            </a:r>
          </a:p>
          <a:p>
            <a:pPr algn="ctr">
              <a:lnSpc>
                <a:spcPct val="100000"/>
              </a:lnSpc>
              <a:spcBef>
                <a:spcPct val="0"/>
              </a:spcBef>
              <a:buFontTx/>
              <a:buNone/>
            </a:pPr>
            <a:r>
              <a:rPr lang="fr-FR" altLang="fr-FR" sz="1800" dirty="0">
                <a:solidFill>
                  <a:schemeClr val="accent5">
                    <a:lumMod val="75000"/>
                  </a:schemeClr>
                </a:solidFill>
                <a:cs typeface="Arial" panose="020B0604020202020204" pitchFamily="34" charset="0"/>
              </a:rPr>
              <a:t>*Le monoxyde d'azote n'a quasiment pas d'impact</a:t>
            </a:r>
          </a:p>
          <a:p>
            <a:pPr algn="ctr">
              <a:lnSpc>
                <a:spcPct val="100000"/>
              </a:lnSpc>
              <a:spcBef>
                <a:spcPct val="0"/>
              </a:spcBef>
              <a:buFontTx/>
              <a:buNone/>
            </a:pPr>
            <a:r>
              <a:rPr lang="fr-FR" altLang="fr-FR" sz="1800" dirty="0">
                <a:solidFill>
                  <a:schemeClr val="accent5">
                    <a:lumMod val="75000"/>
                  </a:schemeClr>
                </a:solidFill>
                <a:cs typeface="Arial" panose="020B0604020202020204" pitchFamily="34" charset="0"/>
              </a:rPr>
              <a:t>sur la santé contrairement au dioxyde d'azote.</a:t>
            </a:r>
          </a:p>
          <a:p>
            <a:pPr algn="ctr">
              <a:lnSpc>
                <a:spcPct val="100000"/>
              </a:lnSpc>
              <a:spcBef>
                <a:spcPct val="0"/>
              </a:spcBef>
              <a:buFontTx/>
              <a:buNone/>
            </a:pPr>
            <a:r>
              <a:rPr lang="fr-FR" altLang="fr-FR" sz="1800" dirty="0">
                <a:solidFill>
                  <a:schemeClr val="accent5">
                    <a:lumMod val="75000"/>
                  </a:schemeClr>
                </a:solidFill>
                <a:cs typeface="Arial" panose="020B0604020202020204" pitchFamily="34" charset="0"/>
              </a:rPr>
              <a:t>Il est surveillé parce qu'il se transforme en dioxyde d'azote dans l'air ambiant, pas pour son effet direct.</a:t>
            </a:r>
          </a:p>
          <a:p>
            <a:pPr algn="ctr">
              <a:lnSpc>
                <a:spcPct val="100000"/>
              </a:lnSpc>
              <a:spcBef>
                <a:spcPct val="0"/>
              </a:spcBef>
              <a:buFontTx/>
              <a:buNone/>
            </a:pPr>
            <a:r>
              <a:rPr lang="fr-FR" altLang="fr-FR" sz="400" dirty="0">
                <a:solidFill>
                  <a:srgbClr val="771F45"/>
                </a:solidFill>
                <a:cs typeface="Arial" panose="020B0604020202020204" pitchFamily="34" charset="0"/>
              </a:rPr>
              <a:t>  </a:t>
            </a:r>
          </a:p>
          <a:p>
            <a:pPr algn="ctr">
              <a:lnSpc>
                <a:spcPct val="100000"/>
              </a:lnSpc>
              <a:spcBef>
                <a:spcPct val="0"/>
              </a:spcBef>
              <a:buFontTx/>
              <a:buNone/>
            </a:pPr>
            <a:r>
              <a:rPr lang="fr-FR" altLang="fr-FR" sz="200" dirty="0">
                <a:solidFill>
                  <a:srgbClr val="771F45"/>
                </a:solidFill>
                <a:cs typeface="Arial" panose="020B0604020202020204" pitchFamily="34" charset="0"/>
              </a:rPr>
              <a:t>  </a:t>
            </a:r>
          </a:p>
        </p:txBody>
      </p:sp>
    </p:spTree>
    <p:extLst>
      <p:ext uri="{BB962C8B-B14F-4D97-AF65-F5344CB8AC3E}">
        <p14:creationId xmlns:p14="http://schemas.microsoft.com/office/powerpoint/2010/main" val="409876504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xit" presetSubtype="0" fill="hold" nodeType="withEffect">
                                  <p:stCondLst>
                                    <p:cond delay="0"/>
                                  </p:stCondLst>
                                  <p:childTnLst>
                                    <p:animEffect transition="out" filter="fade">
                                      <p:cBhvr>
                                        <p:cTn id="9" dur="500"/>
                                        <p:tgtEl>
                                          <p:spTgt spid="120873"/>
                                        </p:tgtEl>
                                      </p:cBhvr>
                                    </p:animEffect>
                                    <p:set>
                                      <p:cBhvr>
                                        <p:cTn id="10" dur="1" fill="hold">
                                          <p:stCondLst>
                                            <p:cond delay="499"/>
                                          </p:stCondLst>
                                        </p:cTn>
                                        <p:tgtEl>
                                          <p:spTgt spid="120873"/>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120874"/>
                                        </p:tgtEl>
                                      </p:cBhvr>
                                    </p:animEffect>
                                    <p:set>
                                      <p:cBhvr>
                                        <p:cTn id="13" dur="1" fill="hold">
                                          <p:stCondLst>
                                            <p:cond delay="499"/>
                                          </p:stCondLst>
                                        </p:cTn>
                                        <p:tgtEl>
                                          <p:spTgt spid="120874"/>
                                        </p:tgtEl>
                                        <p:attrNameLst>
                                          <p:attrName>style.visibility</p:attrName>
                                        </p:attrNameLst>
                                      </p:cBhvr>
                                      <p:to>
                                        <p:strVal val="hidden"/>
                                      </p:to>
                                    </p:se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0857"/>
                                        </p:tgtEl>
                                        <p:attrNameLst>
                                          <p:attrName>style.visibility</p:attrName>
                                        </p:attrNameLst>
                                      </p:cBhvr>
                                      <p:to>
                                        <p:strVal val="visible"/>
                                      </p:to>
                                    </p:set>
                                    <p:animEffect transition="in" filter="fade">
                                      <p:cBhvr>
                                        <p:cTn id="22" dur="500"/>
                                        <p:tgtEl>
                                          <p:spTgt spid="120857"/>
                                        </p:tgtEl>
                                      </p:cBhvr>
                                    </p:animEffect>
                                  </p:childTnLst>
                                </p:cTn>
                              </p:par>
                              <p:par>
                                <p:cTn id="23" presetID="10" presetClass="exit" presetSubtype="0" fill="hold" grpId="1" nodeType="withEffect">
                                  <p:stCondLst>
                                    <p:cond delay="0"/>
                                  </p:stCondLst>
                                  <p:childTnLst>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10" presetClass="exit" presetSubtype="0" fill="hold" nodeType="withEffect">
                                  <p:stCondLst>
                                    <p:cond delay="0"/>
                                  </p:stCondLst>
                                  <p:childTnLst>
                                    <p:animEffect transition="out" filter="fade">
                                      <p:cBhvr>
                                        <p:cTn id="30" dur="500"/>
                                        <p:tgtEl>
                                          <p:spTgt spid="17"/>
                                        </p:tgtEl>
                                      </p:cBhvr>
                                    </p:animEffect>
                                    <p:set>
                                      <p:cBhvr>
                                        <p:cTn id="31" dur="1" fill="hold">
                                          <p:stCondLst>
                                            <p:cond delay="499"/>
                                          </p:stCondLst>
                                        </p:cTn>
                                        <p:tgtEl>
                                          <p:spTgt spid="17"/>
                                        </p:tgtEl>
                                        <p:attrNameLst>
                                          <p:attrName>style.visibility</p:attrName>
                                        </p:attrNameLst>
                                      </p:cBhvr>
                                      <p:to>
                                        <p:strVal val="hidden"/>
                                      </p:to>
                                    </p:se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par>
                                <p:cTn id="41" presetID="10" presetClass="exit" presetSubtype="0" fill="hold" grpId="1" nodeType="withEffect">
                                  <p:stCondLst>
                                    <p:cond delay="0"/>
                                  </p:stCondLst>
                                  <p:childTnLst>
                                    <p:animEffect transition="out" filter="fade">
                                      <p:cBhvr>
                                        <p:cTn id="42" dur="500"/>
                                        <p:tgtEl>
                                          <p:spTgt spid="120857"/>
                                        </p:tgtEl>
                                      </p:cBhvr>
                                    </p:animEffect>
                                    <p:set>
                                      <p:cBhvr>
                                        <p:cTn id="43" dur="1" fill="hold">
                                          <p:stCondLst>
                                            <p:cond delay="499"/>
                                          </p:stCondLst>
                                        </p:cTn>
                                        <p:tgtEl>
                                          <p:spTgt spid="120857"/>
                                        </p:tgtEl>
                                        <p:attrNameLst>
                                          <p:attrName>style.visibility</p:attrName>
                                        </p:attrNameLst>
                                      </p:cBhvr>
                                      <p:to>
                                        <p:strVal val="hidden"/>
                                      </p:to>
                                    </p:set>
                                  </p:childTnLst>
                                </p:cTn>
                              </p:par>
                              <p:par>
                                <p:cTn id="44" presetID="10" presetClass="entr" presetSubtype="0"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xit" presetSubtype="0" fill="hold" nodeType="withEffect">
                                  <p:stCondLst>
                                    <p:cond delay="0"/>
                                  </p:stCondLst>
                                  <p:childTnLst>
                                    <p:animEffect transition="out" filter="fade">
                                      <p:cBhvr>
                                        <p:cTn id="48" dur="500"/>
                                        <p:tgtEl>
                                          <p:spTgt spid="13"/>
                                        </p:tgtEl>
                                      </p:cBhvr>
                                    </p:animEffect>
                                    <p:set>
                                      <p:cBhvr>
                                        <p:cTn id="49" dur="1" fill="hold">
                                          <p:stCondLst>
                                            <p:cond delay="499"/>
                                          </p:stCondLst>
                                        </p:cTn>
                                        <p:tgtEl>
                                          <p:spTgt spid="13"/>
                                        </p:tgtEl>
                                        <p:attrNameLst>
                                          <p:attrName>style.visibility</p:attrName>
                                        </p:attrNameLst>
                                      </p:cBhvr>
                                      <p:to>
                                        <p:strVal val="hidden"/>
                                      </p:to>
                                    </p:se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120875"/>
                                        </p:tgtEl>
                                        <p:attrNameLst>
                                          <p:attrName>style.visibility</p:attrName>
                                        </p:attrNameLst>
                                      </p:cBhvr>
                                      <p:to>
                                        <p:strVal val="visible"/>
                                      </p:to>
                                    </p:set>
                                    <p:animEffect transition="in" filter="fade">
                                      <p:cBhvr>
                                        <p:cTn id="53" dur="500"/>
                                        <p:tgtEl>
                                          <p:spTgt spid="12087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55"/>
                                        </p:tgtEl>
                                        <p:attrNameLst>
                                          <p:attrName>style.visibility</p:attrName>
                                        </p:attrNameLst>
                                      </p:cBhvr>
                                      <p:to>
                                        <p:strVal val="visible"/>
                                      </p:to>
                                    </p:set>
                                    <p:animEffect transition="in" filter="fade">
                                      <p:cBhvr>
                                        <p:cTn id="58" dur="500"/>
                                        <p:tgtEl>
                                          <p:spTgt spid="55"/>
                                        </p:tgtEl>
                                      </p:cBhvr>
                                    </p:animEffect>
                                  </p:childTnLst>
                                </p:cTn>
                              </p:par>
                              <p:par>
                                <p:cTn id="59" presetID="10" presetClass="exit" presetSubtype="0" fill="hold" grpId="1" nodeType="withEffect">
                                  <p:stCondLst>
                                    <p:cond delay="0"/>
                                  </p:stCondLst>
                                  <p:childTnLst>
                                    <p:animEffect transition="out" filter="fade">
                                      <p:cBhvr>
                                        <p:cTn id="60" dur="500"/>
                                        <p:tgtEl>
                                          <p:spTgt spid="27"/>
                                        </p:tgtEl>
                                      </p:cBhvr>
                                    </p:animEffect>
                                    <p:set>
                                      <p:cBhvr>
                                        <p:cTn id="61" dur="1" fill="hold">
                                          <p:stCondLst>
                                            <p:cond delay="499"/>
                                          </p:stCondLst>
                                        </p:cTn>
                                        <p:tgtEl>
                                          <p:spTgt spid="27"/>
                                        </p:tgtEl>
                                        <p:attrNameLst>
                                          <p:attrName>style.visibility</p:attrName>
                                        </p:attrNameLst>
                                      </p:cBhvr>
                                      <p:to>
                                        <p:strVal val="hidden"/>
                                      </p:to>
                                    </p:set>
                                  </p:childTnLst>
                                </p:cTn>
                              </p:par>
                              <p:par>
                                <p:cTn id="62" presetID="10" presetClass="entr" presetSubtype="0" fill="hold" grpId="0" nodeType="with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500"/>
                                        <p:tgtEl>
                                          <p:spTgt spid="12"/>
                                        </p:tgtEl>
                                      </p:cBhvr>
                                    </p:animEffect>
                                  </p:childTnLst>
                                </p:cTn>
                              </p:par>
                              <p:par>
                                <p:cTn id="65" presetID="10" presetClass="exit" presetSubtype="0" fill="hold" nodeType="withEffect">
                                  <p:stCondLst>
                                    <p:cond delay="0"/>
                                  </p:stCondLst>
                                  <p:childTnLst>
                                    <p:animEffect transition="out" filter="fade">
                                      <p:cBhvr>
                                        <p:cTn id="66" dur="500"/>
                                        <p:tgtEl>
                                          <p:spTgt spid="120875"/>
                                        </p:tgtEl>
                                      </p:cBhvr>
                                    </p:animEffect>
                                    <p:set>
                                      <p:cBhvr>
                                        <p:cTn id="67" dur="1" fill="hold">
                                          <p:stCondLst>
                                            <p:cond delay="499"/>
                                          </p:stCondLst>
                                        </p:cTn>
                                        <p:tgtEl>
                                          <p:spTgt spid="120875"/>
                                        </p:tgtEl>
                                        <p:attrNameLst>
                                          <p:attrName>style.visibility</p:attrName>
                                        </p:attrNameLst>
                                      </p:cBhvr>
                                      <p:to>
                                        <p:strVal val="hidden"/>
                                      </p:to>
                                    </p:set>
                                  </p:childTnLst>
                                </p:cTn>
                              </p:par>
                            </p:childTnLst>
                          </p:cTn>
                        </p:par>
                        <p:par>
                          <p:cTn id="68" fill="hold">
                            <p:stCondLst>
                              <p:cond delay="500"/>
                            </p:stCondLst>
                            <p:childTnLst>
                              <p:par>
                                <p:cTn id="69" presetID="10" presetClass="entr" presetSubtype="0" fill="hold" nodeType="afterEffect">
                                  <p:stCondLst>
                                    <p:cond delay="0"/>
                                  </p:stCondLst>
                                  <p:childTnLst>
                                    <p:set>
                                      <p:cBhvr>
                                        <p:cTn id="70" dur="1" fill="hold">
                                          <p:stCondLst>
                                            <p:cond delay="0"/>
                                          </p:stCondLst>
                                        </p:cTn>
                                        <p:tgtEl>
                                          <p:spTgt spid="120876"/>
                                        </p:tgtEl>
                                        <p:attrNameLst>
                                          <p:attrName>style.visibility</p:attrName>
                                        </p:attrNameLst>
                                      </p:cBhvr>
                                      <p:to>
                                        <p:strVal val="visible"/>
                                      </p:to>
                                    </p:set>
                                    <p:animEffect transition="in" filter="fade">
                                      <p:cBhvr>
                                        <p:cTn id="71" dur="500"/>
                                        <p:tgtEl>
                                          <p:spTgt spid="12087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46"/>
                                        </p:tgtEl>
                                        <p:attrNameLst>
                                          <p:attrName>style.visibility</p:attrName>
                                        </p:attrNameLst>
                                      </p:cBhvr>
                                      <p:to>
                                        <p:strVal val="visible"/>
                                      </p:to>
                                    </p:set>
                                    <p:animEffect transition="in" filter="fade">
                                      <p:cBhvr>
                                        <p:cTn id="76" dur="500"/>
                                        <p:tgtEl>
                                          <p:spTgt spid="46"/>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fade">
                                      <p:cBhvr>
                                        <p:cTn id="79" dur="500"/>
                                        <p:tgtEl>
                                          <p:spTgt spid="18"/>
                                        </p:tgtEl>
                                      </p:cBhvr>
                                    </p:animEffect>
                                  </p:childTnLst>
                                </p:cTn>
                              </p:par>
                              <p:par>
                                <p:cTn id="80" presetID="10" presetClass="exit" presetSubtype="0" fill="hold" nodeType="withEffect">
                                  <p:stCondLst>
                                    <p:cond delay="0"/>
                                  </p:stCondLst>
                                  <p:childTnLst>
                                    <p:animEffect transition="out" filter="fade">
                                      <p:cBhvr>
                                        <p:cTn id="81" dur="500"/>
                                        <p:tgtEl>
                                          <p:spTgt spid="120876"/>
                                        </p:tgtEl>
                                      </p:cBhvr>
                                    </p:animEffect>
                                    <p:set>
                                      <p:cBhvr>
                                        <p:cTn id="82" dur="1" fill="hold">
                                          <p:stCondLst>
                                            <p:cond delay="499"/>
                                          </p:stCondLst>
                                        </p:cTn>
                                        <p:tgtEl>
                                          <p:spTgt spid="120876"/>
                                        </p:tgtEl>
                                        <p:attrNameLst>
                                          <p:attrName>style.visibility</p:attrName>
                                        </p:attrNameLst>
                                      </p:cBhvr>
                                      <p:to>
                                        <p:strVal val="hidden"/>
                                      </p:to>
                                    </p:set>
                                  </p:childTnLst>
                                </p:cTn>
                              </p:par>
                            </p:childTnLst>
                          </p:cTn>
                        </p:par>
                        <p:par>
                          <p:cTn id="83" fill="hold">
                            <p:stCondLst>
                              <p:cond delay="500"/>
                            </p:stCondLst>
                            <p:childTnLst>
                              <p:par>
                                <p:cTn id="84" presetID="10" presetClass="entr" presetSubtype="0" fill="hold" nodeType="afterEffect">
                                  <p:stCondLst>
                                    <p:cond delay="0"/>
                                  </p:stCondLst>
                                  <p:childTnLst>
                                    <p:set>
                                      <p:cBhvr>
                                        <p:cTn id="85" dur="1" fill="hold">
                                          <p:stCondLst>
                                            <p:cond delay="0"/>
                                          </p:stCondLst>
                                        </p:cTn>
                                        <p:tgtEl>
                                          <p:spTgt spid="48"/>
                                        </p:tgtEl>
                                        <p:attrNameLst>
                                          <p:attrName>style.visibility</p:attrName>
                                        </p:attrNameLst>
                                      </p:cBhvr>
                                      <p:to>
                                        <p:strVal val="visible"/>
                                      </p:to>
                                    </p:set>
                                    <p:animEffect transition="in" filter="fade">
                                      <p:cBhvr>
                                        <p:cTn id="86" dur="500"/>
                                        <p:tgtEl>
                                          <p:spTgt spid="48"/>
                                        </p:tgtEl>
                                      </p:cBhvr>
                                    </p:animEffect>
                                  </p:childTnLst>
                                </p:cTn>
                              </p:par>
                              <p:par>
                                <p:cTn id="87" presetID="1" presetClass="entr" presetSubtype="0" fill="hold" nodeType="withEffect">
                                  <p:stCondLst>
                                    <p:cond delay="0"/>
                                  </p:stCondLst>
                                  <p:childTnLst>
                                    <p:set>
                                      <p:cBhvr>
                                        <p:cTn id="88" dur="1" fill="hold">
                                          <p:stCondLst>
                                            <p:cond delay="0"/>
                                          </p:stCondLst>
                                        </p:cTn>
                                        <p:tgtEl>
                                          <p:spTgt spid="10"/>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120832"/>
                                        </p:tgtEl>
                                        <p:attrNameLst>
                                          <p:attrName>style.visibility</p:attrName>
                                        </p:attrNameLst>
                                      </p:cBhvr>
                                      <p:to>
                                        <p:strVal val="visible"/>
                                      </p:to>
                                    </p:set>
                                    <p:animEffect transition="in" filter="fade">
                                      <p:cBhvr>
                                        <p:cTn id="93" dur="500"/>
                                        <p:tgtEl>
                                          <p:spTgt spid="120832"/>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14"/>
                                        </p:tgtEl>
                                        <p:attrNameLst>
                                          <p:attrName>style.visibility</p:attrName>
                                        </p:attrNameLst>
                                      </p:cBhvr>
                                      <p:to>
                                        <p:strVal val="visible"/>
                                      </p:to>
                                    </p:set>
                                    <p:animEffect transition="in" filter="fade">
                                      <p:cBhvr>
                                        <p:cTn id="96" dur="500"/>
                                        <p:tgtEl>
                                          <p:spTgt spid="14"/>
                                        </p:tgtEl>
                                      </p:cBhvr>
                                    </p:animEffect>
                                  </p:childTnLst>
                                </p:cTn>
                              </p:par>
                              <p:par>
                                <p:cTn id="97" presetID="10" presetClass="exit" presetSubtype="0" fill="hold" grpId="1" nodeType="withEffect">
                                  <p:stCondLst>
                                    <p:cond delay="0"/>
                                  </p:stCondLst>
                                  <p:childTnLst>
                                    <p:animEffect transition="out" filter="fade">
                                      <p:cBhvr>
                                        <p:cTn id="98" dur="500"/>
                                        <p:tgtEl>
                                          <p:spTgt spid="46"/>
                                        </p:tgtEl>
                                      </p:cBhvr>
                                    </p:animEffect>
                                    <p:set>
                                      <p:cBhvr>
                                        <p:cTn id="99" dur="1" fill="hold">
                                          <p:stCondLst>
                                            <p:cond delay="499"/>
                                          </p:stCondLst>
                                        </p:cTn>
                                        <p:tgtEl>
                                          <p:spTgt spid="46"/>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500"/>
                                        <p:tgtEl>
                                          <p:spTgt spid="48"/>
                                        </p:tgtEl>
                                      </p:cBhvr>
                                    </p:animEffect>
                                    <p:set>
                                      <p:cBhvr>
                                        <p:cTn id="102" dur="1" fill="hold">
                                          <p:stCondLst>
                                            <p:cond delay="499"/>
                                          </p:stCondLst>
                                        </p:cTn>
                                        <p:tgtEl>
                                          <p:spTgt spid="48"/>
                                        </p:tgtEl>
                                        <p:attrNameLst>
                                          <p:attrName>style.visibility</p:attrName>
                                        </p:attrNameLst>
                                      </p:cBhvr>
                                      <p:to>
                                        <p:strVal val="hidden"/>
                                      </p:to>
                                    </p:set>
                                  </p:childTnLst>
                                </p:cTn>
                              </p:par>
                            </p:childTnLst>
                          </p:cTn>
                        </p:par>
                        <p:par>
                          <p:cTn id="103" fill="hold">
                            <p:stCondLst>
                              <p:cond delay="500"/>
                            </p:stCondLst>
                            <p:childTnLst>
                              <p:par>
                                <p:cTn id="104" presetID="10" presetClass="entr" presetSubtype="0" fill="hold" nodeType="afterEffect">
                                  <p:stCondLst>
                                    <p:cond delay="0"/>
                                  </p:stCondLst>
                                  <p:childTnLst>
                                    <p:set>
                                      <p:cBhvr>
                                        <p:cTn id="105" dur="1" fill="hold">
                                          <p:stCondLst>
                                            <p:cond delay="0"/>
                                          </p:stCondLst>
                                        </p:cTn>
                                        <p:tgtEl>
                                          <p:spTgt spid="120877"/>
                                        </p:tgtEl>
                                        <p:attrNameLst>
                                          <p:attrName>style.visibility</p:attrName>
                                        </p:attrNameLst>
                                      </p:cBhvr>
                                      <p:to>
                                        <p:strVal val="visible"/>
                                      </p:to>
                                    </p:set>
                                    <p:animEffect transition="in" filter="fade">
                                      <p:cBhvr>
                                        <p:cTn id="106" dur="500"/>
                                        <p:tgtEl>
                                          <p:spTgt spid="120877"/>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120844"/>
                                        </p:tgtEl>
                                        <p:attrNameLst>
                                          <p:attrName>style.visibility</p:attrName>
                                        </p:attrNameLst>
                                      </p:cBhvr>
                                      <p:to>
                                        <p:strVal val="visible"/>
                                      </p:to>
                                    </p:set>
                                    <p:animEffect transition="in" filter="fade">
                                      <p:cBhvr>
                                        <p:cTn id="111" dur="500"/>
                                        <p:tgtEl>
                                          <p:spTgt spid="120844"/>
                                        </p:tgtEl>
                                      </p:cBhvr>
                                    </p:animEffect>
                                  </p:childTnLst>
                                </p:cTn>
                              </p:par>
                              <p:par>
                                <p:cTn id="112" presetID="10" presetClass="exit" presetSubtype="0" fill="hold" nodeType="withEffect">
                                  <p:stCondLst>
                                    <p:cond delay="0"/>
                                  </p:stCondLst>
                                  <p:childTnLst>
                                    <p:animEffect transition="out" filter="fade">
                                      <p:cBhvr>
                                        <p:cTn id="113" dur="500"/>
                                        <p:tgtEl>
                                          <p:spTgt spid="120877"/>
                                        </p:tgtEl>
                                      </p:cBhvr>
                                    </p:animEffect>
                                    <p:set>
                                      <p:cBhvr>
                                        <p:cTn id="114" dur="1" fill="hold">
                                          <p:stCondLst>
                                            <p:cond delay="499"/>
                                          </p:stCondLst>
                                        </p:cTn>
                                        <p:tgtEl>
                                          <p:spTgt spid="120877"/>
                                        </p:tgtEl>
                                        <p:attrNameLst>
                                          <p:attrName>style.visibility</p:attrName>
                                        </p:attrNameLst>
                                      </p:cBhvr>
                                      <p:to>
                                        <p:strVal val="hidden"/>
                                      </p:to>
                                    </p:set>
                                  </p:childTnLst>
                                </p:cTn>
                              </p:par>
                              <p:par>
                                <p:cTn id="115" presetID="10" presetClass="entr" presetSubtype="0" fill="hold" grpId="0" nodeType="withEffect">
                                  <p:stCondLst>
                                    <p:cond delay="0"/>
                                  </p:stCondLst>
                                  <p:childTnLst>
                                    <p:set>
                                      <p:cBhvr>
                                        <p:cTn id="116" dur="1" fill="hold">
                                          <p:stCondLst>
                                            <p:cond delay="0"/>
                                          </p:stCondLst>
                                        </p:cTn>
                                        <p:tgtEl>
                                          <p:spTgt spid="19"/>
                                        </p:tgtEl>
                                        <p:attrNameLst>
                                          <p:attrName>style.visibility</p:attrName>
                                        </p:attrNameLst>
                                      </p:cBhvr>
                                      <p:to>
                                        <p:strVal val="visible"/>
                                      </p:to>
                                    </p:set>
                                    <p:animEffect transition="in" filter="fade">
                                      <p:cBhvr>
                                        <p:cTn id="1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8" restart="whenNotActive" fill="hold" evtFilter="cancelBubble" nodeType="interactiveSeq">
                <p:stCondLst>
                  <p:cond evt="onClick" delay="0">
                    <p:tgtEl>
                      <p:spTgt spid="10"/>
                    </p:tgtEl>
                  </p:cond>
                </p:stCondLst>
                <p:endSync evt="end" delay="0">
                  <p:rtn val="all"/>
                </p:endSync>
                <p:childTnLst>
                  <p:par>
                    <p:cTn id="119" fill="hold">
                      <p:stCondLst>
                        <p:cond delay="0"/>
                      </p:stCondLst>
                      <p:childTnLst>
                        <p:par>
                          <p:cTn id="120" fill="hold">
                            <p:stCondLst>
                              <p:cond delay="0"/>
                            </p:stCondLst>
                            <p:childTnLst>
                              <p:par>
                                <p:cTn id="121" presetID="10" presetClass="entr" presetSubtype="0" fill="hold" grpId="1"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fade">
                                      <p:cBhvr>
                                        <p:cTn id="123" dur="500"/>
                                        <p:tgtEl>
                                          <p:spTgt spid="11"/>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xit" presetSubtype="0" fill="hold" grpId="0" nodeType="clickEffect">
                                  <p:stCondLst>
                                    <p:cond delay="0"/>
                                  </p:stCondLst>
                                  <p:childTnLst>
                                    <p:animEffect transition="out" filter="fade">
                                      <p:cBhvr>
                                        <p:cTn id="127" dur="500"/>
                                        <p:tgtEl>
                                          <p:spTgt spid="11"/>
                                        </p:tgtEl>
                                      </p:cBhvr>
                                    </p:animEffect>
                                    <p:set>
                                      <p:cBhvr>
                                        <p:cTn id="128"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29" restart="whenNotActive" fill="hold" evtFilter="cancelBubble" nodeType="interactiveSeq">
                <p:stCondLst>
                  <p:cond evt="onClick" delay="0">
                    <p:tgtEl>
                      <p:spTgt spid="15"/>
                    </p:tgtEl>
                  </p:cond>
                </p:stCondLst>
                <p:endSync evt="end" delay="0">
                  <p:rtn val="all"/>
                </p:endSync>
                <p:childTnLst>
                  <p:par>
                    <p:cTn id="130" fill="hold">
                      <p:stCondLst>
                        <p:cond delay="0"/>
                      </p:stCondLst>
                      <p:childTnLst>
                        <p:par>
                          <p:cTn id="131" fill="hold">
                            <p:stCondLst>
                              <p:cond delay="0"/>
                            </p:stCondLst>
                            <p:childTnLst>
                              <p:par>
                                <p:cTn id="132" presetID="1" presetClass="entr" presetSubtype="0" fill="hold" grpId="0" nodeType="clickEffect">
                                  <p:stCondLst>
                                    <p:cond delay="0"/>
                                  </p:stCondLst>
                                  <p:childTnLst>
                                    <p:set>
                                      <p:cBhvr>
                                        <p:cTn id="133" dur="1" fill="hold">
                                          <p:stCondLst>
                                            <p:cond delay="0"/>
                                          </p:stCondLst>
                                        </p:cTn>
                                        <p:tgtEl>
                                          <p:spTgt spid="20"/>
                                        </p:tgtEl>
                                        <p:attrNameLst>
                                          <p:attrName>style.visibility</p:attrName>
                                        </p:attrNameLst>
                                      </p:cBhvr>
                                      <p:to>
                                        <p:strVal val="visible"/>
                                      </p:to>
                                    </p:set>
                                  </p:childTnLst>
                                </p:cTn>
                              </p:par>
                            </p:childTnLst>
                          </p:cTn>
                        </p:par>
                      </p:childTnLst>
                    </p:cTn>
                  </p:par>
                  <p:par>
                    <p:cTn id="134" fill="hold">
                      <p:stCondLst>
                        <p:cond delay="indefinite"/>
                      </p:stCondLst>
                      <p:childTnLst>
                        <p:par>
                          <p:cTn id="135" fill="hold">
                            <p:stCondLst>
                              <p:cond delay="0"/>
                            </p:stCondLst>
                            <p:childTnLst>
                              <p:par>
                                <p:cTn id="136" presetID="1" presetClass="exit" presetSubtype="0" fill="hold" grpId="1" nodeType="clickEffect">
                                  <p:stCondLst>
                                    <p:cond delay="0"/>
                                  </p:stCondLst>
                                  <p:childTnLst>
                                    <p:set>
                                      <p:cBhvr>
                                        <p:cTn id="137"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2" grpId="0" animBg="1"/>
      <p:bldP spid="22" grpId="1" animBg="1"/>
      <p:bldP spid="46" grpId="0" animBg="1"/>
      <p:bldP spid="46" grpId="1" animBg="1"/>
      <p:bldP spid="120844" grpId="0" animBg="1"/>
      <p:bldP spid="27" grpId="0" animBg="1"/>
      <p:bldP spid="27" grpId="1" animBg="1"/>
      <p:bldP spid="55" grpId="0" animBg="1"/>
      <p:bldP spid="120857" grpId="0" animBg="1"/>
      <p:bldP spid="120857" grpId="1" animBg="1"/>
      <p:bldP spid="120832" grpId="0" animBg="1"/>
      <p:bldP spid="14" grpId="0" animBg="1"/>
      <p:bldP spid="3" grpId="0" animBg="1"/>
      <p:bldP spid="12" grpId="0" animBg="1"/>
      <p:bldP spid="16" grpId="0" animBg="1"/>
      <p:bldP spid="18" grpId="0" animBg="1"/>
      <p:bldP spid="19" grpId="0" animBg="1"/>
      <p:bldP spid="20" grpId="0" animBg="1"/>
      <p:bldP spid="20" grpId="1" animBg="1"/>
      <p:bldP spid="11" grpId="0" animBg="1"/>
      <p:bldP spid="11" grpId="1"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um 2">
            <a:extLst>
              <a:ext uri="{FF2B5EF4-FFF2-40B4-BE49-F238E27FC236}">
                <a16:creationId xmlns:a16="http://schemas.microsoft.com/office/drawing/2014/main" id="{A9228783-D0D1-3E2A-83BF-EC9618442808}"/>
              </a:ext>
            </a:extLst>
          </p:cNvPr>
          <p:cNvSpPr/>
          <p:nvPr/>
        </p:nvSpPr>
        <p:spPr bwMode="auto">
          <a:xfrm>
            <a:off x="1985026" y="1418476"/>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pic>
        <p:nvPicPr>
          <p:cNvPr id="14" name="pouce 4">
            <a:extLst>
              <a:ext uri="{FF2B5EF4-FFF2-40B4-BE49-F238E27FC236}">
                <a16:creationId xmlns:a16="http://schemas.microsoft.com/office/drawing/2014/main" id="{CA2ACBD0-01AC-B3F3-77B7-C7399743F289}"/>
              </a:ext>
            </a:extLst>
          </p:cNvPr>
          <p:cNvPicPr>
            <a:picLocks noChangeAspect="1"/>
          </p:cNvPicPr>
          <p:nvPr/>
        </p:nvPicPr>
        <p:blipFill>
          <a:blip r:embed="rId4">
            <a:extLst>
              <a:ext uri="{28A0092B-C50C-407E-A947-70E740481C1C}">
                <a14:useLocalDpi xmlns:a14="http://schemas.microsoft.com/office/drawing/2010/main" val="0"/>
              </a:ext>
            </a:extLst>
          </a:blip>
          <a:srcRect l="16957" t="11263" r="22626" b="23238"/>
          <a:stretch>
            <a:fillRect/>
          </a:stretch>
        </p:blipFill>
        <p:spPr bwMode="auto">
          <a:xfrm>
            <a:off x="1860133" y="1163696"/>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Num 3">
            <a:extLst>
              <a:ext uri="{FF2B5EF4-FFF2-40B4-BE49-F238E27FC236}">
                <a16:creationId xmlns:a16="http://schemas.microsoft.com/office/drawing/2014/main" id="{CAB15FC2-F495-30B9-FF6D-A27A30278AB8}"/>
              </a:ext>
            </a:extLst>
          </p:cNvPr>
          <p:cNvSpPr/>
          <p:nvPr/>
        </p:nvSpPr>
        <p:spPr bwMode="auto">
          <a:xfrm>
            <a:off x="2053916" y="2496462"/>
            <a:ext cx="842962" cy="8445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sp>
        <p:nvSpPr>
          <p:cNvPr id="63" name="Num 4">
            <a:extLst>
              <a:ext uri="{FF2B5EF4-FFF2-40B4-BE49-F238E27FC236}">
                <a16:creationId xmlns:a16="http://schemas.microsoft.com/office/drawing/2014/main" id="{2EA89945-040C-C76E-3F83-8A66D8134864}"/>
              </a:ext>
            </a:extLst>
          </p:cNvPr>
          <p:cNvSpPr/>
          <p:nvPr/>
        </p:nvSpPr>
        <p:spPr bwMode="auto">
          <a:xfrm>
            <a:off x="2053916" y="4741890"/>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sp>
        <p:nvSpPr>
          <p:cNvPr id="52" name="Rectangle 2">
            <a:extLst>
              <a:ext uri="{FF2B5EF4-FFF2-40B4-BE49-F238E27FC236}">
                <a16:creationId xmlns:a16="http://schemas.microsoft.com/office/drawing/2014/main" id="{8AEF12A4-72C4-573E-D08A-A2D0D7DF4580}"/>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000" b="1">
              <a:solidFill>
                <a:srgbClr val="771F45"/>
              </a:solidFill>
            </a:endParaRPr>
          </a:p>
        </p:txBody>
      </p:sp>
      <p:pic>
        <p:nvPicPr>
          <p:cNvPr id="208907" name="Image 42">
            <a:extLst>
              <a:ext uri="{FF2B5EF4-FFF2-40B4-BE49-F238E27FC236}">
                <a16:creationId xmlns:a16="http://schemas.microsoft.com/office/drawing/2014/main" id="{E07429BE-87FC-7971-0A73-BE6C4776BC7D}"/>
              </a:ext>
            </a:extLst>
          </p:cNvPr>
          <p:cNvPicPr>
            <a:picLocks noChangeAspect="1"/>
          </p:cNvPicPr>
          <p:nvPr/>
        </p:nvPicPr>
        <p:blipFill>
          <a:blip r:embed="rId5">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12292" name="Rectangle 2">
            <a:extLst>
              <a:ext uri="{FF2B5EF4-FFF2-40B4-BE49-F238E27FC236}">
                <a16:creationId xmlns:a16="http://schemas.microsoft.com/office/drawing/2014/main" id="{44893729-7086-D58C-697A-8955C8882396}"/>
              </a:ext>
            </a:extLst>
          </p:cNvPr>
          <p:cNvSpPr txBox="1">
            <a:spLocks noChangeArrowheads="1"/>
          </p:cNvSpPr>
          <p:nvPr/>
        </p:nvSpPr>
        <p:spPr bwMode="auto">
          <a:xfrm>
            <a:off x="1394845" y="225761"/>
            <a:ext cx="10584884" cy="730250"/>
          </a:xfrm>
          <a:prstGeom prst="rect">
            <a:avLst/>
          </a:prstGeom>
          <a:noFill/>
          <a:ln>
            <a:noFill/>
          </a:ln>
        </p:spPr>
        <p:txBody>
          <a:bodyPr anchor="ct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a:spcBef>
                <a:spcPct val="0"/>
              </a:spcBef>
              <a:buClrTx/>
              <a:buNone/>
              <a:defRPr/>
            </a:pPr>
            <a:r>
              <a:rPr lang="fr-FR" altLang="fr-FR" sz="3200" b="1" dirty="0">
                <a:solidFill>
                  <a:schemeClr val="accent5">
                    <a:lumMod val="75000"/>
                  </a:schemeClr>
                </a:solidFill>
                <a:cs typeface="Arial" charset="0"/>
              </a:rPr>
              <a:t>Quels sont les rôles et missions </a:t>
            </a:r>
          </a:p>
          <a:p>
            <a:pPr algn="ctr">
              <a:spcBef>
                <a:spcPct val="0"/>
              </a:spcBef>
              <a:buClrTx/>
              <a:buNone/>
              <a:defRPr/>
            </a:pPr>
            <a:r>
              <a:rPr lang="fr-FR" altLang="fr-FR" sz="3200" b="1" dirty="0">
                <a:solidFill>
                  <a:schemeClr val="accent5">
                    <a:lumMod val="75000"/>
                  </a:schemeClr>
                </a:solidFill>
                <a:cs typeface="Arial" charset="0"/>
              </a:rPr>
              <a:t>d’un observatoire de l’air ?</a:t>
            </a:r>
          </a:p>
        </p:txBody>
      </p:sp>
      <p:sp>
        <p:nvSpPr>
          <p:cNvPr id="26" name="ZoneTexte 1">
            <a:extLst>
              <a:ext uri="{FF2B5EF4-FFF2-40B4-BE49-F238E27FC236}">
                <a16:creationId xmlns:a16="http://schemas.microsoft.com/office/drawing/2014/main" id="{38F61427-F685-ADD8-9516-DB656D5C67F6}"/>
              </a:ext>
            </a:extLst>
          </p:cNvPr>
          <p:cNvSpPr txBox="1">
            <a:spLocks noChangeArrowheads="1"/>
          </p:cNvSpPr>
          <p:nvPr/>
        </p:nvSpPr>
        <p:spPr bwMode="auto">
          <a:xfrm>
            <a:off x="2961884" y="4856163"/>
            <a:ext cx="2291249"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FontTx/>
              <a:buNone/>
            </a:pPr>
            <a:r>
              <a:rPr lang="fr-FR" altLang="fr-FR" sz="2200" b="1" dirty="0">
                <a:solidFill>
                  <a:srgbClr val="2F5597"/>
                </a:solidFill>
                <a:cs typeface="Calibri" panose="020F0502020204030204" pitchFamily="34" charset="0"/>
              </a:rPr>
              <a:t>Prévoir la météo</a:t>
            </a:r>
          </a:p>
        </p:txBody>
      </p:sp>
      <p:sp>
        <p:nvSpPr>
          <p:cNvPr id="2" name="Rectangle 1">
            <a:extLst>
              <a:ext uri="{FF2B5EF4-FFF2-40B4-BE49-F238E27FC236}">
                <a16:creationId xmlns:a16="http://schemas.microsoft.com/office/drawing/2014/main" id="{CF64A5B8-0313-F729-FB3D-136928508DC9}"/>
              </a:ext>
            </a:extLst>
          </p:cNvPr>
          <p:cNvSpPr>
            <a:spLocks noChangeArrowheads="1"/>
          </p:cNvSpPr>
          <p:nvPr/>
        </p:nvSpPr>
        <p:spPr bwMode="auto">
          <a:xfrm>
            <a:off x="2968234" y="1576388"/>
            <a:ext cx="2676785" cy="39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ClrTx/>
              <a:buFontTx/>
              <a:buNone/>
            </a:pPr>
            <a:r>
              <a:rPr lang="fr-FR" altLang="fr-FR" sz="2200" b="1" dirty="0">
                <a:solidFill>
                  <a:srgbClr val="2F5597"/>
                </a:solidFill>
                <a:cs typeface="Arial" panose="020B0604020202020204" pitchFamily="34" charset="0"/>
              </a:rPr>
              <a:t>Informer, Sensibiliser</a:t>
            </a:r>
          </a:p>
        </p:txBody>
      </p:sp>
      <p:sp>
        <p:nvSpPr>
          <p:cNvPr id="4" name="Rectangle 3">
            <a:extLst>
              <a:ext uri="{FF2B5EF4-FFF2-40B4-BE49-F238E27FC236}">
                <a16:creationId xmlns:a16="http://schemas.microsoft.com/office/drawing/2014/main" id="{8938A692-18AF-31C6-DAFD-6BC279EC545E}"/>
              </a:ext>
            </a:extLst>
          </p:cNvPr>
          <p:cNvSpPr>
            <a:spLocks noChangeArrowheads="1"/>
          </p:cNvSpPr>
          <p:nvPr/>
        </p:nvSpPr>
        <p:spPr bwMode="auto">
          <a:xfrm>
            <a:off x="2963814" y="2587856"/>
            <a:ext cx="2811834" cy="547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ClrTx/>
              <a:buNone/>
            </a:pPr>
            <a:r>
              <a:rPr lang="fr-FR" altLang="fr-FR" sz="2200" b="1" dirty="0">
                <a:solidFill>
                  <a:srgbClr val="2F5597"/>
                </a:solidFill>
                <a:cs typeface="Arial" panose="020B0604020202020204" pitchFamily="34" charset="0"/>
              </a:rPr>
              <a:t>Observer les étoiles</a:t>
            </a:r>
          </a:p>
        </p:txBody>
      </p:sp>
      <p:sp>
        <p:nvSpPr>
          <p:cNvPr id="51" name="Carré corné Info">
            <a:extLst>
              <a:ext uri="{FF2B5EF4-FFF2-40B4-BE49-F238E27FC236}">
                <a16:creationId xmlns:a16="http://schemas.microsoft.com/office/drawing/2014/main" id="{AAF70D89-C93A-ED0C-5CC0-915574837FD5}"/>
              </a:ext>
            </a:extLst>
          </p:cNvPr>
          <p:cNvSpPr/>
          <p:nvPr/>
        </p:nvSpPr>
        <p:spPr>
          <a:xfrm>
            <a:off x="142988" y="6311033"/>
            <a:ext cx="779463" cy="360109"/>
          </a:xfrm>
          <a:prstGeom prst="foldedCorner">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chemeClr val="accent1">
                    <a:lumMod val="75000"/>
                  </a:schemeClr>
                </a:solidFill>
              </a:rPr>
              <a:t>1-3-5-6-8</a:t>
            </a:r>
          </a:p>
        </p:txBody>
      </p:sp>
      <p:grpSp>
        <p:nvGrpSpPr>
          <p:cNvPr id="50" name="Groupe OUI / NON">
            <a:extLst>
              <a:ext uri="{FF2B5EF4-FFF2-40B4-BE49-F238E27FC236}">
                <a16:creationId xmlns:a16="http://schemas.microsoft.com/office/drawing/2014/main" id="{AD72FA22-CF2F-4C9A-81E6-E628222B8882}"/>
              </a:ext>
            </a:extLst>
          </p:cNvPr>
          <p:cNvGrpSpPr>
            <a:grpSpLocks/>
          </p:cNvGrpSpPr>
          <p:nvPr/>
        </p:nvGrpSpPr>
        <p:grpSpPr bwMode="auto">
          <a:xfrm>
            <a:off x="10993891" y="635245"/>
            <a:ext cx="985838" cy="586867"/>
            <a:chOff x="10661839" y="250057"/>
            <a:chExt cx="1283656" cy="765126"/>
          </a:xfrm>
        </p:grpSpPr>
        <p:pic>
          <p:nvPicPr>
            <p:cNvPr id="58" name="pouce 4 oui">
              <a:extLst>
                <a:ext uri="{FF2B5EF4-FFF2-40B4-BE49-F238E27FC236}">
                  <a16:creationId xmlns:a16="http://schemas.microsoft.com/office/drawing/2014/main" id="{74B8366F-050E-4A49-B444-FBA2FF4223CB}"/>
                </a:ext>
              </a:extLst>
            </p:cNvPr>
            <p:cNvPicPr>
              <a:picLocks noChangeAspect="1"/>
            </p:cNvPicPr>
            <p:nvPr/>
          </p:nvPicPr>
          <p:blipFill>
            <a:blip r:embed="rId6"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ouce 1 non">
              <a:extLst>
                <a:ext uri="{FF2B5EF4-FFF2-40B4-BE49-F238E27FC236}">
                  <a16:creationId xmlns:a16="http://schemas.microsoft.com/office/drawing/2014/main" id="{D61CE9FC-6A96-4373-A8A0-8B779758059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55" name="pouce 1">
            <a:extLst>
              <a:ext uri="{FF2B5EF4-FFF2-40B4-BE49-F238E27FC236}">
                <a16:creationId xmlns:a16="http://schemas.microsoft.com/office/drawing/2014/main" id="{F576EB48-D099-7BDF-BD62-CA65CD826E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923" t="10776" r="19125" b="21657"/>
          <a:stretch>
            <a:fillRect/>
          </a:stretch>
        </p:blipFill>
        <p:spPr bwMode="auto">
          <a:xfrm>
            <a:off x="1936359" y="2398049"/>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ouce 1">
            <a:extLst>
              <a:ext uri="{FF2B5EF4-FFF2-40B4-BE49-F238E27FC236}">
                <a16:creationId xmlns:a16="http://schemas.microsoft.com/office/drawing/2014/main" id="{B6583BF6-583D-3C97-801A-3906BFD648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923" t="10776" r="19125" b="21657"/>
          <a:stretch>
            <a:fillRect/>
          </a:stretch>
        </p:blipFill>
        <p:spPr bwMode="auto">
          <a:xfrm>
            <a:off x="2017505" y="4660941"/>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90FF132E-8A0A-2E3F-A8C1-73109DCF39AB}"/>
              </a:ext>
            </a:extLst>
          </p:cNvPr>
          <p:cNvSpPr>
            <a:spLocks noChangeArrowheads="1"/>
          </p:cNvSpPr>
          <p:nvPr/>
        </p:nvSpPr>
        <p:spPr bwMode="auto">
          <a:xfrm>
            <a:off x="2925372" y="5943374"/>
            <a:ext cx="3885974" cy="547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FontTx/>
              <a:buNone/>
            </a:pPr>
            <a:r>
              <a:rPr lang="fr-FR" altLang="fr-FR" sz="2200" b="1" dirty="0">
                <a:solidFill>
                  <a:srgbClr val="2F5597"/>
                </a:solidFill>
                <a:cs typeface="Calibri" panose="020F0502020204030204" pitchFamily="34" charset="0"/>
              </a:rPr>
              <a:t>Accompagner les acteurs locaux</a:t>
            </a:r>
          </a:p>
        </p:txBody>
      </p:sp>
      <p:sp>
        <p:nvSpPr>
          <p:cNvPr id="8" name="Num 2">
            <a:extLst>
              <a:ext uri="{FF2B5EF4-FFF2-40B4-BE49-F238E27FC236}">
                <a16:creationId xmlns:a16="http://schemas.microsoft.com/office/drawing/2014/main" id="{94BCE0B3-4485-F994-0661-3656F5CBADA0}"/>
              </a:ext>
            </a:extLst>
          </p:cNvPr>
          <p:cNvSpPr/>
          <p:nvPr/>
        </p:nvSpPr>
        <p:spPr bwMode="auto">
          <a:xfrm>
            <a:off x="2053930" y="5839169"/>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pic>
        <p:nvPicPr>
          <p:cNvPr id="9" name="pouce 4">
            <a:extLst>
              <a:ext uri="{FF2B5EF4-FFF2-40B4-BE49-F238E27FC236}">
                <a16:creationId xmlns:a16="http://schemas.microsoft.com/office/drawing/2014/main" id="{32922CE0-D7EB-5444-CE75-B438F8A9A2FE}"/>
              </a:ext>
            </a:extLst>
          </p:cNvPr>
          <p:cNvPicPr>
            <a:picLocks noChangeAspect="1"/>
          </p:cNvPicPr>
          <p:nvPr/>
        </p:nvPicPr>
        <p:blipFill>
          <a:blip r:embed="rId4">
            <a:extLst>
              <a:ext uri="{28A0092B-C50C-407E-A947-70E740481C1C}">
                <a14:useLocalDpi xmlns:a14="http://schemas.microsoft.com/office/drawing/2010/main" val="0"/>
              </a:ext>
            </a:extLst>
          </a:blip>
          <a:srcRect l="16957" t="11263" r="22626" b="23238"/>
          <a:stretch>
            <a:fillRect/>
          </a:stretch>
        </p:blipFill>
        <p:spPr bwMode="auto">
          <a:xfrm>
            <a:off x="1985026" y="5630042"/>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Num 2">
            <a:extLst>
              <a:ext uri="{FF2B5EF4-FFF2-40B4-BE49-F238E27FC236}">
                <a16:creationId xmlns:a16="http://schemas.microsoft.com/office/drawing/2014/main" id="{41576086-1B2E-7A2D-3D62-9C94CD76A800}"/>
              </a:ext>
            </a:extLst>
          </p:cNvPr>
          <p:cNvSpPr/>
          <p:nvPr/>
        </p:nvSpPr>
        <p:spPr bwMode="auto">
          <a:xfrm>
            <a:off x="2023529" y="3644037"/>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sp>
        <p:nvSpPr>
          <p:cNvPr id="11" name="Rectangle 10">
            <a:extLst>
              <a:ext uri="{FF2B5EF4-FFF2-40B4-BE49-F238E27FC236}">
                <a16:creationId xmlns:a16="http://schemas.microsoft.com/office/drawing/2014/main" id="{B546148B-6414-2838-5178-1B14EA133042}"/>
              </a:ext>
            </a:extLst>
          </p:cNvPr>
          <p:cNvSpPr>
            <a:spLocks noChangeArrowheads="1"/>
          </p:cNvSpPr>
          <p:nvPr/>
        </p:nvSpPr>
        <p:spPr bwMode="auto">
          <a:xfrm>
            <a:off x="2934754" y="3620817"/>
            <a:ext cx="1702610" cy="547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FontTx/>
              <a:buNone/>
            </a:pPr>
            <a:r>
              <a:rPr lang="fr-FR" altLang="fr-FR" sz="2200" b="1" dirty="0">
                <a:solidFill>
                  <a:srgbClr val="2F5597"/>
                </a:solidFill>
                <a:cs typeface="Arial" panose="020B0604020202020204" pitchFamily="34" charset="0"/>
              </a:rPr>
              <a:t>Étudier l’air</a:t>
            </a:r>
          </a:p>
        </p:txBody>
      </p:sp>
      <p:pic>
        <p:nvPicPr>
          <p:cNvPr id="12" name="pouce 4">
            <a:extLst>
              <a:ext uri="{FF2B5EF4-FFF2-40B4-BE49-F238E27FC236}">
                <a16:creationId xmlns:a16="http://schemas.microsoft.com/office/drawing/2014/main" id="{BC36D8EE-1645-BDD4-2450-D2D9C2CD880C}"/>
              </a:ext>
            </a:extLst>
          </p:cNvPr>
          <p:cNvPicPr>
            <a:picLocks noChangeAspect="1"/>
          </p:cNvPicPr>
          <p:nvPr/>
        </p:nvPicPr>
        <p:blipFill>
          <a:blip r:embed="rId4">
            <a:extLst>
              <a:ext uri="{28A0092B-C50C-407E-A947-70E740481C1C}">
                <a14:useLocalDpi xmlns:a14="http://schemas.microsoft.com/office/drawing/2010/main" val="0"/>
              </a:ext>
            </a:extLst>
          </a:blip>
          <a:srcRect l="16957" t="11263" r="22626" b="23238"/>
          <a:stretch>
            <a:fillRect/>
          </a:stretch>
        </p:blipFill>
        <p:spPr bwMode="auto">
          <a:xfrm>
            <a:off x="1953903" y="3442877"/>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Num 2">
            <a:extLst>
              <a:ext uri="{FF2B5EF4-FFF2-40B4-BE49-F238E27FC236}">
                <a16:creationId xmlns:a16="http://schemas.microsoft.com/office/drawing/2014/main" id="{BF1E961F-E49F-88B2-FE16-1228E96C08EB}"/>
              </a:ext>
            </a:extLst>
          </p:cNvPr>
          <p:cNvSpPr/>
          <p:nvPr/>
        </p:nvSpPr>
        <p:spPr bwMode="auto">
          <a:xfrm>
            <a:off x="6769484" y="1360198"/>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pic>
        <p:nvPicPr>
          <p:cNvPr id="7" name="pouce 4">
            <a:extLst>
              <a:ext uri="{FF2B5EF4-FFF2-40B4-BE49-F238E27FC236}">
                <a16:creationId xmlns:a16="http://schemas.microsoft.com/office/drawing/2014/main" id="{99025630-398B-B715-6831-3E950FACE076}"/>
              </a:ext>
            </a:extLst>
          </p:cNvPr>
          <p:cNvPicPr>
            <a:picLocks noChangeAspect="1"/>
          </p:cNvPicPr>
          <p:nvPr/>
        </p:nvPicPr>
        <p:blipFill>
          <a:blip r:embed="rId4">
            <a:extLst>
              <a:ext uri="{28A0092B-C50C-407E-A947-70E740481C1C}">
                <a14:useLocalDpi xmlns:a14="http://schemas.microsoft.com/office/drawing/2010/main" val="0"/>
              </a:ext>
            </a:extLst>
          </a:blip>
          <a:srcRect l="16957" t="11263" r="22626" b="23238"/>
          <a:stretch>
            <a:fillRect/>
          </a:stretch>
        </p:blipFill>
        <p:spPr bwMode="auto">
          <a:xfrm>
            <a:off x="6669471" y="1159539"/>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Num 3">
            <a:extLst>
              <a:ext uri="{FF2B5EF4-FFF2-40B4-BE49-F238E27FC236}">
                <a16:creationId xmlns:a16="http://schemas.microsoft.com/office/drawing/2014/main" id="{A59ACCFC-1568-70D7-27E2-401E6BC1E00A}"/>
              </a:ext>
            </a:extLst>
          </p:cNvPr>
          <p:cNvSpPr/>
          <p:nvPr/>
        </p:nvSpPr>
        <p:spPr bwMode="auto">
          <a:xfrm>
            <a:off x="6828713" y="2528242"/>
            <a:ext cx="842962" cy="8445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sp>
        <p:nvSpPr>
          <p:cNvPr id="15" name="Num 4">
            <a:extLst>
              <a:ext uri="{FF2B5EF4-FFF2-40B4-BE49-F238E27FC236}">
                <a16:creationId xmlns:a16="http://schemas.microsoft.com/office/drawing/2014/main" id="{3CB028A0-683E-8D0A-25B8-B4F389D0FF5B}"/>
              </a:ext>
            </a:extLst>
          </p:cNvPr>
          <p:cNvSpPr/>
          <p:nvPr/>
        </p:nvSpPr>
        <p:spPr bwMode="auto">
          <a:xfrm>
            <a:off x="6840755" y="4746421"/>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sp>
        <p:nvSpPr>
          <p:cNvPr id="16" name="ZoneTexte 1">
            <a:extLst>
              <a:ext uri="{FF2B5EF4-FFF2-40B4-BE49-F238E27FC236}">
                <a16:creationId xmlns:a16="http://schemas.microsoft.com/office/drawing/2014/main" id="{F86676DA-801F-0479-BE45-12FBA79594F7}"/>
              </a:ext>
            </a:extLst>
          </p:cNvPr>
          <p:cNvSpPr txBox="1">
            <a:spLocks noChangeArrowheads="1"/>
          </p:cNvSpPr>
          <p:nvPr/>
        </p:nvSpPr>
        <p:spPr bwMode="auto">
          <a:xfrm>
            <a:off x="7748723" y="4860694"/>
            <a:ext cx="4357212" cy="1055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FontTx/>
              <a:buNone/>
            </a:pPr>
            <a:r>
              <a:rPr lang="fr-FR" sz="2200" b="1" dirty="0">
                <a:solidFill>
                  <a:srgbClr val="2F5597"/>
                </a:solidFill>
                <a:cs typeface="Arial" panose="020B0604020202020204" pitchFamily="34" charset="0"/>
              </a:rPr>
              <a:t>Gérer les systèmes de ventilation des bâtiments</a:t>
            </a:r>
            <a:endParaRPr lang="fr-FR" altLang="fr-FR" sz="2200" b="1" dirty="0">
              <a:solidFill>
                <a:srgbClr val="2F5597"/>
              </a:solidFill>
              <a:cs typeface="Arial" panose="020B0604020202020204" pitchFamily="34" charset="0"/>
            </a:endParaRPr>
          </a:p>
        </p:txBody>
      </p:sp>
      <p:sp>
        <p:nvSpPr>
          <p:cNvPr id="17" name="Rectangle 16">
            <a:extLst>
              <a:ext uri="{FF2B5EF4-FFF2-40B4-BE49-F238E27FC236}">
                <a16:creationId xmlns:a16="http://schemas.microsoft.com/office/drawing/2014/main" id="{FF71CF35-3873-8E34-FE37-009A5568F8A5}"/>
              </a:ext>
            </a:extLst>
          </p:cNvPr>
          <p:cNvSpPr>
            <a:spLocks noChangeArrowheads="1"/>
          </p:cNvSpPr>
          <p:nvPr/>
        </p:nvSpPr>
        <p:spPr bwMode="auto">
          <a:xfrm>
            <a:off x="7752692" y="1518110"/>
            <a:ext cx="3436721" cy="39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ClrTx/>
              <a:buFontTx/>
              <a:buNone/>
            </a:pPr>
            <a:r>
              <a:rPr lang="fr-FR" altLang="fr-FR" sz="2200" b="1" dirty="0">
                <a:solidFill>
                  <a:srgbClr val="2F5597"/>
                </a:solidFill>
                <a:cs typeface="Arial" panose="020B0604020202020204" pitchFamily="34" charset="0"/>
              </a:rPr>
              <a:t>Gérer le vol des avions</a:t>
            </a:r>
          </a:p>
        </p:txBody>
      </p:sp>
      <p:sp>
        <p:nvSpPr>
          <p:cNvPr id="18" name="Rectangle 17">
            <a:extLst>
              <a:ext uri="{FF2B5EF4-FFF2-40B4-BE49-F238E27FC236}">
                <a16:creationId xmlns:a16="http://schemas.microsoft.com/office/drawing/2014/main" id="{3CD26945-0E7D-CC2A-EEB0-87F2578933D2}"/>
              </a:ext>
            </a:extLst>
          </p:cNvPr>
          <p:cNvSpPr>
            <a:spLocks noChangeArrowheads="1"/>
          </p:cNvSpPr>
          <p:nvPr/>
        </p:nvSpPr>
        <p:spPr bwMode="auto">
          <a:xfrm>
            <a:off x="7738609" y="2619636"/>
            <a:ext cx="4506905" cy="547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ClrTx/>
              <a:buNone/>
            </a:pPr>
            <a:r>
              <a:rPr lang="fr-FR" sz="2200" b="1" dirty="0">
                <a:solidFill>
                  <a:srgbClr val="2F5597"/>
                </a:solidFill>
                <a:cs typeface="Arial" panose="020B0604020202020204" pitchFamily="34" charset="0"/>
              </a:rPr>
              <a:t>Contrôler les émissions des voitures</a:t>
            </a:r>
            <a:endParaRPr lang="fr-FR" altLang="fr-FR" sz="2200" b="1" dirty="0">
              <a:solidFill>
                <a:srgbClr val="2F5597"/>
              </a:solidFill>
              <a:cs typeface="Arial" panose="020B0604020202020204" pitchFamily="34" charset="0"/>
            </a:endParaRPr>
          </a:p>
        </p:txBody>
      </p:sp>
      <p:pic>
        <p:nvPicPr>
          <p:cNvPr id="19" name="pouce 1">
            <a:extLst>
              <a:ext uri="{FF2B5EF4-FFF2-40B4-BE49-F238E27FC236}">
                <a16:creationId xmlns:a16="http://schemas.microsoft.com/office/drawing/2014/main" id="{C5A5DEC4-E0FC-84C3-5750-83CA973375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923" t="10776" r="19125" b="21657"/>
          <a:stretch>
            <a:fillRect/>
          </a:stretch>
        </p:blipFill>
        <p:spPr bwMode="auto">
          <a:xfrm>
            <a:off x="6749473" y="2471502"/>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ouce 1">
            <a:extLst>
              <a:ext uri="{FF2B5EF4-FFF2-40B4-BE49-F238E27FC236}">
                <a16:creationId xmlns:a16="http://schemas.microsoft.com/office/drawing/2014/main" id="{43207949-D20B-6700-52EC-35516500AD1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923" t="10776" r="19125" b="21657"/>
          <a:stretch>
            <a:fillRect/>
          </a:stretch>
        </p:blipFill>
        <p:spPr bwMode="auto">
          <a:xfrm>
            <a:off x="6842504" y="4749377"/>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Num 2">
            <a:extLst>
              <a:ext uri="{FF2B5EF4-FFF2-40B4-BE49-F238E27FC236}">
                <a16:creationId xmlns:a16="http://schemas.microsoft.com/office/drawing/2014/main" id="{DDB71731-F181-F353-9B4E-8C04E3C29D04}"/>
              </a:ext>
            </a:extLst>
          </p:cNvPr>
          <p:cNvSpPr/>
          <p:nvPr/>
        </p:nvSpPr>
        <p:spPr bwMode="auto">
          <a:xfrm>
            <a:off x="6829954" y="3646706"/>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sp>
        <p:nvSpPr>
          <p:cNvPr id="25" name="Rectangle 24">
            <a:extLst>
              <a:ext uri="{FF2B5EF4-FFF2-40B4-BE49-F238E27FC236}">
                <a16:creationId xmlns:a16="http://schemas.microsoft.com/office/drawing/2014/main" id="{541259ED-CC0B-FFAC-5273-960A0DD01537}"/>
              </a:ext>
            </a:extLst>
          </p:cNvPr>
          <p:cNvSpPr>
            <a:spLocks noChangeArrowheads="1"/>
          </p:cNvSpPr>
          <p:nvPr/>
        </p:nvSpPr>
        <p:spPr bwMode="auto">
          <a:xfrm>
            <a:off x="7741179" y="3623486"/>
            <a:ext cx="4393724" cy="1055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FontTx/>
              <a:buNone/>
            </a:pPr>
            <a:r>
              <a:rPr lang="fr-FR" sz="2200" b="1" dirty="0">
                <a:solidFill>
                  <a:srgbClr val="2F5597"/>
                </a:solidFill>
                <a:cs typeface="Arial" panose="020B0604020202020204" pitchFamily="34" charset="0"/>
              </a:rPr>
              <a:t>Inspecter les systèmes de climatisation des entreprises</a:t>
            </a:r>
            <a:endParaRPr lang="fr-FR" altLang="fr-FR" sz="2200" b="1" dirty="0">
              <a:solidFill>
                <a:srgbClr val="2F5597"/>
              </a:solidFill>
              <a:cs typeface="Arial" panose="020B0604020202020204" pitchFamily="34" charset="0"/>
            </a:endParaRPr>
          </a:p>
        </p:txBody>
      </p:sp>
      <p:pic>
        <p:nvPicPr>
          <p:cNvPr id="27" name="pouce 4">
            <a:extLst>
              <a:ext uri="{FF2B5EF4-FFF2-40B4-BE49-F238E27FC236}">
                <a16:creationId xmlns:a16="http://schemas.microsoft.com/office/drawing/2014/main" id="{367A0626-F380-9612-1EE6-7D143626CB79}"/>
              </a:ext>
            </a:extLst>
          </p:cNvPr>
          <p:cNvPicPr>
            <a:picLocks noChangeAspect="1"/>
          </p:cNvPicPr>
          <p:nvPr/>
        </p:nvPicPr>
        <p:blipFill>
          <a:blip r:embed="rId4">
            <a:extLst>
              <a:ext uri="{28A0092B-C50C-407E-A947-70E740481C1C}">
                <a14:useLocalDpi xmlns:a14="http://schemas.microsoft.com/office/drawing/2010/main" val="0"/>
              </a:ext>
            </a:extLst>
          </a:blip>
          <a:srcRect l="16957" t="11263" r="22626" b="23238"/>
          <a:stretch>
            <a:fillRect/>
          </a:stretch>
        </p:blipFill>
        <p:spPr bwMode="auto">
          <a:xfrm>
            <a:off x="6770263" y="3450739"/>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42497941"/>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08907"/>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208907"/>
                  </p:tgtEl>
                </p:cond>
              </p:nextCondLst>
            </p:seq>
            <p:seq concurrent="1" nextAc="seek">
              <p:cTn id="11" restart="whenNotActive" fill="hold" evtFilter="cancelBubble" nodeType="interactiveSeq">
                <p:stCondLst>
                  <p:cond evt="onClick" delay="0">
                    <p:tgtEl>
                      <p:spTgt spid="60"/>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grpId="0" nodeType="withEffect">
                                  <p:stCondLst>
                                    <p:cond delay="0"/>
                                  </p:stCondLst>
                                  <p:childTnLst>
                                    <p:set>
                                      <p:cBhvr>
                                        <p:cTn id="15" dur="1" fill="hold">
                                          <p:stCondLst>
                                            <p:cond delay="0"/>
                                          </p:stCondLst>
                                        </p:cTn>
                                        <p:tgtEl>
                                          <p:spTgt spid="60"/>
                                        </p:tgtEl>
                                        <p:attrNameLst>
                                          <p:attrName>style.visibility</p:attrName>
                                        </p:attrNameLst>
                                      </p:cBhvr>
                                      <p:to>
                                        <p:strVal val="hidden"/>
                                      </p:to>
                                    </p:set>
                                  </p:childTnLst>
                                </p:cTn>
                              </p:par>
                              <p:par>
                                <p:cTn id="16" presetID="53" presetClass="entr" presetSubtype="16" fill="hold" nodeType="withEffect">
                                  <p:stCondLst>
                                    <p:cond delay="0"/>
                                  </p:stCondLst>
                                  <p:childTnLst>
                                    <p:set>
                                      <p:cBhvr>
                                        <p:cTn id="17" dur="1" fill="hold">
                                          <p:stCondLst>
                                            <p:cond delay="0"/>
                                          </p:stCondLst>
                                        </p:cTn>
                                        <p:tgtEl>
                                          <p:spTgt spid="55"/>
                                        </p:tgtEl>
                                        <p:attrNameLst>
                                          <p:attrName>style.visibility</p:attrName>
                                        </p:attrNameLst>
                                      </p:cBhvr>
                                      <p:to>
                                        <p:strVal val="visible"/>
                                      </p:to>
                                    </p:set>
                                    <p:anim calcmode="lin" valueType="num">
                                      <p:cBhvr>
                                        <p:cTn id="18" dur="500" fill="hold"/>
                                        <p:tgtEl>
                                          <p:spTgt spid="55"/>
                                        </p:tgtEl>
                                        <p:attrNameLst>
                                          <p:attrName>ppt_w</p:attrName>
                                        </p:attrNameLst>
                                      </p:cBhvr>
                                      <p:tavLst>
                                        <p:tav tm="0">
                                          <p:val>
                                            <p:fltVal val="0"/>
                                          </p:val>
                                        </p:tav>
                                        <p:tav tm="100000">
                                          <p:val>
                                            <p:strVal val="#ppt_w"/>
                                          </p:val>
                                        </p:tav>
                                      </p:tavLst>
                                    </p:anim>
                                    <p:anim calcmode="lin" valueType="num">
                                      <p:cBhvr>
                                        <p:cTn id="19" dur="500" fill="hold"/>
                                        <p:tgtEl>
                                          <p:spTgt spid="55"/>
                                        </p:tgtEl>
                                        <p:attrNameLst>
                                          <p:attrName>ppt_h</p:attrName>
                                        </p:attrNameLst>
                                      </p:cBhvr>
                                      <p:tavLst>
                                        <p:tav tm="0">
                                          <p:val>
                                            <p:fltVal val="0"/>
                                          </p:val>
                                        </p:tav>
                                        <p:tav tm="100000">
                                          <p:val>
                                            <p:strVal val="#ppt_h"/>
                                          </p:val>
                                        </p:tav>
                                      </p:tavLst>
                                    </p:anim>
                                    <p:animEffect transition="in" filter="fade">
                                      <p:cBhvr>
                                        <p:cTn id="20" dur="500"/>
                                        <p:tgtEl>
                                          <p:spTgt spid="55"/>
                                        </p:tgtEl>
                                      </p:cBhvr>
                                    </p:animEffect>
                                  </p:childTnLst>
                                </p:cTn>
                              </p:par>
                            </p:childTnLst>
                          </p:cTn>
                        </p:par>
                      </p:childTnLst>
                    </p:cTn>
                  </p:par>
                </p:childTnLst>
              </p:cTn>
              <p:nextCondLst>
                <p:cond evt="onClick" delay="0">
                  <p:tgtEl>
                    <p:spTgt spid="60"/>
                  </p:tgtEl>
                </p:cond>
              </p:nextCondLst>
            </p:seq>
            <p:seq concurrent="1" nextAc="seek">
              <p:cTn id="21" restart="whenNotActive" fill="hold" evtFilter="cancelBubble" nodeType="interactiveSeq">
                <p:stCondLst>
                  <p:cond evt="onClick" delay="0">
                    <p:tgtEl>
                      <p:spTgt spid="63"/>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0" nodeType="withEffect">
                                  <p:stCondLst>
                                    <p:cond delay="0"/>
                                  </p:stCondLst>
                                  <p:childTnLst>
                                    <p:set>
                                      <p:cBhvr>
                                        <p:cTn id="25" dur="1" fill="hold">
                                          <p:stCondLst>
                                            <p:cond delay="0"/>
                                          </p:stCondLst>
                                        </p:cTn>
                                        <p:tgtEl>
                                          <p:spTgt spid="63"/>
                                        </p:tgtEl>
                                        <p:attrNameLst>
                                          <p:attrName>style.visibility</p:attrName>
                                        </p:attrNameLst>
                                      </p:cBhvr>
                                      <p:to>
                                        <p:strVal val="hidden"/>
                                      </p:to>
                                    </p:set>
                                  </p:childTnLst>
                                </p:cTn>
                              </p:par>
                              <p:par>
                                <p:cTn id="26" presetID="53" presetClass="entr" presetSubtype="16" fill="hold" nodeType="withEffect">
                                  <p:stCondLst>
                                    <p:cond delay="0"/>
                                  </p:stCondLst>
                                  <p:childTnLst>
                                    <p:set>
                                      <p:cBhvr>
                                        <p:cTn id="27" dur="1" fill="hold">
                                          <p:stCondLst>
                                            <p:cond delay="0"/>
                                          </p:stCondLst>
                                        </p:cTn>
                                        <p:tgtEl>
                                          <p:spTgt spid="56"/>
                                        </p:tgtEl>
                                        <p:attrNameLst>
                                          <p:attrName>style.visibility</p:attrName>
                                        </p:attrNameLst>
                                      </p:cBhvr>
                                      <p:to>
                                        <p:strVal val="visible"/>
                                      </p:to>
                                    </p:set>
                                    <p:anim calcmode="lin" valueType="num">
                                      <p:cBhvr>
                                        <p:cTn id="28" dur="500" fill="hold"/>
                                        <p:tgtEl>
                                          <p:spTgt spid="56"/>
                                        </p:tgtEl>
                                        <p:attrNameLst>
                                          <p:attrName>ppt_w</p:attrName>
                                        </p:attrNameLst>
                                      </p:cBhvr>
                                      <p:tavLst>
                                        <p:tav tm="0">
                                          <p:val>
                                            <p:fltVal val="0"/>
                                          </p:val>
                                        </p:tav>
                                        <p:tav tm="100000">
                                          <p:val>
                                            <p:strVal val="#ppt_w"/>
                                          </p:val>
                                        </p:tav>
                                      </p:tavLst>
                                    </p:anim>
                                    <p:anim calcmode="lin" valueType="num">
                                      <p:cBhvr>
                                        <p:cTn id="29" dur="500" fill="hold"/>
                                        <p:tgtEl>
                                          <p:spTgt spid="56"/>
                                        </p:tgtEl>
                                        <p:attrNameLst>
                                          <p:attrName>ppt_h</p:attrName>
                                        </p:attrNameLst>
                                      </p:cBhvr>
                                      <p:tavLst>
                                        <p:tav tm="0">
                                          <p:val>
                                            <p:fltVal val="0"/>
                                          </p:val>
                                        </p:tav>
                                        <p:tav tm="100000">
                                          <p:val>
                                            <p:strVal val="#ppt_h"/>
                                          </p:val>
                                        </p:tav>
                                      </p:tavLst>
                                    </p:anim>
                                    <p:animEffect transition="in" filter="fade">
                                      <p:cBhvr>
                                        <p:cTn id="30" dur="500"/>
                                        <p:tgtEl>
                                          <p:spTgt spid="56"/>
                                        </p:tgtEl>
                                      </p:cBhvr>
                                    </p:animEffect>
                                  </p:childTnLst>
                                </p:cTn>
                              </p:par>
                            </p:childTnLst>
                          </p:cTn>
                        </p:par>
                      </p:childTnLst>
                    </p:cTn>
                  </p:par>
                </p:childTnLst>
              </p:cTn>
              <p:nextCondLst>
                <p:cond evt="onClick" delay="0">
                  <p:tgtEl>
                    <p:spTgt spid="63"/>
                  </p:tgtEl>
                </p:cond>
              </p:nextCondLst>
            </p:seq>
            <p:seq concurrent="1" nextAc="seek">
              <p:cTn id="31" restart="whenNotActive" fill="hold" evtFilter="cancelBubble" nodeType="interactiveSeq">
                <p:stCondLst>
                  <p:cond evt="onClick" delay="0">
                    <p:tgtEl>
                      <p:spTgt spid="8"/>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hidden"/>
                                      </p:to>
                                    </p:set>
                                  </p:childTnLst>
                                </p:cTn>
                              </p:par>
                              <p:par>
                                <p:cTn id="36" presetID="53" presetClass="entr" presetSubtype="16"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childTnLst>
              </p:cTn>
              <p:nextCondLst>
                <p:cond evt="onClick" delay="0">
                  <p:tgtEl>
                    <p:spTgt spid="8"/>
                  </p:tgtEl>
                </p:cond>
              </p:nextCondLst>
            </p:seq>
            <p:seq concurrent="1" nextAc="seek">
              <p:cTn id="41" restart="whenNotActive" fill="hold" evtFilter="cancelBubble" nodeType="interactiveSeq">
                <p:stCondLst>
                  <p:cond evt="onClick" delay="0">
                    <p:tgtEl>
                      <p:spTgt spid="5"/>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grpId="0" nodeType="withEffect">
                                  <p:stCondLst>
                                    <p:cond delay="0"/>
                                  </p:stCondLst>
                                  <p:childTnLst>
                                    <p:set>
                                      <p:cBhvr>
                                        <p:cTn id="45" dur="1" fill="hold">
                                          <p:stCondLst>
                                            <p:cond delay="0"/>
                                          </p:stCondLst>
                                        </p:cTn>
                                        <p:tgtEl>
                                          <p:spTgt spid="5"/>
                                        </p:tgtEl>
                                        <p:attrNameLst>
                                          <p:attrName>style.visibility</p:attrName>
                                        </p:attrNameLst>
                                      </p:cBhvr>
                                      <p:to>
                                        <p:strVal val="hidden"/>
                                      </p:to>
                                    </p:set>
                                  </p:childTnLst>
                                </p:cTn>
                              </p:par>
                              <p:par>
                                <p:cTn id="46" presetID="53" presetClass="entr" presetSubtype="16" fill="hold" nodeType="with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p:cTn id="48" dur="500" fill="hold"/>
                                        <p:tgtEl>
                                          <p:spTgt spid="12"/>
                                        </p:tgtEl>
                                        <p:attrNameLst>
                                          <p:attrName>ppt_w</p:attrName>
                                        </p:attrNameLst>
                                      </p:cBhvr>
                                      <p:tavLst>
                                        <p:tav tm="0">
                                          <p:val>
                                            <p:fltVal val="0"/>
                                          </p:val>
                                        </p:tav>
                                        <p:tav tm="100000">
                                          <p:val>
                                            <p:strVal val="#ppt_w"/>
                                          </p:val>
                                        </p:tav>
                                      </p:tavLst>
                                    </p:anim>
                                    <p:anim calcmode="lin" valueType="num">
                                      <p:cBhvr>
                                        <p:cTn id="49" dur="500" fill="hold"/>
                                        <p:tgtEl>
                                          <p:spTgt spid="12"/>
                                        </p:tgtEl>
                                        <p:attrNameLst>
                                          <p:attrName>ppt_h</p:attrName>
                                        </p:attrNameLst>
                                      </p:cBhvr>
                                      <p:tavLst>
                                        <p:tav tm="0">
                                          <p:val>
                                            <p:fltVal val="0"/>
                                          </p:val>
                                        </p:tav>
                                        <p:tav tm="100000">
                                          <p:val>
                                            <p:strVal val="#ppt_h"/>
                                          </p:val>
                                        </p:tav>
                                      </p:tavLst>
                                    </p:anim>
                                    <p:animEffect transition="in" filter="fade">
                                      <p:cBhvr>
                                        <p:cTn id="50" dur="500"/>
                                        <p:tgtEl>
                                          <p:spTgt spid="12"/>
                                        </p:tgtEl>
                                      </p:cBhvr>
                                    </p:animEffect>
                                  </p:childTnLst>
                                </p:cTn>
                              </p:par>
                            </p:childTnLst>
                          </p:cTn>
                        </p:par>
                      </p:childTnLst>
                    </p:cTn>
                  </p:par>
                </p:childTnLst>
              </p:cTn>
              <p:nextCondLst>
                <p:cond evt="onClick" delay="0">
                  <p:tgtEl>
                    <p:spTgt spid="5"/>
                  </p:tgtEl>
                </p:cond>
              </p:nextCondLst>
            </p:seq>
            <p:seq concurrent="1" nextAc="seek">
              <p:cTn id="51" restart="whenNotActive" fill="hold" evtFilter="cancelBubble" nodeType="interactiveSeq">
                <p:stCondLst>
                  <p:cond evt="onClick" delay="0">
                    <p:tgtEl>
                      <p:spTgt spid="13"/>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grpId="0" nodeType="withEffect">
                                  <p:stCondLst>
                                    <p:cond delay="0"/>
                                  </p:stCondLst>
                                  <p:childTnLst>
                                    <p:set>
                                      <p:cBhvr>
                                        <p:cTn id="55" dur="1" fill="hold">
                                          <p:stCondLst>
                                            <p:cond delay="0"/>
                                          </p:stCondLst>
                                        </p:cTn>
                                        <p:tgtEl>
                                          <p:spTgt spid="13"/>
                                        </p:tgtEl>
                                        <p:attrNameLst>
                                          <p:attrName>style.visibility</p:attrName>
                                        </p:attrNameLst>
                                      </p:cBhvr>
                                      <p:to>
                                        <p:strVal val="hidden"/>
                                      </p:to>
                                    </p:set>
                                  </p:childTnLst>
                                </p:cTn>
                              </p:par>
                              <p:par>
                                <p:cTn id="56" presetID="53" presetClass="entr" presetSubtype="16" fill="hold" nodeType="with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p:cTn id="58" dur="500" fill="hold"/>
                                        <p:tgtEl>
                                          <p:spTgt spid="14"/>
                                        </p:tgtEl>
                                        <p:attrNameLst>
                                          <p:attrName>ppt_w</p:attrName>
                                        </p:attrNameLst>
                                      </p:cBhvr>
                                      <p:tavLst>
                                        <p:tav tm="0">
                                          <p:val>
                                            <p:fltVal val="0"/>
                                          </p:val>
                                        </p:tav>
                                        <p:tav tm="100000">
                                          <p:val>
                                            <p:strVal val="#ppt_w"/>
                                          </p:val>
                                        </p:tav>
                                      </p:tavLst>
                                    </p:anim>
                                    <p:anim calcmode="lin" valueType="num">
                                      <p:cBhvr>
                                        <p:cTn id="59" dur="500" fill="hold"/>
                                        <p:tgtEl>
                                          <p:spTgt spid="14"/>
                                        </p:tgtEl>
                                        <p:attrNameLst>
                                          <p:attrName>ppt_h</p:attrName>
                                        </p:attrNameLst>
                                      </p:cBhvr>
                                      <p:tavLst>
                                        <p:tav tm="0">
                                          <p:val>
                                            <p:fltVal val="0"/>
                                          </p:val>
                                        </p:tav>
                                        <p:tav tm="100000">
                                          <p:val>
                                            <p:strVal val="#ppt_h"/>
                                          </p:val>
                                        </p:tav>
                                      </p:tavLst>
                                    </p:anim>
                                    <p:animEffect transition="in" filter="fade">
                                      <p:cBhvr>
                                        <p:cTn id="60" dur="500"/>
                                        <p:tgtEl>
                                          <p:spTgt spid="14"/>
                                        </p:tgtEl>
                                      </p:cBhvr>
                                    </p:animEffect>
                                  </p:childTnLst>
                                </p:cTn>
                              </p:par>
                            </p:childTnLst>
                          </p:cTn>
                        </p:par>
                      </p:childTnLst>
                    </p:cTn>
                  </p:par>
                </p:childTnLst>
              </p:cTn>
              <p:nextCondLst>
                <p:cond evt="onClick" delay="0">
                  <p:tgtEl>
                    <p:spTgt spid="13"/>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1" presetClass="exit" presetSubtype="0" fill="hold" grpId="0" nodeType="withEffect">
                                  <p:stCondLst>
                                    <p:cond delay="0"/>
                                  </p:stCondLst>
                                  <p:childTnLst>
                                    <p:set>
                                      <p:cBhvr>
                                        <p:cTn id="65" dur="1" fill="hold">
                                          <p:stCondLst>
                                            <p:cond delay="0"/>
                                          </p:stCondLst>
                                        </p:cTn>
                                        <p:tgtEl>
                                          <p:spTgt spid="10"/>
                                        </p:tgtEl>
                                        <p:attrNameLst>
                                          <p:attrName>style.visibility</p:attrName>
                                        </p:attrNameLst>
                                      </p:cBhvr>
                                      <p:to>
                                        <p:strVal val="hidden"/>
                                      </p:to>
                                    </p:set>
                                  </p:childTnLst>
                                </p:cTn>
                              </p:par>
                              <p:par>
                                <p:cTn id="66" presetID="53" presetClass="entr" presetSubtype="16" fill="hold" nodeType="withEffect">
                                  <p:stCondLst>
                                    <p:cond delay="0"/>
                                  </p:stCondLst>
                                  <p:childTnLst>
                                    <p:set>
                                      <p:cBhvr>
                                        <p:cTn id="67" dur="1" fill="hold">
                                          <p:stCondLst>
                                            <p:cond delay="0"/>
                                          </p:stCondLst>
                                        </p:cTn>
                                        <p:tgtEl>
                                          <p:spTgt spid="19"/>
                                        </p:tgtEl>
                                        <p:attrNameLst>
                                          <p:attrName>style.visibility</p:attrName>
                                        </p:attrNameLst>
                                      </p:cBhvr>
                                      <p:to>
                                        <p:strVal val="visible"/>
                                      </p:to>
                                    </p:set>
                                    <p:anim calcmode="lin" valueType="num">
                                      <p:cBhvr>
                                        <p:cTn id="68" dur="500" fill="hold"/>
                                        <p:tgtEl>
                                          <p:spTgt spid="19"/>
                                        </p:tgtEl>
                                        <p:attrNameLst>
                                          <p:attrName>ppt_w</p:attrName>
                                        </p:attrNameLst>
                                      </p:cBhvr>
                                      <p:tavLst>
                                        <p:tav tm="0">
                                          <p:val>
                                            <p:fltVal val="0"/>
                                          </p:val>
                                        </p:tav>
                                        <p:tav tm="100000">
                                          <p:val>
                                            <p:strVal val="#ppt_w"/>
                                          </p:val>
                                        </p:tav>
                                      </p:tavLst>
                                    </p:anim>
                                    <p:anim calcmode="lin" valueType="num">
                                      <p:cBhvr>
                                        <p:cTn id="69" dur="500" fill="hold"/>
                                        <p:tgtEl>
                                          <p:spTgt spid="19"/>
                                        </p:tgtEl>
                                        <p:attrNameLst>
                                          <p:attrName>ppt_h</p:attrName>
                                        </p:attrNameLst>
                                      </p:cBhvr>
                                      <p:tavLst>
                                        <p:tav tm="0">
                                          <p:val>
                                            <p:fltVal val="0"/>
                                          </p:val>
                                        </p:tav>
                                        <p:tav tm="100000">
                                          <p:val>
                                            <p:strVal val="#ppt_h"/>
                                          </p:val>
                                        </p:tav>
                                      </p:tavLst>
                                    </p:anim>
                                    <p:animEffect transition="in" filter="fade">
                                      <p:cBhvr>
                                        <p:cTn id="70" dur="500"/>
                                        <p:tgtEl>
                                          <p:spTgt spid="19"/>
                                        </p:tgtEl>
                                      </p:cBhvr>
                                    </p:animEffect>
                                  </p:childTnLst>
                                </p:cTn>
                              </p:par>
                            </p:childTnLst>
                          </p:cTn>
                        </p:par>
                      </p:childTnLst>
                    </p:cTn>
                  </p:par>
                </p:childTnLst>
              </p:cTn>
              <p:nextCondLst>
                <p:cond evt="onClick" delay="0">
                  <p:tgtEl>
                    <p:spTgt spid="10"/>
                  </p:tgtEl>
                </p:cond>
              </p:nextCondLst>
            </p:seq>
            <p:seq concurrent="1" nextAc="seek">
              <p:cTn id="71" restart="whenNotActive" fill="hold" evtFilter="cancelBubble" nodeType="interactiveSeq">
                <p:stCondLst>
                  <p:cond evt="onClick" delay="0">
                    <p:tgtEl>
                      <p:spTgt spid="15"/>
                    </p:tgtEl>
                  </p:cond>
                </p:stCondLst>
                <p:endSync evt="end" delay="0">
                  <p:rtn val="all"/>
                </p:endSync>
                <p:childTnLst>
                  <p:par>
                    <p:cTn id="72" fill="hold">
                      <p:stCondLst>
                        <p:cond delay="0"/>
                      </p:stCondLst>
                      <p:childTnLst>
                        <p:par>
                          <p:cTn id="73" fill="hold">
                            <p:stCondLst>
                              <p:cond delay="0"/>
                            </p:stCondLst>
                            <p:childTnLst>
                              <p:par>
                                <p:cTn id="74" presetID="1" presetClass="exit" presetSubtype="0" fill="hold" grpId="0" nodeType="withEffect">
                                  <p:stCondLst>
                                    <p:cond delay="0"/>
                                  </p:stCondLst>
                                  <p:childTnLst>
                                    <p:set>
                                      <p:cBhvr>
                                        <p:cTn id="75" dur="1" fill="hold">
                                          <p:stCondLst>
                                            <p:cond delay="0"/>
                                          </p:stCondLst>
                                        </p:cTn>
                                        <p:tgtEl>
                                          <p:spTgt spid="15"/>
                                        </p:tgtEl>
                                        <p:attrNameLst>
                                          <p:attrName>style.visibility</p:attrName>
                                        </p:attrNameLst>
                                      </p:cBhvr>
                                      <p:to>
                                        <p:strVal val="hidden"/>
                                      </p:to>
                                    </p:set>
                                  </p:childTnLst>
                                </p:cTn>
                              </p:par>
                              <p:par>
                                <p:cTn id="76" presetID="53" presetClass="entr" presetSubtype="16" fill="hold" nodeType="withEffect">
                                  <p:stCondLst>
                                    <p:cond delay="0"/>
                                  </p:stCondLst>
                                  <p:childTnLst>
                                    <p:set>
                                      <p:cBhvr>
                                        <p:cTn id="77" dur="1" fill="hold">
                                          <p:stCondLst>
                                            <p:cond delay="0"/>
                                          </p:stCondLst>
                                        </p:cTn>
                                        <p:tgtEl>
                                          <p:spTgt spid="20"/>
                                        </p:tgtEl>
                                        <p:attrNameLst>
                                          <p:attrName>style.visibility</p:attrName>
                                        </p:attrNameLst>
                                      </p:cBhvr>
                                      <p:to>
                                        <p:strVal val="visible"/>
                                      </p:to>
                                    </p:set>
                                    <p:anim calcmode="lin" valueType="num">
                                      <p:cBhvr>
                                        <p:cTn id="78" dur="500" fill="hold"/>
                                        <p:tgtEl>
                                          <p:spTgt spid="20"/>
                                        </p:tgtEl>
                                        <p:attrNameLst>
                                          <p:attrName>ppt_w</p:attrName>
                                        </p:attrNameLst>
                                      </p:cBhvr>
                                      <p:tavLst>
                                        <p:tav tm="0">
                                          <p:val>
                                            <p:fltVal val="0"/>
                                          </p:val>
                                        </p:tav>
                                        <p:tav tm="100000">
                                          <p:val>
                                            <p:strVal val="#ppt_w"/>
                                          </p:val>
                                        </p:tav>
                                      </p:tavLst>
                                    </p:anim>
                                    <p:anim calcmode="lin" valueType="num">
                                      <p:cBhvr>
                                        <p:cTn id="79" dur="500" fill="hold"/>
                                        <p:tgtEl>
                                          <p:spTgt spid="20"/>
                                        </p:tgtEl>
                                        <p:attrNameLst>
                                          <p:attrName>ppt_h</p:attrName>
                                        </p:attrNameLst>
                                      </p:cBhvr>
                                      <p:tavLst>
                                        <p:tav tm="0">
                                          <p:val>
                                            <p:fltVal val="0"/>
                                          </p:val>
                                        </p:tav>
                                        <p:tav tm="100000">
                                          <p:val>
                                            <p:strVal val="#ppt_h"/>
                                          </p:val>
                                        </p:tav>
                                      </p:tavLst>
                                    </p:anim>
                                    <p:animEffect transition="in" filter="fade">
                                      <p:cBhvr>
                                        <p:cTn id="80" dur="500"/>
                                        <p:tgtEl>
                                          <p:spTgt spid="20"/>
                                        </p:tgtEl>
                                      </p:cBhvr>
                                    </p:animEffect>
                                  </p:childTnLst>
                                </p:cTn>
                              </p:par>
                            </p:childTnLst>
                          </p:cTn>
                        </p:par>
                      </p:childTnLst>
                    </p:cTn>
                  </p:par>
                </p:childTnLst>
              </p:cTn>
              <p:nextCondLst>
                <p:cond evt="onClick" delay="0">
                  <p:tgtEl>
                    <p:spTgt spid="15"/>
                  </p:tgtEl>
                </p:cond>
              </p:nextCondLst>
            </p:seq>
            <p:seq concurrent="1" nextAc="seek">
              <p:cTn id="81" restart="whenNotActive" fill="hold" evtFilter="cancelBubble" nodeType="interactiveSeq">
                <p:stCondLst>
                  <p:cond evt="onClick" delay="0">
                    <p:tgtEl>
                      <p:spTgt spid="24"/>
                    </p:tgtEl>
                  </p:cond>
                </p:stCondLst>
                <p:endSync evt="end" delay="0">
                  <p:rtn val="all"/>
                </p:endSync>
                <p:childTnLst>
                  <p:par>
                    <p:cTn id="82" fill="hold">
                      <p:stCondLst>
                        <p:cond delay="0"/>
                      </p:stCondLst>
                      <p:childTnLst>
                        <p:par>
                          <p:cTn id="83" fill="hold">
                            <p:stCondLst>
                              <p:cond delay="0"/>
                            </p:stCondLst>
                            <p:childTnLst>
                              <p:par>
                                <p:cTn id="84" presetID="1" presetClass="exit" presetSubtype="0" fill="hold" grpId="0" nodeType="withEffect">
                                  <p:stCondLst>
                                    <p:cond delay="0"/>
                                  </p:stCondLst>
                                  <p:childTnLst>
                                    <p:set>
                                      <p:cBhvr>
                                        <p:cTn id="85" dur="1" fill="hold">
                                          <p:stCondLst>
                                            <p:cond delay="0"/>
                                          </p:stCondLst>
                                        </p:cTn>
                                        <p:tgtEl>
                                          <p:spTgt spid="24"/>
                                        </p:tgtEl>
                                        <p:attrNameLst>
                                          <p:attrName>style.visibility</p:attrName>
                                        </p:attrNameLst>
                                      </p:cBhvr>
                                      <p:to>
                                        <p:strVal val="hidden"/>
                                      </p:to>
                                    </p:set>
                                  </p:childTnLst>
                                </p:cTn>
                              </p:par>
                              <p:par>
                                <p:cTn id="86" presetID="53" presetClass="entr" presetSubtype="16" fill="hold" nodeType="withEffect">
                                  <p:stCondLst>
                                    <p:cond delay="0"/>
                                  </p:stCondLst>
                                  <p:childTnLst>
                                    <p:set>
                                      <p:cBhvr>
                                        <p:cTn id="87" dur="1" fill="hold">
                                          <p:stCondLst>
                                            <p:cond delay="0"/>
                                          </p:stCondLst>
                                        </p:cTn>
                                        <p:tgtEl>
                                          <p:spTgt spid="27"/>
                                        </p:tgtEl>
                                        <p:attrNameLst>
                                          <p:attrName>style.visibility</p:attrName>
                                        </p:attrNameLst>
                                      </p:cBhvr>
                                      <p:to>
                                        <p:strVal val="visible"/>
                                      </p:to>
                                    </p:set>
                                    <p:anim calcmode="lin" valueType="num">
                                      <p:cBhvr>
                                        <p:cTn id="88" dur="500" fill="hold"/>
                                        <p:tgtEl>
                                          <p:spTgt spid="27"/>
                                        </p:tgtEl>
                                        <p:attrNameLst>
                                          <p:attrName>ppt_w</p:attrName>
                                        </p:attrNameLst>
                                      </p:cBhvr>
                                      <p:tavLst>
                                        <p:tav tm="0">
                                          <p:val>
                                            <p:fltVal val="0"/>
                                          </p:val>
                                        </p:tav>
                                        <p:tav tm="100000">
                                          <p:val>
                                            <p:strVal val="#ppt_w"/>
                                          </p:val>
                                        </p:tav>
                                      </p:tavLst>
                                    </p:anim>
                                    <p:anim calcmode="lin" valueType="num">
                                      <p:cBhvr>
                                        <p:cTn id="89" dur="500" fill="hold"/>
                                        <p:tgtEl>
                                          <p:spTgt spid="27"/>
                                        </p:tgtEl>
                                        <p:attrNameLst>
                                          <p:attrName>ppt_h</p:attrName>
                                        </p:attrNameLst>
                                      </p:cBhvr>
                                      <p:tavLst>
                                        <p:tav tm="0">
                                          <p:val>
                                            <p:fltVal val="0"/>
                                          </p:val>
                                        </p:tav>
                                        <p:tav tm="100000">
                                          <p:val>
                                            <p:strVal val="#ppt_h"/>
                                          </p:val>
                                        </p:tav>
                                      </p:tavLst>
                                    </p:anim>
                                    <p:animEffect transition="in" filter="fade">
                                      <p:cBhvr>
                                        <p:cTn id="90" dur="500"/>
                                        <p:tgtEl>
                                          <p:spTgt spid="27"/>
                                        </p:tgtEl>
                                      </p:cBhvr>
                                    </p:animEffect>
                                  </p:childTnLst>
                                </p:cTn>
                              </p:par>
                            </p:childTnLst>
                          </p:cTn>
                        </p:par>
                      </p:childTnLst>
                    </p:cTn>
                  </p:par>
                </p:childTnLst>
              </p:cTn>
              <p:nextCondLst>
                <p:cond evt="onClick" delay="0">
                  <p:tgtEl>
                    <p:spTgt spid="24"/>
                  </p:tgtEl>
                </p:cond>
              </p:nextCondLst>
            </p:seq>
            <p:seq concurrent="1" nextAc="seek">
              <p:cTn id="91" restart="whenNotActive" fill="hold" evtFilter="cancelBubble" nodeType="interactiveSeq">
                <p:stCondLst>
                  <p:cond evt="onClick" delay="0">
                    <p:tgtEl>
                      <p:spTgt spid="3"/>
                    </p:tgtEl>
                  </p:cond>
                </p:stCondLst>
                <p:endSync evt="end" delay="0">
                  <p:rtn val="all"/>
                </p:endSync>
                <p:childTnLst>
                  <p:par>
                    <p:cTn id="92" fill="hold">
                      <p:stCondLst>
                        <p:cond delay="0"/>
                      </p:stCondLst>
                      <p:childTnLst>
                        <p:par>
                          <p:cTn id="93" fill="hold">
                            <p:stCondLst>
                              <p:cond delay="0"/>
                            </p:stCondLst>
                            <p:childTnLst>
                              <p:par>
                                <p:cTn id="94" presetID="1" presetClass="exit" presetSubtype="0" fill="hold" grpId="0" nodeType="withEffect">
                                  <p:stCondLst>
                                    <p:cond delay="0"/>
                                  </p:stCondLst>
                                  <p:childTnLst>
                                    <p:set>
                                      <p:cBhvr>
                                        <p:cTn id="95" dur="1" fill="hold">
                                          <p:stCondLst>
                                            <p:cond delay="0"/>
                                          </p:stCondLst>
                                        </p:cTn>
                                        <p:tgtEl>
                                          <p:spTgt spid="3"/>
                                        </p:tgtEl>
                                        <p:attrNameLst>
                                          <p:attrName>style.visibility</p:attrName>
                                        </p:attrNameLst>
                                      </p:cBhvr>
                                      <p:to>
                                        <p:strVal val="hidden"/>
                                      </p:to>
                                    </p:set>
                                  </p:childTnLst>
                                </p:cTn>
                              </p:par>
                              <p:par>
                                <p:cTn id="96" presetID="53" presetClass="entr" presetSubtype="16" fill="hold" nodeType="withEffect">
                                  <p:stCondLst>
                                    <p:cond delay="0"/>
                                  </p:stCondLst>
                                  <p:childTnLst>
                                    <p:set>
                                      <p:cBhvr>
                                        <p:cTn id="97" dur="1" fill="hold">
                                          <p:stCondLst>
                                            <p:cond delay="0"/>
                                          </p:stCondLst>
                                        </p:cTn>
                                        <p:tgtEl>
                                          <p:spTgt spid="7"/>
                                        </p:tgtEl>
                                        <p:attrNameLst>
                                          <p:attrName>style.visibility</p:attrName>
                                        </p:attrNameLst>
                                      </p:cBhvr>
                                      <p:to>
                                        <p:strVal val="visible"/>
                                      </p:to>
                                    </p:set>
                                    <p:anim calcmode="lin" valueType="num">
                                      <p:cBhvr>
                                        <p:cTn id="98" dur="500" fill="hold"/>
                                        <p:tgtEl>
                                          <p:spTgt spid="7"/>
                                        </p:tgtEl>
                                        <p:attrNameLst>
                                          <p:attrName>ppt_w</p:attrName>
                                        </p:attrNameLst>
                                      </p:cBhvr>
                                      <p:tavLst>
                                        <p:tav tm="0">
                                          <p:val>
                                            <p:fltVal val="0"/>
                                          </p:val>
                                        </p:tav>
                                        <p:tav tm="100000">
                                          <p:val>
                                            <p:strVal val="#ppt_w"/>
                                          </p:val>
                                        </p:tav>
                                      </p:tavLst>
                                    </p:anim>
                                    <p:anim calcmode="lin" valueType="num">
                                      <p:cBhvr>
                                        <p:cTn id="99" dur="500" fill="hold"/>
                                        <p:tgtEl>
                                          <p:spTgt spid="7"/>
                                        </p:tgtEl>
                                        <p:attrNameLst>
                                          <p:attrName>ppt_h</p:attrName>
                                        </p:attrNameLst>
                                      </p:cBhvr>
                                      <p:tavLst>
                                        <p:tav tm="0">
                                          <p:val>
                                            <p:fltVal val="0"/>
                                          </p:val>
                                        </p:tav>
                                        <p:tav tm="100000">
                                          <p:val>
                                            <p:strVal val="#ppt_h"/>
                                          </p:val>
                                        </p:tav>
                                      </p:tavLst>
                                    </p:anim>
                                    <p:animEffect transition="in" filter="fade">
                                      <p:cBhvr>
                                        <p:cTn id="100" dur="500"/>
                                        <p:tgtEl>
                                          <p:spTgt spid="7"/>
                                        </p:tgtEl>
                                      </p:cBhvr>
                                    </p:animEffect>
                                  </p:childTnLst>
                                </p:cTn>
                              </p:par>
                            </p:childTnLst>
                          </p:cTn>
                        </p:par>
                      </p:childTnLst>
                    </p:cTn>
                  </p:par>
                </p:childTnLst>
              </p:cTn>
              <p:nextCondLst>
                <p:cond evt="onClick" delay="0">
                  <p:tgtEl>
                    <p:spTgt spid="3"/>
                  </p:tgtEl>
                </p:cond>
              </p:nextCondLst>
            </p:seq>
          </p:childTnLst>
        </p:cTn>
      </p:par>
    </p:tnLst>
    <p:bldLst>
      <p:bldP spid="13" grpId="0" animBg="1"/>
      <p:bldP spid="60" grpId="0" animBg="1"/>
      <p:bldP spid="63" grpId="0" animBg="1"/>
      <p:bldP spid="51" grpId="0" animBg="1"/>
      <p:bldP spid="51" grpId="1" animBg="1"/>
      <p:bldP spid="8" grpId="0" animBg="1"/>
      <p:bldP spid="5" grpId="0" animBg="1"/>
      <p:bldP spid="3" grpId="0" animBg="1"/>
      <p:bldP spid="10" grpId="0" animBg="1"/>
      <p:bldP spid="15" grpId="0" animBg="1"/>
      <p:bldP spid="24" grpId="0" animBg="1"/>
    </p:bldLst>
  </p:timing>
</p:sld>
</file>

<file path=ppt/slides/slide1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7401" name="Rectangle 57">
            <a:extLst>
              <a:ext uri="{FF2B5EF4-FFF2-40B4-BE49-F238E27FC236}">
                <a16:creationId xmlns:a16="http://schemas.microsoft.com/office/drawing/2014/main" id="{5B2CC3FD-DE05-EAC5-02AE-6A3679F7923C}"/>
              </a:ext>
            </a:extLst>
          </p:cNvPr>
          <p:cNvSpPr>
            <a:spLocks noChangeArrowheads="1"/>
          </p:cNvSpPr>
          <p:nvPr/>
        </p:nvSpPr>
        <p:spPr bwMode="auto">
          <a:xfrm>
            <a:off x="2233322" y="-873011"/>
            <a:ext cx="8780907" cy="7142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57406" name="Rectangle 62">
            <a:extLst>
              <a:ext uri="{FF2B5EF4-FFF2-40B4-BE49-F238E27FC236}">
                <a16:creationId xmlns:a16="http://schemas.microsoft.com/office/drawing/2014/main" id="{6815C91D-1370-29B9-B56A-1994B10A849F}"/>
              </a:ext>
            </a:extLst>
          </p:cNvPr>
          <p:cNvSpPr>
            <a:spLocks noChangeArrowheads="1"/>
          </p:cNvSpPr>
          <p:nvPr/>
        </p:nvSpPr>
        <p:spPr bwMode="auto">
          <a:xfrm>
            <a:off x="1482538" y="0"/>
            <a:ext cx="10704706" cy="1133327"/>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spcBef>
                <a:spcPct val="0"/>
              </a:spcBef>
              <a:defRPr/>
            </a:pPr>
            <a:r>
              <a:rPr lang="fr-FR" altLang="fr-FR" sz="3200" b="1" dirty="0">
                <a:solidFill>
                  <a:schemeClr val="accent5">
                    <a:lumMod val="75000"/>
                  </a:schemeClr>
                </a:solidFill>
                <a:latin typeface="+mn-lt"/>
                <a:ea typeface="+mn-ea"/>
                <a:cs typeface="Arial" charset="0"/>
              </a:rPr>
              <a:t>En résumé, quelles sont les missions </a:t>
            </a:r>
          </a:p>
          <a:p>
            <a:pPr algn="ctr">
              <a:spcBef>
                <a:spcPct val="0"/>
              </a:spcBef>
              <a:defRPr/>
            </a:pPr>
            <a:r>
              <a:rPr lang="fr-FR" altLang="fr-FR" sz="3200" b="1" dirty="0">
                <a:solidFill>
                  <a:schemeClr val="accent5">
                    <a:lumMod val="75000"/>
                  </a:schemeClr>
                </a:solidFill>
                <a:latin typeface="+mn-lt"/>
                <a:ea typeface="+mn-ea"/>
                <a:cs typeface="Arial" charset="0"/>
              </a:rPr>
              <a:t>de l’observatoire de l’air ?</a:t>
            </a:r>
          </a:p>
        </p:txBody>
      </p:sp>
      <p:sp>
        <p:nvSpPr>
          <p:cNvPr id="2" name="Rectangle 13">
            <a:extLst>
              <a:ext uri="{FF2B5EF4-FFF2-40B4-BE49-F238E27FC236}">
                <a16:creationId xmlns:a16="http://schemas.microsoft.com/office/drawing/2014/main" id="{A88326E4-3890-F7DB-EEB8-35361BF857D3}"/>
              </a:ext>
            </a:extLst>
          </p:cNvPr>
          <p:cNvSpPr>
            <a:spLocks noChangeArrowheads="1"/>
          </p:cNvSpPr>
          <p:nvPr/>
        </p:nvSpPr>
        <p:spPr bwMode="auto">
          <a:xfrm>
            <a:off x="2020003" y="1292056"/>
            <a:ext cx="9629775" cy="516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9pPr>
          </a:lstStyle>
          <a:p>
            <a:pPr lvl="0" eaLnBrk="0" fontAlgn="base" hangingPunct="0">
              <a:spcBef>
                <a:spcPct val="0"/>
              </a:spcBef>
              <a:spcAft>
                <a:spcPct val="0"/>
              </a:spcAft>
              <a:tabLst/>
            </a:pPr>
            <a:r>
              <a:rPr lang="fr-FR" altLang="fr-FR" sz="2200" dirty="0">
                <a:solidFill>
                  <a:srgbClr val="2F5597"/>
                </a:solidFill>
              </a:rPr>
              <a:t>Concrètement, l’observatoire : </a:t>
            </a:r>
          </a:p>
          <a:p>
            <a:pPr marL="342900" lvl="0" indent="-342900" eaLnBrk="0" fontAlgn="base" hangingPunct="0">
              <a:spcBef>
                <a:spcPct val="0"/>
              </a:spcBef>
              <a:spcAft>
                <a:spcPct val="0"/>
              </a:spcAft>
              <a:buFont typeface="Arial" panose="020B0604020202020204" pitchFamily="34" charset="0"/>
              <a:buChar char="•"/>
              <a:tabLst/>
            </a:pPr>
            <a:endParaRPr lang="fr-FR" altLang="fr-FR" sz="2200" dirty="0">
              <a:solidFill>
                <a:srgbClr val="2F5597"/>
              </a:solidFill>
            </a:endParaRPr>
          </a:p>
          <a:p>
            <a:pPr marL="342900" indent="-342900">
              <a:buFont typeface="Arial" panose="020B0604020202020204" pitchFamily="34" charset="0"/>
              <a:buChar char="•"/>
            </a:pPr>
            <a:r>
              <a:rPr lang="fr-FR" sz="2200" b="1" dirty="0">
                <a:solidFill>
                  <a:srgbClr val="2F5597"/>
                </a:solidFill>
              </a:rPr>
              <a:t>Informe</a:t>
            </a:r>
            <a:r>
              <a:rPr lang="fr-FR" sz="2200" dirty="0">
                <a:solidFill>
                  <a:srgbClr val="2F5597"/>
                </a:solidFill>
              </a:rPr>
              <a:t> </a:t>
            </a:r>
            <a:r>
              <a:rPr lang="fr-FR" sz="2200" b="1" dirty="0">
                <a:solidFill>
                  <a:srgbClr val="2F5597"/>
                </a:solidFill>
              </a:rPr>
              <a:t>quotidiennement</a:t>
            </a:r>
            <a:r>
              <a:rPr lang="fr-FR" sz="2200" dirty="0">
                <a:solidFill>
                  <a:srgbClr val="2F5597"/>
                </a:solidFill>
              </a:rPr>
              <a:t> le public sur la qualité de l'air observée et prévisible.</a:t>
            </a:r>
          </a:p>
          <a:p>
            <a:pPr lvl="0" eaLnBrk="0" fontAlgn="base" hangingPunct="0">
              <a:spcBef>
                <a:spcPct val="0"/>
              </a:spcBef>
              <a:spcAft>
                <a:spcPct val="0"/>
              </a:spcAft>
              <a:tabLst/>
            </a:pPr>
            <a:endParaRPr lang="fr-FR" altLang="fr-FR" sz="2200" b="1" dirty="0">
              <a:solidFill>
                <a:srgbClr val="2F5597"/>
              </a:solidFill>
            </a:endParaRPr>
          </a:p>
          <a:p>
            <a:pPr marL="342900" lvl="0" indent="-342900" eaLnBrk="0" fontAlgn="base" hangingPunct="0">
              <a:spcBef>
                <a:spcPct val="0"/>
              </a:spcBef>
              <a:spcAft>
                <a:spcPct val="0"/>
              </a:spcAft>
              <a:buFont typeface="Arial" panose="020B0604020202020204" pitchFamily="34" charset="0"/>
              <a:buChar char="•"/>
              <a:tabLst/>
            </a:pPr>
            <a:r>
              <a:rPr lang="fr-FR" altLang="fr-FR" sz="2200" b="1" dirty="0">
                <a:solidFill>
                  <a:srgbClr val="2F5597"/>
                </a:solidFill>
              </a:rPr>
              <a:t>Sensibilise</a:t>
            </a:r>
            <a:r>
              <a:rPr lang="fr-FR" altLang="fr-FR" sz="2200" dirty="0">
                <a:solidFill>
                  <a:srgbClr val="2F5597"/>
                </a:solidFill>
              </a:rPr>
              <a:t> la </a:t>
            </a:r>
            <a:r>
              <a:rPr lang="fr-FR" altLang="fr-FR" sz="2200" b="1" dirty="0">
                <a:solidFill>
                  <a:srgbClr val="2F5597"/>
                </a:solidFill>
              </a:rPr>
              <a:t>population</a:t>
            </a:r>
            <a:r>
              <a:rPr lang="fr-FR" altLang="fr-FR" sz="2200" dirty="0">
                <a:solidFill>
                  <a:srgbClr val="2F5597"/>
                </a:solidFill>
              </a:rPr>
              <a:t> et les </a:t>
            </a:r>
            <a:r>
              <a:rPr lang="fr-FR" altLang="fr-FR" sz="2200" b="1" dirty="0">
                <a:solidFill>
                  <a:srgbClr val="2F5597"/>
                </a:solidFill>
              </a:rPr>
              <a:t>acteurs</a:t>
            </a:r>
            <a:r>
              <a:rPr lang="fr-FR" altLang="fr-FR" sz="2200" dirty="0">
                <a:solidFill>
                  <a:srgbClr val="2F5597"/>
                </a:solidFill>
              </a:rPr>
              <a:t> </a:t>
            </a:r>
            <a:r>
              <a:rPr lang="fr-FR" altLang="fr-FR" sz="2200" b="1" dirty="0">
                <a:solidFill>
                  <a:srgbClr val="2F5597"/>
                </a:solidFill>
              </a:rPr>
              <a:t>locaux.</a:t>
            </a:r>
          </a:p>
          <a:p>
            <a:pPr marL="342900" lvl="0" indent="-342900" eaLnBrk="0" fontAlgn="base" hangingPunct="0">
              <a:spcBef>
                <a:spcPct val="0"/>
              </a:spcBef>
              <a:spcAft>
                <a:spcPct val="0"/>
              </a:spcAft>
              <a:buFont typeface="Arial" panose="020B0604020202020204" pitchFamily="34" charset="0"/>
              <a:buChar char="•"/>
              <a:tabLst/>
            </a:pPr>
            <a:endParaRPr lang="fr-FR" altLang="fr-FR" sz="2200" dirty="0">
              <a:solidFill>
                <a:srgbClr val="2F5597"/>
              </a:solidFill>
            </a:endParaRPr>
          </a:p>
          <a:p>
            <a:pPr marL="342900" lvl="0" indent="-342900" eaLnBrk="0" fontAlgn="base" hangingPunct="0">
              <a:spcBef>
                <a:spcPct val="0"/>
              </a:spcBef>
              <a:spcAft>
                <a:spcPct val="0"/>
              </a:spcAft>
              <a:buFont typeface="Arial" panose="020B0604020202020204" pitchFamily="34" charset="0"/>
              <a:buChar char="•"/>
              <a:tabLst/>
            </a:pPr>
            <a:r>
              <a:rPr lang="fr-FR" altLang="fr-FR" sz="2200" b="1" dirty="0">
                <a:solidFill>
                  <a:srgbClr val="2F5597"/>
                </a:solidFill>
              </a:rPr>
              <a:t>Accompagne</a:t>
            </a:r>
            <a:r>
              <a:rPr lang="fr-FR" altLang="fr-FR" sz="2200" dirty="0">
                <a:solidFill>
                  <a:srgbClr val="2F5597"/>
                </a:solidFill>
              </a:rPr>
              <a:t> les </a:t>
            </a:r>
            <a:r>
              <a:rPr lang="fr-FR" altLang="fr-FR" sz="2200" b="1" dirty="0">
                <a:solidFill>
                  <a:srgbClr val="2F5597"/>
                </a:solidFill>
              </a:rPr>
              <a:t>décideurs</a:t>
            </a:r>
            <a:r>
              <a:rPr lang="fr-FR" altLang="fr-FR" sz="2200" dirty="0">
                <a:solidFill>
                  <a:srgbClr val="2F5597"/>
                </a:solidFill>
              </a:rPr>
              <a:t> par </a:t>
            </a:r>
            <a:r>
              <a:rPr lang="fr-FR" altLang="fr-FR" sz="2200" b="1" dirty="0">
                <a:solidFill>
                  <a:srgbClr val="2F5597"/>
                </a:solidFill>
              </a:rPr>
              <a:t>l’évaluation des actions </a:t>
            </a:r>
            <a:r>
              <a:rPr lang="fr-FR" altLang="fr-FR" sz="2200" dirty="0">
                <a:solidFill>
                  <a:srgbClr val="2F5597"/>
                </a:solidFill>
              </a:rPr>
              <a:t>de lutte contre la pollution de l’air et de réduction de l’exposition de la population à la pollution de l’air.</a:t>
            </a:r>
          </a:p>
          <a:p>
            <a:pPr marL="342900" lvl="0" indent="-342900" eaLnBrk="0" fontAlgn="base" hangingPunct="0">
              <a:spcBef>
                <a:spcPct val="0"/>
              </a:spcBef>
              <a:spcAft>
                <a:spcPct val="0"/>
              </a:spcAft>
              <a:buFont typeface="Arial" panose="020B0604020202020204" pitchFamily="34" charset="0"/>
              <a:buChar char="•"/>
              <a:tabLst/>
            </a:pPr>
            <a:endParaRPr lang="fr-FR" altLang="fr-FR" sz="2200" dirty="0">
              <a:solidFill>
                <a:srgbClr val="2F5597"/>
              </a:solidFill>
            </a:endParaRPr>
          </a:p>
          <a:p>
            <a:pPr marL="342900" lvl="0" indent="-342900" eaLnBrk="0" fontAlgn="base" hangingPunct="0">
              <a:spcBef>
                <a:spcPct val="0"/>
              </a:spcBef>
              <a:spcAft>
                <a:spcPct val="0"/>
              </a:spcAft>
              <a:buFont typeface="Arial" panose="020B0604020202020204" pitchFamily="34" charset="0"/>
              <a:buChar char="•"/>
              <a:tabLst/>
            </a:pPr>
            <a:r>
              <a:rPr lang="fr-FR" altLang="fr-FR" sz="2200" b="1" dirty="0">
                <a:solidFill>
                  <a:srgbClr val="2F5597"/>
                </a:solidFill>
              </a:rPr>
              <a:t>Améliore</a:t>
            </a:r>
            <a:r>
              <a:rPr lang="fr-FR" altLang="fr-FR" sz="2200" dirty="0">
                <a:solidFill>
                  <a:srgbClr val="2F5597"/>
                </a:solidFill>
              </a:rPr>
              <a:t> les </a:t>
            </a:r>
            <a:r>
              <a:rPr lang="fr-FR" altLang="fr-FR" sz="2200" b="1" dirty="0">
                <a:solidFill>
                  <a:srgbClr val="2F5597"/>
                </a:solidFill>
              </a:rPr>
              <a:t>connaissances</a:t>
            </a:r>
            <a:r>
              <a:rPr lang="fr-FR" altLang="fr-FR" sz="2200" dirty="0">
                <a:solidFill>
                  <a:srgbClr val="2F5597"/>
                </a:solidFill>
              </a:rPr>
              <a:t> et participer aux </a:t>
            </a:r>
            <a:r>
              <a:rPr lang="fr-FR" altLang="fr-FR" sz="2200" b="1" dirty="0">
                <a:solidFill>
                  <a:srgbClr val="2F5597"/>
                </a:solidFill>
              </a:rPr>
              <a:t>expérimentations</a:t>
            </a:r>
            <a:r>
              <a:rPr lang="fr-FR" altLang="fr-FR" sz="2200" dirty="0">
                <a:solidFill>
                  <a:srgbClr val="2F5597"/>
                </a:solidFill>
              </a:rPr>
              <a:t> innovantes sur les territoires. </a:t>
            </a:r>
          </a:p>
          <a:p>
            <a:pPr marL="342900" lvl="0" indent="-342900" eaLnBrk="0" fontAlgn="base" hangingPunct="0">
              <a:spcBef>
                <a:spcPct val="0"/>
              </a:spcBef>
              <a:spcAft>
                <a:spcPct val="0"/>
              </a:spcAft>
              <a:buFont typeface="Arial" panose="020B0604020202020204" pitchFamily="34" charset="0"/>
              <a:buChar char="•"/>
              <a:tabLst/>
            </a:pPr>
            <a:endParaRPr lang="fr-FR" altLang="fr-FR" sz="2200" dirty="0">
              <a:solidFill>
                <a:srgbClr val="2F5597"/>
              </a:solidFill>
            </a:endParaRPr>
          </a:p>
          <a:p>
            <a:pPr marL="342900" indent="-342900" eaLnBrk="0" fontAlgn="base" hangingPunct="0">
              <a:spcBef>
                <a:spcPct val="0"/>
              </a:spcBef>
              <a:spcAft>
                <a:spcPct val="0"/>
              </a:spcAft>
              <a:buFont typeface="Arial" panose="020B0604020202020204" pitchFamily="34" charset="0"/>
              <a:buChar char="•"/>
              <a:tabLst/>
            </a:pPr>
            <a:r>
              <a:rPr lang="fr-FR" sz="2200" dirty="0">
                <a:solidFill>
                  <a:srgbClr val="2F5597"/>
                </a:solidFill>
              </a:rPr>
              <a:t>Mettre à disposition en open-data toutes les données relevant de leurs missions pour leur territoire de compétences.</a:t>
            </a:r>
          </a:p>
        </p:txBody>
      </p:sp>
    </p:spTree>
    <p:extLst>
      <p:ext uri="{BB962C8B-B14F-4D97-AF65-F5344CB8AC3E}">
        <p14:creationId xmlns:p14="http://schemas.microsoft.com/office/powerpoint/2010/main" val="277588003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fade">
                                      <p:cBhvr>
                                        <p:cTn id="11" dur="500"/>
                                        <p:tgtEl>
                                          <p:spTgt spid="2">
                                            <p:txEl>
                                              <p:pRg st="2" end="2"/>
                                            </p:txEl>
                                          </p:spTgt>
                                        </p:tgtEl>
                                      </p:cBhvr>
                                    </p:animEffect>
                                  </p:childTnLst>
                                </p:cTn>
                              </p:par>
                            </p:childTnLst>
                          </p:cTn>
                        </p:par>
                        <p:par>
                          <p:cTn id="12" fill="hold">
                            <p:stCondLst>
                              <p:cond delay="1250"/>
                            </p:stCondLst>
                            <p:childTnLst>
                              <p:par>
                                <p:cTn id="13" presetID="10" presetClass="entr" presetSubtype="0" fill="hold" grpId="0" nodeType="afterEffect">
                                  <p:stCondLst>
                                    <p:cond delay="50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500"/>
                                        <p:tgtEl>
                                          <p:spTgt spid="2">
                                            <p:txEl>
                                              <p:pRg st="4" end="4"/>
                                            </p:txEl>
                                          </p:spTgt>
                                        </p:tgtEl>
                                      </p:cBhvr>
                                    </p:animEffect>
                                  </p:childTnLst>
                                </p:cTn>
                              </p:par>
                            </p:childTnLst>
                          </p:cTn>
                        </p:par>
                        <p:par>
                          <p:cTn id="16" fill="hold">
                            <p:stCondLst>
                              <p:cond delay="2250"/>
                            </p:stCondLst>
                            <p:childTnLst>
                              <p:par>
                                <p:cTn id="17" presetID="10" presetClass="entr" presetSubtype="0" fill="hold" grpId="0" nodeType="afterEffect">
                                  <p:stCondLst>
                                    <p:cond delay="50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fade">
                                      <p:cBhvr>
                                        <p:cTn id="19" dur="500"/>
                                        <p:tgtEl>
                                          <p:spTgt spid="2">
                                            <p:txEl>
                                              <p:pRg st="6" end="6"/>
                                            </p:txEl>
                                          </p:spTgt>
                                        </p:tgtEl>
                                      </p:cBhvr>
                                    </p:animEffect>
                                  </p:childTnLst>
                                </p:cTn>
                              </p:par>
                            </p:childTnLst>
                          </p:cTn>
                        </p:par>
                        <p:par>
                          <p:cTn id="20" fill="hold">
                            <p:stCondLst>
                              <p:cond delay="3250"/>
                            </p:stCondLst>
                            <p:childTnLst>
                              <p:par>
                                <p:cTn id="21" presetID="10" presetClass="entr" presetSubtype="0" fill="hold" grpId="0" nodeType="afterEffect">
                                  <p:stCondLst>
                                    <p:cond delay="500"/>
                                  </p:stCondLst>
                                  <p:childTnLst>
                                    <p:set>
                                      <p:cBhvr>
                                        <p:cTn id="22" dur="1" fill="hold">
                                          <p:stCondLst>
                                            <p:cond delay="0"/>
                                          </p:stCondLst>
                                        </p:cTn>
                                        <p:tgtEl>
                                          <p:spTgt spid="2">
                                            <p:txEl>
                                              <p:pRg st="8" end="8"/>
                                            </p:txEl>
                                          </p:spTgt>
                                        </p:tgtEl>
                                        <p:attrNameLst>
                                          <p:attrName>style.visibility</p:attrName>
                                        </p:attrNameLst>
                                      </p:cBhvr>
                                      <p:to>
                                        <p:strVal val="visible"/>
                                      </p:to>
                                    </p:set>
                                    <p:animEffect transition="in" filter="fade">
                                      <p:cBhvr>
                                        <p:cTn id="23" dur="500"/>
                                        <p:tgtEl>
                                          <p:spTgt spid="2">
                                            <p:txEl>
                                              <p:pRg st="8" end="8"/>
                                            </p:txEl>
                                          </p:spTgt>
                                        </p:tgtEl>
                                      </p:cBhvr>
                                    </p:animEffect>
                                  </p:childTnLst>
                                </p:cTn>
                              </p:par>
                            </p:childTnLst>
                          </p:cTn>
                        </p:par>
                        <p:par>
                          <p:cTn id="24" fill="hold">
                            <p:stCondLst>
                              <p:cond delay="4250"/>
                            </p:stCondLst>
                            <p:childTnLst>
                              <p:par>
                                <p:cTn id="25" presetID="10" presetClass="entr" presetSubtype="0" fill="hold" grpId="0" nodeType="afterEffect">
                                  <p:stCondLst>
                                    <p:cond delay="500"/>
                                  </p:stCondLst>
                                  <p:childTnLst>
                                    <p:set>
                                      <p:cBhvr>
                                        <p:cTn id="26" dur="1" fill="hold">
                                          <p:stCondLst>
                                            <p:cond delay="0"/>
                                          </p:stCondLst>
                                        </p:cTn>
                                        <p:tgtEl>
                                          <p:spTgt spid="2">
                                            <p:txEl>
                                              <p:pRg st="10" end="10"/>
                                            </p:txEl>
                                          </p:spTgt>
                                        </p:tgtEl>
                                        <p:attrNameLst>
                                          <p:attrName>style.visibility</p:attrName>
                                        </p:attrNameLst>
                                      </p:cBhvr>
                                      <p:to>
                                        <p:strVal val="visible"/>
                                      </p:to>
                                    </p:set>
                                    <p:animEffect transition="in" filter="fade">
                                      <p:cBhvr>
                                        <p:cTn id="27"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extLst>
    <p:ext uri="{6950BFC3-D8DA-4A85-94F7-54DA5524770B}">
      <p188:commentRel xmlns:p188="http://schemas.microsoft.com/office/powerpoint/2018/8/main" r:id="rId3"/>
    </p:ext>
  </p:extLs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87E03098-B1F7-0083-CD74-31759994A959}"/>
              </a:ext>
            </a:extLst>
          </p:cNvPr>
          <p:cNvGrpSpPr/>
          <p:nvPr/>
        </p:nvGrpSpPr>
        <p:grpSpPr>
          <a:xfrm>
            <a:off x="5371906" y="1223714"/>
            <a:ext cx="2745940" cy="2417792"/>
            <a:chOff x="5371906" y="1223714"/>
            <a:chExt cx="2745940" cy="2417792"/>
          </a:xfrm>
        </p:grpSpPr>
        <p:sp>
          <p:nvSpPr>
            <p:cNvPr id="6" name="ZoneTexte 2">
              <a:extLst>
                <a:ext uri="{FF2B5EF4-FFF2-40B4-BE49-F238E27FC236}">
                  <a16:creationId xmlns:a16="http://schemas.microsoft.com/office/drawing/2014/main" id="{CAAA2C46-7CB0-76C2-01F3-B41B1B6686E0}"/>
                </a:ext>
              </a:extLst>
            </p:cNvPr>
            <p:cNvSpPr txBox="1">
              <a:spLocks noChangeArrowheads="1"/>
            </p:cNvSpPr>
            <p:nvPr/>
          </p:nvSpPr>
          <p:spPr bwMode="auto">
            <a:xfrm>
              <a:off x="5458470" y="3210619"/>
              <a:ext cx="265937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200" b="1" dirty="0">
                  <a:solidFill>
                    <a:srgbClr val="2F5597"/>
                  </a:solidFill>
                </a:rPr>
                <a:t>Faire un inventaire</a:t>
              </a:r>
              <a:endParaRPr lang="fr-FR" altLang="fr-FR" sz="1600" b="1" dirty="0">
                <a:solidFill>
                  <a:srgbClr val="2F5597"/>
                </a:solidFill>
              </a:endParaRPr>
            </a:p>
          </p:txBody>
        </p:sp>
        <p:pic>
          <p:nvPicPr>
            <p:cNvPr id="12" name="Image 11">
              <a:extLst>
                <a:ext uri="{FF2B5EF4-FFF2-40B4-BE49-F238E27FC236}">
                  <a16:creationId xmlns:a16="http://schemas.microsoft.com/office/drawing/2014/main" id="{69DD57E7-9F6E-F296-FD24-BDBC186198B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371906" y="1223714"/>
              <a:ext cx="2338005" cy="2170125"/>
            </a:xfrm>
            <a:prstGeom prst="rect">
              <a:avLst/>
            </a:prstGeom>
          </p:spPr>
        </p:pic>
      </p:grpSp>
      <p:grpSp>
        <p:nvGrpSpPr>
          <p:cNvPr id="20" name="Groupe 19">
            <a:extLst>
              <a:ext uri="{FF2B5EF4-FFF2-40B4-BE49-F238E27FC236}">
                <a16:creationId xmlns:a16="http://schemas.microsoft.com/office/drawing/2014/main" id="{46BB74E7-2325-4A37-BCFF-8CD4FCD2FC1A}"/>
              </a:ext>
            </a:extLst>
          </p:cNvPr>
          <p:cNvGrpSpPr/>
          <p:nvPr/>
        </p:nvGrpSpPr>
        <p:grpSpPr>
          <a:xfrm>
            <a:off x="5312173" y="3932535"/>
            <a:ext cx="2634095" cy="2551985"/>
            <a:chOff x="5312173" y="3932535"/>
            <a:chExt cx="2634095" cy="2551985"/>
          </a:xfrm>
        </p:grpSpPr>
        <p:pic>
          <p:nvPicPr>
            <p:cNvPr id="19" name="Image 18">
              <a:extLst>
                <a:ext uri="{FF2B5EF4-FFF2-40B4-BE49-F238E27FC236}">
                  <a16:creationId xmlns:a16="http://schemas.microsoft.com/office/drawing/2014/main" id="{9A838C79-4A62-00F3-F852-85D3123855B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312173" y="3932535"/>
              <a:ext cx="2634095" cy="2185144"/>
            </a:xfrm>
            <a:prstGeom prst="rect">
              <a:avLst/>
            </a:prstGeom>
          </p:spPr>
        </p:pic>
        <p:sp>
          <p:nvSpPr>
            <p:cNvPr id="78" name="Texte 5">
              <a:extLst>
                <a:ext uri="{FF2B5EF4-FFF2-40B4-BE49-F238E27FC236}">
                  <a16:creationId xmlns:a16="http://schemas.microsoft.com/office/drawing/2014/main" id="{967F5754-A13D-4C6A-B7B9-CCAC1F576A91}"/>
                </a:ext>
              </a:extLst>
            </p:cNvPr>
            <p:cNvSpPr txBox="1">
              <a:spLocks noChangeArrowheads="1"/>
            </p:cNvSpPr>
            <p:nvPr/>
          </p:nvSpPr>
          <p:spPr bwMode="auto">
            <a:xfrm>
              <a:off x="5760826" y="6053633"/>
              <a:ext cx="199874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Font typeface="Arial" panose="020B0604020202020204" pitchFamily="34" charset="0"/>
                <a:buNone/>
              </a:pPr>
              <a:r>
                <a:rPr lang="fr-FR" altLang="fr-FR" sz="2200" b="1" dirty="0">
                  <a:solidFill>
                    <a:srgbClr val="2F5597"/>
                  </a:solidFill>
                </a:rPr>
                <a:t>Alerter</a:t>
              </a:r>
            </a:p>
          </p:txBody>
        </p:sp>
      </p:grpSp>
      <p:grpSp>
        <p:nvGrpSpPr>
          <p:cNvPr id="17" name="Groupe 16">
            <a:extLst>
              <a:ext uri="{FF2B5EF4-FFF2-40B4-BE49-F238E27FC236}">
                <a16:creationId xmlns:a16="http://schemas.microsoft.com/office/drawing/2014/main" id="{7373E8BF-E73D-9326-765C-B0F22397F356}"/>
              </a:ext>
            </a:extLst>
          </p:cNvPr>
          <p:cNvGrpSpPr/>
          <p:nvPr/>
        </p:nvGrpSpPr>
        <p:grpSpPr>
          <a:xfrm>
            <a:off x="1735650" y="2007241"/>
            <a:ext cx="2708477" cy="1655506"/>
            <a:chOff x="1735650" y="2007241"/>
            <a:chExt cx="2708477" cy="1655506"/>
          </a:xfrm>
        </p:grpSpPr>
        <p:sp>
          <p:nvSpPr>
            <p:cNvPr id="75" name="Texte 1">
              <a:extLst>
                <a:ext uri="{FF2B5EF4-FFF2-40B4-BE49-F238E27FC236}">
                  <a16:creationId xmlns:a16="http://schemas.microsoft.com/office/drawing/2014/main" id="{2F6843C0-4EF0-462F-B519-6388E55C94AA}"/>
                </a:ext>
              </a:extLst>
            </p:cNvPr>
            <p:cNvSpPr txBox="1">
              <a:spLocks noChangeArrowheads="1"/>
            </p:cNvSpPr>
            <p:nvPr/>
          </p:nvSpPr>
          <p:spPr bwMode="auto">
            <a:xfrm>
              <a:off x="2235052" y="3231860"/>
              <a:ext cx="199874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Font typeface="Arial" panose="020B0604020202020204" pitchFamily="34" charset="0"/>
                <a:buNone/>
              </a:pPr>
              <a:r>
                <a:rPr lang="fr-FR" altLang="fr-FR" sz="2200" b="1" dirty="0">
                  <a:solidFill>
                    <a:srgbClr val="2F5597"/>
                  </a:solidFill>
                </a:rPr>
                <a:t>Mesurer</a:t>
              </a:r>
            </a:p>
          </p:txBody>
        </p:sp>
        <p:pic>
          <p:nvPicPr>
            <p:cNvPr id="13" name="Image 12">
              <a:extLst>
                <a:ext uri="{FF2B5EF4-FFF2-40B4-BE49-F238E27FC236}">
                  <a16:creationId xmlns:a16="http://schemas.microsoft.com/office/drawing/2014/main" id="{CC6C859F-EC41-811D-AF61-63CE74449B2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735650" y="2007241"/>
              <a:ext cx="2708477" cy="1016616"/>
            </a:xfrm>
            <a:prstGeom prst="rect">
              <a:avLst/>
            </a:prstGeom>
          </p:spPr>
        </p:pic>
      </p:grpSp>
      <p:pic>
        <p:nvPicPr>
          <p:cNvPr id="42" name="Image 4">
            <a:extLst>
              <a:ext uri="{FF2B5EF4-FFF2-40B4-BE49-F238E27FC236}">
                <a16:creationId xmlns:a16="http://schemas.microsoft.com/office/drawing/2014/main" id="{C2147B25-4DA8-4700-BE46-3114E7691529}"/>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2363110" y="3752358"/>
            <a:ext cx="1741826" cy="2621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3">
            <a:extLst>
              <a:ext uri="{FF2B5EF4-FFF2-40B4-BE49-F238E27FC236}">
                <a16:creationId xmlns:a16="http://schemas.microsoft.com/office/drawing/2014/main" id="{387EAADE-BA5A-44EE-B030-7887690751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8927826" y="1367888"/>
            <a:ext cx="2863857" cy="212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Picto Info">
            <a:extLst>
              <a:ext uri="{FF2B5EF4-FFF2-40B4-BE49-F238E27FC236}">
                <a16:creationId xmlns:a16="http://schemas.microsoft.com/office/drawing/2014/main" id="{FD1EA9DC-4552-E4D5-6950-20B6DB850DD1}"/>
              </a:ext>
            </a:extLst>
          </p:cNvPr>
          <p:cNvPicPr>
            <a:picLocks noChangeAspect="1"/>
          </p:cNvPicPr>
          <p:nvPr/>
        </p:nvPicPr>
        <p:blipFill>
          <a:blip r:embed="rId8">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98" name="Txt Abrév">
            <a:extLst>
              <a:ext uri="{FF2B5EF4-FFF2-40B4-BE49-F238E27FC236}">
                <a16:creationId xmlns:a16="http://schemas.microsoft.com/office/drawing/2014/main" id="{F03D1FE5-D6C2-24E9-A988-FD98884F528C}"/>
              </a:ext>
            </a:extLst>
          </p:cNvPr>
          <p:cNvSpPr txBox="1">
            <a:spLocks noChangeArrowheads="1"/>
          </p:cNvSpPr>
          <p:nvPr/>
        </p:nvSpPr>
        <p:spPr bwMode="auto">
          <a:xfrm>
            <a:off x="-42532" y="6572250"/>
            <a:ext cx="1679944" cy="307777"/>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400" dirty="0">
                <a:latin typeface="+mn-lt"/>
                <a:cs typeface="Arial" panose="020B0604020202020204" pitchFamily="34" charset="0"/>
              </a:rPr>
              <a:t>Me In  Mo In Al Au</a:t>
            </a:r>
          </a:p>
        </p:txBody>
      </p:sp>
      <p:sp>
        <p:nvSpPr>
          <p:cNvPr id="72" name="Carré corné Info">
            <a:extLst>
              <a:ext uri="{FF2B5EF4-FFF2-40B4-BE49-F238E27FC236}">
                <a16:creationId xmlns:a16="http://schemas.microsoft.com/office/drawing/2014/main" id="{FA4B8212-269C-4983-6AE8-E09D6C4D7CED}"/>
              </a:ext>
            </a:extLst>
          </p:cNvPr>
          <p:cNvSpPr/>
          <p:nvPr/>
        </p:nvSpPr>
        <p:spPr>
          <a:xfrm>
            <a:off x="56216" y="5233988"/>
            <a:ext cx="1349578" cy="1296987"/>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FontTx/>
              <a:buAutoNum type="arabicPeriod"/>
              <a:defRPr/>
            </a:pPr>
            <a:endParaRPr lang="fr-FR" sz="1100" b="1" dirty="0">
              <a:solidFill>
                <a:srgbClr val="002060"/>
              </a:solidFill>
            </a:endParaRPr>
          </a:p>
          <a:p>
            <a:pPr marL="228600" indent="-228600">
              <a:buFontTx/>
              <a:buAutoNum type="arabicPeriod"/>
              <a:defRPr/>
            </a:pPr>
            <a:r>
              <a:rPr lang="fr-FR" sz="1100" b="1" dirty="0">
                <a:solidFill>
                  <a:srgbClr val="002060"/>
                </a:solidFill>
              </a:rPr>
              <a:t>Mesurer</a:t>
            </a:r>
          </a:p>
          <a:p>
            <a:pPr marL="228600" indent="-228600">
              <a:buFontTx/>
              <a:buAutoNum type="arabicPeriod"/>
              <a:defRPr/>
            </a:pPr>
            <a:r>
              <a:rPr lang="fr-FR" altLang="fr-FR" sz="1100" b="1" dirty="0">
                <a:solidFill>
                  <a:srgbClr val="002060"/>
                </a:solidFill>
              </a:rPr>
              <a:t>Inventaires</a:t>
            </a:r>
            <a:r>
              <a:rPr lang="fr-FR" sz="1100" b="1" dirty="0">
                <a:solidFill>
                  <a:srgbClr val="002060"/>
                </a:solidFill>
              </a:rPr>
              <a:t> </a:t>
            </a:r>
          </a:p>
          <a:p>
            <a:pPr marL="228600" indent="-228600">
              <a:buFontTx/>
              <a:buAutoNum type="arabicPeriod"/>
              <a:defRPr/>
            </a:pPr>
            <a:r>
              <a:rPr lang="fr-FR" sz="1100" b="1" dirty="0">
                <a:solidFill>
                  <a:srgbClr val="002060"/>
                </a:solidFill>
              </a:rPr>
              <a:t>Modéliser</a:t>
            </a:r>
          </a:p>
          <a:p>
            <a:pPr marL="228600" indent="-228600">
              <a:buFontTx/>
              <a:buAutoNum type="arabicPeriod"/>
              <a:defRPr/>
            </a:pPr>
            <a:r>
              <a:rPr lang="fr-FR" altLang="fr-FR" sz="1100" b="1" dirty="0">
                <a:solidFill>
                  <a:srgbClr val="002060"/>
                </a:solidFill>
              </a:rPr>
              <a:t>Informer</a:t>
            </a:r>
            <a:endParaRPr lang="fr-FR" sz="1100" b="1" dirty="0">
              <a:solidFill>
                <a:srgbClr val="002060"/>
              </a:solidFill>
            </a:endParaRPr>
          </a:p>
          <a:p>
            <a:pPr marL="228600" indent="-228600">
              <a:buFontTx/>
              <a:buAutoNum type="arabicPeriod"/>
              <a:defRPr/>
            </a:pPr>
            <a:r>
              <a:rPr lang="fr-FR" altLang="fr-FR" sz="1100" b="1" dirty="0">
                <a:solidFill>
                  <a:srgbClr val="002060"/>
                </a:solidFill>
              </a:rPr>
              <a:t>Alerter</a:t>
            </a:r>
            <a:endParaRPr lang="fr-FR" sz="1100" b="1" dirty="0">
              <a:solidFill>
                <a:srgbClr val="002060"/>
              </a:solidFill>
            </a:endParaRPr>
          </a:p>
          <a:p>
            <a:pPr marL="0" lvl="1" algn="ctr">
              <a:lnSpc>
                <a:spcPct val="100000"/>
              </a:lnSpc>
              <a:spcBef>
                <a:spcPct val="0"/>
              </a:spcBef>
              <a:buFont typeface="Arial" panose="020B0604020202020204" pitchFamily="34" charset="0"/>
              <a:buNone/>
            </a:pPr>
            <a:r>
              <a:rPr lang="fr-FR" altLang="fr-FR" sz="1100" b="1" dirty="0">
                <a:solidFill>
                  <a:srgbClr val="002060"/>
                </a:solidFill>
              </a:rPr>
              <a:t>D’autres encore</a:t>
            </a:r>
          </a:p>
        </p:txBody>
      </p:sp>
      <p:sp>
        <p:nvSpPr>
          <p:cNvPr id="2" name="Texte 3">
            <a:extLst>
              <a:ext uri="{FF2B5EF4-FFF2-40B4-BE49-F238E27FC236}">
                <a16:creationId xmlns:a16="http://schemas.microsoft.com/office/drawing/2014/main" id="{E80B0000-B101-49EF-A406-4AD66B569E37}"/>
              </a:ext>
            </a:extLst>
          </p:cNvPr>
          <p:cNvSpPr/>
          <p:nvPr/>
        </p:nvSpPr>
        <p:spPr>
          <a:xfrm>
            <a:off x="9639981" y="3217075"/>
            <a:ext cx="1401804" cy="430887"/>
          </a:xfrm>
          <a:prstGeom prst="rect">
            <a:avLst/>
          </a:prstGeom>
        </p:spPr>
        <p:txBody>
          <a:bodyPr wrap="square">
            <a:spAutoFit/>
          </a:bodyPr>
          <a:lstStyle/>
          <a:p>
            <a:r>
              <a:rPr lang="fr-FR" sz="2200" b="1" dirty="0">
                <a:solidFill>
                  <a:srgbClr val="2F5597"/>
                </a:solidFill>
              </a:rPr>
              <a:t>Modéliser</a:t>
            </a:r>
          </a:p>
        </p:txBody>
      </p:sp>
      <p:sp>
        <p:nvSpPr>
          <p:cNvPr id="77" name="Texte 4">
            <a:extLst>
              <a:ext uri="{FF2B5EF4-FFF2-40B4-BE49-F238E27FC236}">
                <a16:creationId xmlns:a16="http://schemas.microsoft.com/office/drawing/2014/main" id="{9E26EA36-1DE5-4350-A47C-51C761980CDD}"/>
              </a:ext>
            </a:extLst>
          </p:cNvPr>
          <p:cNvSpPr txBox="1">
            <a:spLocks noChangeArrowheads="1"/>
          </p:cNvSpPr>
          <p:nvPr/>
        </p:nvSpPr>
        <p:spPr bwMode="auto">
          <a:xfrm>
            <a:off x="2234652" y="6087137"/>
            <a:ext cx="199874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Font typeface="Arial" panose="020B0604020202020204" pitchFamily="34" charset="0"/>
              <a:buNone/>
            </a:pPr>
            <a:r>
              <a:rPr lang="fr-FR" altLang="fr-FR" sz="2200" b="1" dirty="0">
                <a:solidFill>
                  <a:srgbClr val="2F5597"/>
                </a:solidFill>
              </a:rPr>
              <a:t>Informer</a:t>
            </a:r>
          </a:p>
        </p:txBody>
      </p:sp>
      <p:sp>
        <p:nvSpPr>
          <p:cNvPr id="3" name="Titre Diapo">
            <a:extLst>
              <a:ext uri="{FF2B5EF4-FFF2-40B4-BE49-F238E27FC236}">
                <a16:creationId xmlns:a16="http://schemas.microsoft.com/office/drawing/2014/main" id="{DBBF0688-F652-1194-2DF7-458C35ED75DE}"/>
              </a:ext>
            </a:extLst>
          </p:cNvPr>
          <p:cNvSpPr/>
          <p:nvPr/>
        </p:nvSpPr>
        <p:spPr>
          <a:xfrm>
            <a:off x="1506538" y="-22225"/>
            <a:ext cx="10709275" cy="1128713"/>
          </a:xfrm>
          <a:prstGeom prst="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fr-FR" sz="3200" b="1" dirty="0">
              <a:solidFill>
                <a:schemeClr val="accent5">
                  <a:lumMod val="75000"/>
                </a:schemeClr>
              </a:solidFill>
              <a:cs typeface="Arial" charset="0"/>
            </a:endParaRPr>
          </a:p>
          <a:p>
            <a:pPr algn="ctr">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pPr>
            <a:r>
              <a:rPr lang="fr-FR" altLang="fr-FR" sz="3200" b="1" dirty="0">
                <a:solidFill>
                  <a:schemeClr val="accent5">
                    <a:lumMod val="75000"/>
                  </a:schemeClr>
                </a:solidFill>
                <a:cs typeface="Arial" charset="0"/>
              </a:rPr>
              <a:t>Quelles sont les missions</a:t>
            </a:r>
          </a:p>
          <a:p>
            <a:pPr algn="ctr">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pPr>
            <a:r>
              <a:rPr lang="fr-FR" altLang="fr-FR" sz="3200" b="1" dirty="0">
                <a:solidFill>
                  <a:schemeClr val="accent5">
                    <a:lumMod val="75000"/>
                  </a:schemeClr>
                </a:solidFill>
                <a:cs typeface="Arial" charset="0"/>
              </a:rPr>
              <a:t> d’un observatoire de l’air ?</a:t>
            </a:r>
            <a:endParaRPr lang="en-US" altLang="fr-FR" sz="3200" b="1" dirty="0">
              <a:solidFill>
                <a:schemeClr val="accent5">
                  <a:lumMod val="75000"/>
                </a:schemeClr>
              </a:solidFill>
              <a:cs typeface="Arial" charset="0"/>
            </a:endParaRPr>
          </a:p>
          <a:p>
            <a:pPr algn="ctr" eaLnBrk="1" hangingPunct="1"/>
            <a:endParaRPr lang="fr-FR" sz="3200" b="1" dirty="0">
              <a:solidFill>
                <a:schemeClr val="accent5">
                  <a:lumMod val="75000"/>
                </a:schemeClr>
              </a:solidFill>
              <a:cs typeface="Arial" charset="0"/>
            </a:endParaRPr>
          </a:p>
        </p:txBody>
      </p:sp>
      <p:pic>
        <p:nvPicPr>
          <p:cNvPr id="8" name="Image 25">
            <a:extLst>
              <a:ext uri="{FF2B5EF4-FFF2-40B4-BE49-F238E27FC236}">
                <a16:creationId xmlns:a16="http://schemas.microsoft.com/office/drawing/2014/main" id="{3823D447-33A2-A4DD-1F93-29B3B7EAD28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957951" y="5263899"/>
            <a:ext cx="1160948" cy="1524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Bulle ronde">
            <a:extLst>
              <a:ext uri="{FF2B5EF4-FFF2-40B4-BE49-F238E27FC236}">
                <a16:creationId xmlns:a16="http://schemas.microsoft.com/office/drawing/2014/main" id="{D331FD97-D5A0-8D0C-CDE0-3CB6D36BEA6A}"/>
              </a:ext>
            </a:extLst>
          </p:cNvPr>
          <p:cNvSpPr/>
          <p:nvPr/>
        </p:nvSpPr>
        <p:spPr bwMode="auto">
          <a:xfrm>
            <a:off x="9622157" y="3647962"/>
            <a:ext cx="2513627" cy="1988457"/>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11" name="ZoneTexte 14">
            <a:extLst>
              <a:ext uri="{FF2B5EF4-FFF2-40B4-BE49-F238E27FC236}">
                <a16:creationId xmlns:a16="http://schemas.microsoft.com/office/drawing/2014/main" id="{CFC792F5-A634-81FE-0DBC-55FED00663FE}"/>
              </a:ext>
            </a:extLst>
          </p:cNvPr>
          <p:cNvSpPr txBox="1">
            <a:spLocks noChangeArrowheads="1"/>
          </p:cNvSpPr>
          <p:nvPr/>
        </p:nvSpPr>
        <p:spPr bwMode="auto">
          <a:xfrm>
            <a:off x="9622157" y="3827605"/>
            <a:ext cx="2513627" cy="175432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dirty="0">
                <a:latin typeface="+mn-lt"/>
                <a:cs typeface="Calibri" panose="020F0502020204030204" pitchFamily="34" charset="0"/>
              </a:rPr>
              <a:t>Et d’autres encore comme sensibiliser, améliorer les connaissances sur l’air, accompagner les collectivités...</a:t>
            </a:r>
          </a:p>
        </p:txBody>
      </p:sp>
      <p:sp>
        <p:nvSpPr>
          <p:cNvPr id="47" name="Numéro 1">
            <a:extLst>
              <a:ext uri="{FF2B5EF4-FFF2-40B4-BE49-F238E27FC236}">
                <a16:creationId xmlns:a16="http://schemas.microsoft.com/office/drawing/2014/main" id="{10AAB7E9-5C46-EEF5-17DE-B245D6DB76F9}"/>
              </a:ext>
            </a:extLst>
          </p:cNvPr>
          <p:cNvSpPr/>
          <p:nvPr/>
        </p:nvSpPr>
        <p:spPr bwMode="auto">
          <a:xfrm>
            <a:off x="2726823" y="222317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50" name="Numéro 3">
            <a:extLst>
              <a:ext uri="{FF2B5EF4-FFF2-40B4-BE49-F238E27FC236}">
                <a16:creationId xmlns:a16="http://schemas.microsoft.com/office/drawing/2014/main" id="{EE4EE32A-6DE5-344E-1CDE-C282C9B9E444}"/>
              </a:ext>
            </a:extLst>
          </p:cNvPr>
          <p:cNvSpPr/>
          <p:nvPr/>
        </p:nvSpPr>
        <p:spPr bwMode="auto">
          <a:xfrm>
            <a:off x="9832883" y="1920894"/>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
        <p:nvSpPr>
          <p:cNvPr id="53" name="Numéro 5">
            <a:extLst>
              <a:ext uri="{FF2B5EF4-FFF2-40B4-BE49-F238E27FC236}">
                <a16:creationId xmlns:a16="http://schemas.microsoft.com/office/drawing/2014/main" id="{74D3E9DF-4ECB-71FC-BE71-88890AA7DF8C}"/>
              </a:ext>
            </a:extLst>
          </p:cNvPr>
          <p:cNvSpPr/>
          <p:nvPr/>
        </p:nvSpPr>
        <p:spPr bwMode="auto">
          <a:xfrm>
            <a:off x="6252197" y="5009926"/>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5</a:t>
            </a:r>
          </a:p>
        </p:txBody>
      </p:sp>
      <p:sp>
        <p:nvSpPr>
          <p:cNvPr id="56" name="Numéro 4">
            <a:extLst>
              <a:ext uri="{FF2B5EF4-FFF2-40B4-BE49-F238E27FC236}">
                <a16:creationId xmlns:a16="http://schemas.microsoft.com/office/drawing/2014/main" id="{F5683078-8F45-FA1E-735B-D2D3BD4F1C41}"/>
              </a:ext>
            </a:extLst>
          </p:cNvPr>
          <p:cNvSpPr/>
          <p:nvPr/>
        </p:nvSpPr>
        <p:spPr bwMode="auto">
          <a:xfrm>
            <a:off x="2726023" y="5043430"/>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4</a:t>
            </a:r>
          </a:p>
        </p:txBody>
      </p:sp>
      <p:sp>
        <p:nvSpPr>
          <p:cNvPr id="59" name="Numéro 2">
            <a:extLst>
              <a:ext uri="{FF2B5EF4-FFF2-40B4-BE49-F238E27FC236}">
                <a16:creationId xmlns:a16="http://schemas.microsoft.com/office/drawing/2014/main" id="{1707D858-A35F-21AA-2F5A-2645DD9F9E1F}"/>
              </a:ext>
            </a:extLst>
          </p:cNvPr>
          <p:cNvSpPr/>
          <p:nvPr/>
        </p:nvSpPr>
        <p:spPr bwMode="auto">
          <a:xfrm>
            <a:off x="6204162" y="1905235"/>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sp>
        <p:nvSpPr>
          <p:cNvPr id="63" name="Numéro 6">
            <a:extLst>
              <a:ext uri="{FF2B5EF4-FFF2-40B4-BE49-F238E27FC236}">
                <a16:creationId xmlns:a16="http://schemas.microsoft.com/office/drawing/2014/main" id="{AA669979-3D6F-2A15-72C3-86D90D14E803}"/>
              </a:ext>
            </a:extLst>
          </p:cNvPr>
          <p:cNvSpPr/>
          <p:nvPr/>
        </p:nvSpPr>
        <p:spPr bwMode="auto">
          <a:xfrm>
            <a:off x="9770206" y="5009926"/>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6</a:t>
            </a:r>
          </a:p>
        </p:txBody>
      </p:sp>
    </p:spTree>
    <p:extLst>
      <p:ext uri="{BB962C8B-B14F-4D97-AF65-F5344CB8AC3E}">
        <p14:creationId xmlns:p14="http://schemas.microsoft.com/office/powerpoint/2010/main" val="595356832"/>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9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2"/>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11" restart="whenNotActive" fill="hold" evtFilter="cancelBubble" nodeType="interactiveSeq">
                <p:stCondLst>
                  <p:cond evt="onClick" delay="0">
                    <p:tgtEl>
                      <p:spTgt spid="47"/>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grpId="0" nodeType="withEffect">
                                  <p:stCondLst>
                                    <p:cond delay="0"/>
                                  </p:stCondLst>
                                  <p:childTnLst>
                                    <p:set>
                                      <p:cBhvr>
                                        <p:cTn id="15" dur="1" fill="hold">
                                          <p:stCondLst>
                                            <p:cond delay="0"/>
                                          </p:stCondLst>
                                        </p:cTn>
                                        <p:tgtEl>
                                          <p:spTgt spid="47"/>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childTnLst>
              </p:cTn>
              <p:nextCondLst>
                <p:cond evt="onClick" delay="0">
                  <p:tgtEl>
                    <p:spTgt spid="47"/>
                  </p:tgtEl>
                </p:cond>
              </p:nextCondLst>
            </p:seq>
            <p:seq concurrent="1" nextAc="seek">
              <p:cTn id="19" restart="whenNotActive" fill="hold" evtFilter="cancelBubble" nodeType="interactiveSeq">
                <p:stCondLst>
                  <p:cond evt="onClick" delay="0">
                    <p:tgtEl>
                      <p:spTgt spid="59"/>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0" nodeType="withEffect">
                                  <p:stCondLst>
                                    <p:cond delay="0"/>
                                  </p:stCondLst>
                                  <p:childTnLst>
                                    <p:set>
                                      <p:cBhvr>
                                        <p:cTn id="23" dur="1" fill="hold">
                                          <p:stCondLst>
                                            <p:cond delay="0"/>
                                          </p:stCondLst>
                                        </p:cTn>
                                        <p:tgtEl>
                                          <p:spTgt spid="59"/>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childTnLst>
              </p:cTn>
              <p:nextCondLst>
                <p:cond evt="onClick" delay="0">
                  <p:tgtEl>
                    <p:spTgt spid="59"/>
                  </p:tgtEl>
                </p:cond>
              </p:nextCondLst>
            </p:seq>
            <p:seq concurrent="1" nextAc="seek">
              <p:cTn id="27" restart="whenNotActive" fill="hold" evtFilter="cancelBubble" nodeType="interactiveSeq">
                <p:stCondLst>
                  <p:cond evt="onClick" delay="0">
                    <p:tgtEl>
                      <p:spTgt spid="50"/>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0" nodeType="withEffect">
                                  <p:stCondLst>
                                    <p:cond delay="0"/>
                                  </p:stCondLst>
                                  <p:childTnLst>
                                    <p:set>
                                      <p:cBhvr>
                                        <p:cTn id="31" dur="1" fill="hold">
                                          <p:stCondLst>
                                            <p:cond delay="0"/>
                                          </p:stCondLst>
                                        </p:cTn>
                                        <p:tgtEl>
                                          <p:spTgt spid="50"/>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childTnLst>
                          </p:cTn>
                        </p:par>
                      </p:childTnLst>
                    </p:cTn>
                  </p:par>
                </p:childTnLst>
              </p:cTn>
              <p:nextCondLst>
                <p:cond evt="onClick" delay="0">
                  <p:tgtEl>
                    <p:spTgt spid="50"/>
                  </p:tgtEl>
                </p:cond>
              </p:nextCondLst>
            </p:seq>
            <p:seq concurrent="1" nextAc="seek">
              <p:cTn id="38" restart="whenNotActive" fill="hold" evtFilter="cancelBubble" nodeType="interactiveSeq">
                <p:stCondLst>
                  <p:cond evt="onClick" delay="0">
                    <p:tgtEl>
                      <p:spTgt spid="56"/>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0" nodeType="withEffect">
                                  <p:stCondLst>
                                    <p:cond delay="0"/>
                                  </p:stCondLst>
                                  <p:childTnLst>
                                    <p:set>
                                      <p:cBhvr>
                                        <p:cTn id="42" dur="1" fill="hold">
                                          <p:stCondLst>
                                            <p:cond delay="0"/>
                                          </p:stCondLst>
                                        </p:cTn>
                                        <p:tgtEl>
                                          <p:spTgt spid="77"/>
                                        </p:tgtEl>
                                        <p:attrNameLst>
                                          <p:attrName>style.visibility</p:attrName>
                                        </p:attrNameLst>
                                      </p:cBhvr>
                                      <p:to>
                                        <p:strVal val="visible"/>
                                      </p:to>
                                    </p:set>
                                    <p:animEffect transition="in" filter="fade">
                                      <p:cBhvr>
                                        <p:cTn id="43" dur="500"/>
                                        <p:tgtEl>
                                          <p:spTgt spid="77"/>
                                        </p:tgtEl>
                                      </p:cBhvr>
                                    </p:animEffect>
                                  </p:childTnLst>
                                </p:cTn>
                              </p:par>
                              <p:par>
                                <p:cTn id="44" presetID="1" presetClass="exit" presetSubtype="0" fill="hold" grpId="0" nodeType="withEffect">
                                  <p:stCondLst>
                                    <p:cond delay="0"/>
                                  </p:stCondLst>
                                  <p:childTnLst>
                                    <p:set>
                                      <p:cBhvr>
                                        <p:cTn id="45" dur="1" fill="hold">
                                          <p:stCondLst>
                                            <p:cond delay="0"/>
                                          </p:stCondLst>
                                        </p:cTn>
                                        <p:tgtEl>
                                          <p:spTgt spid="56"/>
                                        </p:tgtEl>
                                        <p:attrNameLst>
                                          <p:attrName>style.visibility</p:attrName>
                                        </p:attrNameLst>
                                      </p:cBhvr>
                                      <p:to>
                                        <p:strVal val="hidden"/>
                                      </p:to>
                                    </p:set>
                                  </p:childTnLst>
                                </p:cTn>
                              </p:par>
                              <p:par>
                                <p:cTn id="46" presetID="10" presetClass="entr" presetSubtype="0" fill="hold" nodeType="with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cTn>
                              </p:par>
                            </p:childTnLst>
                          </p:cTn>
                        </p:par>
                      </p:childTnLst>
                    </p:cTn>
                  </p:par>
                </p:childTnLst>
              </p:cTn>
              <p:nextCondLst>
                <p:cond evt="onClick" delay="0">
                  <p:tgtEl>
                    <p:spTgt spid="56"/>
                  </p:tgtEl>
                </p:cond>
              </p:nextCondLst>
            </p:seq>
            <p:seq concurrent="1" nextAc="seek">
              <p:cTn id="49" restart="whenNotActive" fill="hold" evtFilter="cancelBubble" nodeType="interactiveSeq">
                <p:stCondLst>
                  <p:cond evt="onClick" delay="0">
                    <p:tgtEl>
                      <p:spTgt spid="53"/>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grpId="0" nodeType="withEffect">
                                  <p:stCondLst>
                                    <p:cond delay="0"/>
                                  </p:stCondLst>
                                  <p:childTnLst>
                                    <p:set>
                                      <p:cBhvr>
                                        <p:cTn id="53" dur="1" fill="hold">
                                          <p:stCondLst>
                                            <p:cond delay="0"/>
                                          </p:stCondLst>
                                        </p:cTn>
                                        <p:tgtEl>
                                          <p:spTgt spid="53"/>
                                        </p:tgtEl>
                                        <p:attrNameLst>
                                          <p:attrName>style.visibility</p:attrName>
                                        </p:attrNameLst>
                                      </p:cBhvr>
                                      <p:to>
                                        <p:strVal val="hidden"/>
                                      </p:to>
                                    </p:set>
                                  </p:childTnLst>
                                </p:cTn>
                              </p:par>
                              <p:par>
                                <p:cTn id="54" presetID="10" presetClass="entr" presetSubtype="0" fill="hold" nodeType="with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childTnLst>
                          </p:cTn>
                        </p:par>
                      </p:childTnLst>
                    </p:cTn>
                  </p:par>
                </p:childTnLst>
              </p:cTn>
              <p:nextCondLst>
                <p:cond evt="onClick" delay="0">
                  <p:tgtEl>
                    <p:spTgt spid="53"/>
                  </p:tgtEl>
                </p:cond>
              </p:nextCondLst>
            </p:seq>
            <p:seq concurrent="1" nextAc="seek">
              <p:cTn id="57" restart="whenNotActive" fill="hold" evtFilter="cancelBubble" nodeType="interactiveSeq">
                <p:stCondLst>
                  <p:cond evt="onClick" delay="0">
                    <p:tgtEl>
                      <p:spTgt spid="63"/>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0" nodeType="withEffect">
                                  <p:stCondLst>
                                    <p:cond delay="0"/>
                                  </p:stCondLst>
                                  <p:childTnLst>
                                    <p:set>
                                      <p:cBhvr>
                                        <p:cTn id="61" dur="1" fill="hold">
                                          <p:stCondLst>
                                            <p:cond delay="0"/>
                                          </p:stCondLst>
                                        </p:cTn>
                                        <p:tgtEl>
                                          <p:spTgt spid="63"/>
                                        </p:tgtEl>
                                        <p:attrNameLst>
                                          <p:attrName>style.visibility</p:attrName>
                                        </p:attrNameLst>
                                      </p:cBhvr>
                                      <p:to>
                                        <p:strVal val="hidden"/>
                                      </p:to>
                                    </p:set>
                                  </p:childTnLst>
                                </p:cTn>
                              </p:par>
                            </p:childTnLst>
                          </p:cTn>
                        </p:par>
                        <p:par>
                          <p:cTn id="62" fill="hold">
                            <p:stCondLst>
                              <p:cond delay="0"/>
                            </p:stCondLst>
                            <p:childTnLst>
                              <p:par>
                                <p:cTn id="63" presetID="10" presetClass="entr" presetSubtype="0" fill="hold" nodeType="after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fade">
                                      <p:cBhvr>
                                        <p:cTn id="65" dur="500"/>
                                        <p:tgtEl>
                                          <p:spTgt spid="8"/>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fade">
                                      <p:cBhvr>
                                        <p:cTn id="68" dur="500"/>
                                        <p:tgtEl>
                                          <p:spTgt spid="1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fade">
                                      <p:cBhvr>
                                        <p:cTn id="71" dur="500"/>
                                        <p:tgtEl>
                                          <p:spTgt spid="11"/>
                                        </p:tgtEl>
                                      </p:cBhvr>
                                    </p:animEffect>
                                  </p:childTnLst>
                                </p:cTn>
                              </p:par>
                            </p:childTnLst>
                          </p:cTn>
                        </p:par>
                      </p:childTnLst>
                    </p:cTn>
                  </p:par>
                </p:childTnLst>
              </p:cTn>
              <p:nextCondLst>
                <p:cond evt="onClick" delay="0">
                  <p:tgtEl>
                    <p:spTgt spid="63"/>
                  </p:tgtEl>
                </p:cond>
              </p:nextCondLst>
            </p:seq>
          </p:childTnLst>
        </p:cTn>
      </p:par>
    </p:tnLst>
    <p:bldLst>
      <p:bldP spid="72" grpId="0" animBg="1"/>
      <p:bldP spid="72" grpId="1" animBg="1"/>
      <p:bldP spid="2" grpId="0"/>
      <p:bldP spid="77" grpId="0"/>
      <p:bldP spid="10" grpId="0" animBg="1"/>
      <p:bldP spid="11" grpId="0"/>
      <p:bldP spid="47" grpId="0" animBg="1"/>
      <p:bldP spid="50" grpId="0" animBg="1"/>
      <p:bldP spid="53" grpId="0" animBg="1"/>
      <p:bldP spid="56" grpId="0" animBg="1"/>
      <p:bldP spid="59" grpId="0" animBg="1"/>
      <p:bldP spid="63"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140F2892-8387-A29F-0409-3185912B86B6}"/>
              </a:ext>
            </a:extLst>
          </p:cNvPr>
          <p:cNvGrpSpPr/>
          <p:nvPr/>
        </p:nvGrpSpPr>
        <p:grpSpPr>
          <a:xfrm>
            <a:off x="1926772" y="1005176"/>
            <a:ext cx="2873828" cy="2741380"/>
            <a:chOff x="1926772" y="1005176"/>
            <a:chExt cx="2873828" cy="2741380"/>
          </a:xfrm>
        </p:grpSpPr>
        <p:sp>
          <p:nvSpPr>
            <p:cNvPr id="26" name="Texte 1">
              <a:extLst>
                <a:ext uri="{FF2B5EF4-FFF2-40B4-BE49-F238E27FC236}">
                  <a16:creationId xmlns:a16="http://schemas.microsoft.com/office/drawing/2014/main" id="{BD92F1BF-5D64-28F2-AA90-BA057BF64B8D}"/>
                </a:ext>
              </a:extLst>
            </p:cNvPr>
            <p:cNvSpPr txBox="1">
              <a:spLocks/>
            </p:cNvSpPr>
            <p:nvPr/>
          </p:nvSpPr>
          <p:spPr>
            <a:xfrm>
              <a:off x="1926772" y="3038259"/>
              <a:ext cx="2873828" cy="708297"/>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spcBef>
                  <a:spcPct val="0"/>
                </a:spcBef>
              </a:pPr>
              <a:r>
                <a:rPr lang="fr-FR" altLang="fr-FR" sz="2000" b="1" dirty="0">
                  <a:solidFill>
                    <a:srgbClr val="2F5597"/>
                  </a:solidFill>
                  <a:ea typeface="+mn-ea"/>
                </a:rPr>
                <a:t>À prévoir et anticiper les pics de pollution</a:t>
              </a:r>
            </a:p>
          </p:txBody>
        </p:sp>
        <p:pic>
          <p:nvPicPr>
            <p:cNvPr id="5" name="Image 4">
              <a:extLst>
                <a:ext uri="{FF2B5EF4-FFF2-40B4-BE49-F238E27FC236}">
                  <a16:creationId xmlns:a16="http://schemas.microsoft.com/office/drawing/2014/main" id="{D1C2A887-C313-E6D0-7C76-E9CE8F05A8F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147383" y="1005176"/>
              <a:ext cx="2348791" cy="2180136"/>
            </a:xfrm>
            <a:prstGeom prst="rect">
              <a:avLst/>
            </a:prstGeom>
          </p:spPr>
        </p:pic>
      </p:grpSp>
      <p:grpSp>
        <p:nvGrpSpPr>
          <p:cNvPr id="13" name="Groupe 12">
            <a:extLst>
              <a:ext uri="{FF2B5EF4-FFF2-40B4-BE49-F238E27FC236}">
                <a16:creationId xmlns:a16="http://schemas.microsoft.com/office/drawing/2014/main" id="{21107A9D-B628-680E-3406-16F11EAF7208}"/>
              </a:ext>
            </a:extLst>
          </p:cNvPr>
          <p:cNvGrpSpPr/>
          <p:nvPr/>
        </p:nvGrpSpPr>
        <p:grpSpPr>
          <a:xfrm>
            <a:off x="5275719" y="1290675"/>
            <a:ext cx="3117166" cy="2682606"/>
            <a:chOff x="5275719" y="1290675"/>
            <a:chExt cx="3117166" cy="2682606"/>
          </a:xfrm>
        </p:grpSpPr>
        <p:sp>
          <p:nvSpPr>
            <p:cNvPr id="24" name="Texte 2">
              <a:extLst>
                <a:ext uri="{FF2B5EF4-FFF2-40B4-BE49-F238E27FC236}">
                  <a16:creationId xmlns:a16="http://schemas.microsoft.com/office/drawing/2014/main" id="{B2DD1C61-ACDD-E112-BA80-9EF0BB27CCC2}"/>
                </a:ext>
              </a:extLst>
            </p:cNvPr>
            <p:cNvSpPr txBox="1">
              <a:spLocks/>
            </p:cNvSpPr>
            <p:nvPr/>
          </p:nvSpPr>
          <p:spPr>
            <a:xfrm>
              <a:off x="5275719" y="3051475"/>
              <a:ext cx="3117166" cy="921806"/>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spcBef>
                  <a:spcPct val="0"/>
                </a:spcBef>
              </a:pPr>
              <a:r>
                <a:rPr lang="fr-FR" altLang="fr-FR" sz="2000" b="1" dirty="0">
                  <a:solidFill>
                    <a:srgbClr val="2F5597"/>
                  </a:solidFill>
                  <a:ea typeface="+mn-ea"/>
                </a:rPr>
                <a:t>À informer au quotidien et en cas d'épisodes de pollution</a:t>
              </a:r>
            </a:p>
          </p:txBody>
        </p:sp>
        <p:pic>
          <p:nvPicPr>
            <p:cNvPr id="9" name="Image 8">
              <a:extLst>
                <a:ext uri="{FF2B5EF4-FFF2-40B4-BE49-F238E27FC236}">
                  <a16:creationId xmlns:a16="http://schemas.microsoft.com/office/drawing/2014/main" id="{9C0883A1-D2DA-9A5B-8866-8534319A75B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803760" y="1290675"/>
              <a:ext cx="2061083" cy="1709795"/>
            </a:xfrm>
            <a:prstGeom prst="rect">
              <a:avLst/>
            </a:prstGeom>
          </p:spPr>
        </p:pic>
      </p:grpSp>
      <p:grpSp>
        <p:nvGrpSpPr>
          <p:cNvPr id="35" name="Groupe 34">
            <a:extLst>
              <a:ext uri="{FF2B5EF4-FFF2-40B4-BE49-F238E27FC236}">
                <a16:creationId xmlns:a16="http://schemas.microsoft.com/office/drawing/2014/main" id="{5F436B14-B9E1-EBA1-3AA1-C44BA02F2C63}"/>
              </a:ext>
            </a:extLst>
          </p:cNvPr>
          <p:cNvGrpSpPr/>
          <p:nvPr/>
        </p:nvGrpSpPr>
        <p:grpSpPr>
          <a:xfrm>
            <a:off x="7015843" y="3908312"/>
            <a:ext cx="4169229" cy="2949687"/>
            <a:chOff x="6987268" y="3908313"/>
            <a:chExt cx="4169229" cy="2949687"/>
          </a:xfrm>
        </p:grpSpPr>
        <p:pic>
          <p:nvPicPr>
            <p:cNvPr id="34" name="Picture 2">
              <a:extLst>
                <a:ext uri="{FF2B5EF4-FFF2-40B4-BE49-F238E27FC236}">
                  <a16:creationId xmlns:a16="http://schemas.microsoft.com/office/drawing/2014/main" id="{3788D2E2-1C6E-3693-E843-73BFFD56319B}"/>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p:blipFill>
          <p:spPr bwMode="auto">
            <a:xfrm>
              <a:off x="7789361" y="3908313"/>
              <a:ext cx="2868581" cy="213081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Texte 5">
              <a:extLst>
                <a:ext uri="{FF2B5EF4-FFF2-40B4-BE49-F238E27FC236}">
                  <a16:creationId xmlns:a16="http://schemas.microsoft.com/office/drawing/2014/main" id="{420BE6DB-AB2A-C6F1-6E3E-39D2D782A12A}"/>
                </a:ext>
              </a:extLst>
            </p:cNvPr>
            <p:cNvSpPr txBox="1">
              <a:spLocks/>
            </p:cNvSpPr>
            <p:nvPr/>
          </p:nvSpPr>
          <p:spPr>
            <a:xfrm>
              <a:off x="6987268" y="5842001"/>
              <a:ext cx="4169229" cy="1015999"/>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spcBef>
                  <a:spcPct val="0"/>
                </a:spcBef>
              </a:pPr>
              <a:r>
                <a:rPr lang="fr-FR" altLang="fr-FR" sz="2000" b="1" dirty="0">
                  <a:solidFill>
                    <a:srgbClr val="2F5597"/>
                  </a:solidFill>
                  <a:ea typeface="+mn-ea"/>
                </a:rPr>
                <a:t>À contribuer aux réflexions relatives à l'aménagement du territoire et aux déplacements</a:t>
              </a:r>
            </a:p>
          </p:txBody>
        </p:sp>
      </p:grpSp>
      <p:grpSp>
        <p:nvGrpSpPr>
          <p:cNvPr id="33" name="Groupe 32">
            <a:extLst>
              <a:ext uri="{FF2B5EF4-FFF2-40B4-BE49-F238E27FC236}">
                <a16:creationId xmlns:a16="http://schemas.microsoft.com/office/drawing/2014/main" id="{7B069CD5-A6FB-8406-B22C-8192F8CF9188}"/>
              </a:ext>
            </a:extLst>
          </p:cNvPr>
          <p:cNvGrpSpPr/>
          <p:nvPr/>
        </p:nvGrpSpPr>
        <p:grpSpPr>
          <a:xfrm>
            <a:off x="1482724" y="3701756"/>
            <a:ext cx="4169229" cy="3130032"/>
            <a:chOff x="1482724" y="3701756"/>
            <a:chExt cx="4169229" cy="3130032"/>
          </a:xfrm>
        </p:grpSpPr>
        <p:pic>
          <p:nvPicPr>
            <p:cNvPr id="31" name="Picture 29">
              <a:extLst>
                <a:ext uri="{FF2B5EF4-FFF2-40B4-BE49-F238E27FC236}">
                  <a16:creationId xmlns:a16="http://schemas.microsoft.com/office/drawing/2014/main" id="{4330BDE8-5519-E9AA-A4A4-5AB3F8F4C0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2380131" y="3701756"/>
              <a:ext cx="1834976" cy="229931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2" name="Picture 30">
              <a:extLst>
                <a:ext uri="{FF2B5EF4-FFF2-40B4-BE49-F238E27FC236}">
                  <a16:creationId xmlns:a16="http://schemas.microsoft.com/office/drawing/2014/main" id="{1EE260DA-3422-6B25-D81A-3D444FD6239D}"/>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3310808" y="4540292"/>
              <a:ext cx="1650189" cy="165018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 name="Texte 4">
              <a:extLst>
                <a:ext uri="{FF2B5EF4-FFF2-40B4-BE49-F238E27FC236}">
                  <a16:creationId xmlns:a16="http://schemas.microsoft.com/office/drawing/2014/main" id="{F872D769-BE73-EE67-3DCC-529A6647E23E}"/>
                </a:ext>
              </a:extLst>
            </p:cNvPr>
            <p:cNvSpPr txBox="1">
              <a:spLocks/>
            </p:cNvSpPr>
            <p:nvPr/>
          </p:nvSpPr>
          <p:spPr>
            <a:xfrm>
              <a:off x="1482724" y="5908743"/>
              <a:ext cx="4169229" cy="923045"/>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spcBef>
                  <a:spcPct val="0"/>
                </a:spcBef>
              </a:pPr>
              <a:r>
                <a:rPr lang="fr-FR" altLang="fr-FR" sz="2000" b="1" dirty="0">
                  <a:solidFill>
                    <a:srgbClr val="2F5597"/>
                  </a:solidFill>
                  <a:ea typeface="+mn-ea"/>
                </a:rPr>
                <a:t>À comprendre les liens entre l’air, la santé et l'environnement</a:t>
              </a:r>
            </a:p>
          </p:txBody>
        </p:sp>
      </p:grpSp>
      <p:grpSp>
        <p:nvGrpSpPr>
          <p:cNvPr id="16" name="Groupe 15">
            <a:extLst>
              <a:ext uri="{FF2B5EF4-FFF2-40B4-BE49-F238E27FC236}">
                <a16:creationId xmlns:a16="http://schemas.microsoft.com/office/drawing/2014/main" id="{EC5B3B46-751E-2E51-345D-862694F83CE8}"/>
              </a:ext>
            </a:extLst>
          </p:cNvPr>
          <p:cNvGrpSpPr/>
          <p:nvPr/>
        </p:nvGrpSpPr>
        <p:grpSpPr>
          <a:xfrm>
            <a:off x="8868004" y="1214977"/>
            <a:ext cx="3117166" cy="2745087"/>
            <a:chOff x="8868004" y="1214977"/>
            <a:chExt cx="3117166" cy="2745087"/>
          </a:xfrm>
        </p:grpSpPr>
        <p:pic>
          <p:nvPicPr>
            <p:cNvPr id="3" name="Picture 5">
              <a:extLst>
                <a:ext uri="{FF2B5EF4-FFF2-40B4-BE49-F238E27FC236}">
                  <a16:creationId xmlns:a16="http://schemas.microsoft.com/office/drawing/2014/main" id="{7276F500-8736-8A22-3944-A39E8E5C51E3}"/>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604781" y="1214977"/>
              <a:ext cx="1204756" cy="183649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 name="Texte 3">
              <a:extLst>
                <a:ext uri="{FF2B5EF4-FFF2-40B4-BE49-F238E27FC236}">
                  <a16:creationId xmlns:a16="http://schemas.microsoft.com/office/drawing/2014/main" id="{2E7FE039-13B6-2120-9DF6-D4B7CCA1DE05}"/>
                </a:ext>
              </a:extLst>
            </p:cNvPr>
            <p:cNvSpPr txBox="1">
              <a:spLocks/>
            </p:cNvSpPr>
            <p:nvPr/>
          </p:nvSpPr>
          <p:spPr>
            <a:xfrm>
              <a:off x="8868004" y="3038259"/>
              <a:ext cx="3117166" cy="921805"/>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spcBef>
                  <a:spcPct val="0"/>
                </a:spcBef>
              </a:pPr>
              <a:r>
                <a:rPr lang="fr-FR" altLang="fr-FR" sz="2000" b="1" dirty="0">
                  <a:solidFill>
                    <a:srgbClr val="2F5597"/>
                  </a:solidFill>
                  <a:ea typeface="+mn-ea"/>
                </a:rPr>
                <a:t>À comprendre les phénomènes de pollution </a:t>
              </a:r>
            </a:p>
          </p:txBody>
        </p:sp>
      </p:grpSp>
      <p:sp>
        <p:nvSpPr>
          <p:cNvPr id="4" name="Rectangle Titre">
            <a:extLst>
              <a:ext uri="{FF2B5EF4-FFF2-40B4-BE49-F238E27FC236}">
                <a16:creationId xmlns:a16="http://schemas.microsoft.com/office/drawing/2014/main" id="{00E753E6-E6EF-6169-EDD9-9546BFB9E2B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7" name="Numéro 5">
            <a:extLst>
              <a:ext uri="{FF2B5EF4-FFF2-40B4-BE49-F238E27FC236}">
                <a16:creationId xmlns:a16="http://schemas.microsoft.com/office/drawing/2014/main" id="{B5BBFF2B-28E9-A5A1-5BD2-7E5A168B6ADC}"/>
              </a:ext>
            </a:extLst>
          </p:cNvPr>
          <p:cNvSpPr/>
          <p:nvPr/>
        </p:nvSpPr>
        <p:spPr bwMode="auto">
          <a:xfrm>
            <a:off x="8744226" y="454029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5</a:t>
            </a:r>
          </a:p>
        </p:txBody>
      </p:sp>
      <p:sp>
        <p:nvSpPr>
          <p:cNvPr id="19" name="Numéro 4">
            <a:extLst>
              <a:ext uri="{FF2B5EF4-FFF2-40B4-BE49-F238E27FC236}">
                <a16:creationId xmlns:a16="http://schemas.microsoft.com/office/drawing/2014/main" id="{6B1370FC-ED0F-C6DD-20B4-F8C9B704F521}"/>
              </a:ext>
            </a:extLst>
          </p:cNvPr>
          <p:cNvSpPr/>
          <p:nvPr/>
        </p:nvSpPr>
        <p:spPr bwMode="auto">
          <a:xfrm>
            <a:off x="2983715" y="465280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4</a:t>
            </a:r>
          </a:p>
        </p:txBody>
      </p:sp>
      <p:sp>
        <p:nvSpPr>
          <p:cNvPr id="21" name="Numéro 3">
            <a:extLst>
              <a:ext uri="{FF2B5EF4-FFF2-40B4-BE49-F238E27FC236}">
                <a16:creationId xmlns:a16="http://schemas.microsoft.com/office/drawing/2014/main" id="{69592282-6AB1-AB37-89EE-A41E137588E5}"/>
              </a:ext>
            </a:extLst>
          </p:cNvPr>
          <p:cNvSpPr/>
          <p:nvPr/>
        </p:nvSpPr>
        <p:spPr bwMode="auto">
          <a:xfrm>
            <a:off x="9670517" y="1800594"/>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23" name="Numéro 2">
            <a:extLst>
              <a:ext uri="{FF2B5EF4-FFF2-40B4-BE49-F238E27FC236}">
                <a16:creationId xmlns:a16="http://schemas.microsoft.com/office/drawing/2014/main" id="{65A5E9B0-C4C5-9484-2B39-F6BC01382B18}"/>
              </a:ext>
            </a:extLst>
          </p:cNvPr>
          <p:cNvSpPr/>
          <p:nvPr/>
        </p:nvSpPr>
        <p:spPr bwMode="auto">
          <a:xfrm>
            <a:off x="6219899" y="1800594"/>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25" name="Numéro 1">
            <a:extLst>
              <a:ext uri="{FF2B5EF4-FFF2-40B4-BE49-F238E27FC236}">
                <a16:creationId xmlns:a16="http://schemas.microsoft.com/office/drawing/2014/main" id="{8D4F3A96-597E-CBAF-B4B2-65E5750814CB}"/>
              </a:ext>
            </a:extLst>
          </p:cNvPr>
          <p:cNvSpPr/>
          <p:nvPr/>
        </p:nvSpPr>
        <p:spPr bwMode="auto">
          <a:xfrm>
            <a:off x="2984515" y="18001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28" name="Texte Titre">
            <a:extLst>
              <a:ext uri="{FF2B5EF4-FFF2-40B4-BE49-F238E27FC236}">
                <a16:creationId xmlns:a16="http://schemas.microsoft.com/office/drawing/2014/main" id="{DF032466-64B5-BCE3-F1AC-0FD7E26C6411}"/>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pPr>
            <a:r>
              <a:rPr lang="fr-FR" altLang="fr-FR" sz="3200" dirty="0">
                <a:solidFill>
                  <a:schemeClr val="accent5">
                    <a:lumMod val="75000"/>
                  </a:schemeClr>
                </a:solidFill>
                <a:ea typeface="+mn-ea"/>
                <a:cs typeface="Arial" charset="0"/>
              </a:rPr>
              <a:t>À quoi servent les contrôles de la qualité de l’air ?</a:t>
            </a:r>
            <a:endParaRPr lang="fr-FR" sz="3200" dirty="0">
              <a:solidFill>
                <a:schemeClr val="accent5">
                  <a:lumMod val="75000"/>
                </a:schemeClr>
              </a:solidFill>
              <a:ea typeface="+mn-ea"/>
              <a:cs typeface="Arial" charset="0"/>
            </a:endParaRPr>
          </a:p>
        </p:txBody>
      </p:sp>
    </p:spTree>
    <p:extLst>
      <p:ext uri="{BB962C8B-B14F-4D97-AF65-F5344CB8AC3E}">
        <p14:creationId xmlns:p14="http://schemas.microsoft.com/office/powerpoint/2010/main" val="21166205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childTnLst>
                          </p:cTn>
                        </p:par>
                      </p:childTnLst>
                    </p:cTn>
                  </p:par>
                </p:childTnLst>
              </p:cTn>
              <p:nextCondLst>
                <p:cond evt="onClick" delay="0">
                  <p:tgtEl>
                    <p:spTgt spid="25"/>
                  </p:tgtEl>
                </p:cond>
              </p:nextCondLst>
            </p:seq>
            <p:seq concurrent="1" nextAc="seek">
              <p:cTn id="10" restart="whenNotActive" fill="hold" evtFilter="cancelBubble" nodeType="interactiveSeq">
                <p:stCondLst>
                  <p:cond evt="onClick" delay="0">
                    <p:tgtEl>
                      <p:spTgt spid="23"/>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nextCondLst>
                <p:cond evt="onClick" delay="0">
                  <p:tgtEl>
                    <p:spTgt spid="23"/>
                  </p:tgtEl>
                </p:cond>
              </p:nextCondLst>
            </p:seq>
            <p:seq concurrent="1" nextAc="seek">
              <p:cTn id="18" restart="whenNotActive" fill="hold" evtFilter="cancelBubble" nodeType="interactiveSeq">
                <p:stCondLst>
                  <p:cond evt="onClick" delay="0">
                    <p:tgtEl>
                      <p:spTgt spid="21"/>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hidden"/>
                                      </p:to>
                                    </p:set>
                                  </p:childTnLst>
                                </p:cTn>
                              </p:par>
                            </p:childTnLst>
                          </p:cTn>
                        </p:par>
                        <p:par>
                          <p:cTn id="23" fill="hold">
                            <p:stCondLst>
                              <p:cond delay="0"/>
                            </p:stCondLst>
                            <p:childTnLst>
                              <p:par>
                                <p:cTn id="24" presetID="10"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childTnLst>
              </p:cTn>
              <p:nextCondLst>
                <p:cond evt="onClick" delay="0">
                  <p:tgtEl>
                    <p:spTgt spid="21"/>
                  </p:tgtEl>
                </p:cond>
              </p:nextCondLst>
            </p:seq>
            <p:seq concurrent="1" nextAc="seek">
              <p:cTn id="27" restart="whenNotActive" fill="hold" evtFilter="cancelBubble" nodeType="interactiveSeq">
                <p:stCondLst>
                  <p:cond evt="onClick" delay="0">
                    <p:tgtEl>
                      <p:spTgt spid="19"/>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hidden"/>
                                      </p:to>
                                    </p:set>
                                  </p:childTnLst>
                                </p:cTn>
                              </p:par>
                            </p:childTnLst>
                          </p:cTn>
                        </p:par>
                        <p:par>
                          <p:cTn id="32" fill="hold">
                            <p:stCondLst>
                              <p:cond delay="0"/>
                            </p:stCondLst>
                            <p:childTnLst>
                              <p:par>
                                <p:cTn id="33" presetID="10" presetClass="entr" presetSubtype="0" fill="hold"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childTnLst>
                          </p:cTn>
                        </p:par>
                      </p:childTnLst>
                    </p:cTn>
                  </p:par>
                </p:childTnLst>
              </p:cTn>
              <p:nextCondLst>
                <p:cond evt="onClick" delay="0">
                  <p:tgtEl>
                    <p:spTgt spid="19"/>
                  </p:tgtEl>
                </p:cond>
              </p:nextCondLst>
            </p:seq>
            <p:seq concurrent="1" nextAc="seek">
              <p:cTn id="36" restart="whenNotActive" fill="hold" evtFilter="cancelBubble" nodeType="interactiveSeq">
                <p:stCondLst>
                  <p:cond evt="onClick" delay="0">
                    <p:tgtEl>
                      <p:spTgt spid="17"/>
                    </p:tgtEl>
                  </p:cond>
                </p:stCondLst>
                <p:endSync evt="end" delay="0">
                  <p:rtn val="all"/>
                </p:endSync>
                <p:childTnLst>
                  <p:par>
                    <p:cTn id="37" fill="hold">
                      <p:stCondLst>
                        <p:cond delay="0"/>
                      </p:stCondLst>
                      <p:childTnLst>
                        <p:par>
                          <p:cTn id="38" fill="hold">
                            <p:stCondLst>
                              <p:cond delay="0"/>
                            </p:stCondLst>
                            <p:childTnLst>
                              <p:par>
                                <p:cTn id="39" presetID="1" presetClass="exit"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hidden"/>
                                      </p:to>
                                    </p:set>
                                  </p:childTnLst>
                                </p:cTn>
                              </p:par>
                            </p:childTnLst>
                          </p:cTn>
                        </p:par>
                        <p:par>
                          <p:cTn id="41" fill="hold">
                            <p:stCondLst>
                              <p:cond delay="0"/>
                            </p:stCondLst>
                            <p:childTnLst>
                              <p:par>
                                <p:cTn id="42" presetID="10" presetClass="entr" presetSubtype="0"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500"/>
                                        <p:tgtEl>
                                          <p:spTgt spid="35"/>
                                        </p:tgtEl>
                                      </p:cBhvr>
                                    </p:animEffect>
                                  </p:childTnLst>
                                </p:cTn>
                              </p:par>
                            </p:childTnLst>
                          </p:cTn>
                        </p:par>
                      </p:childTnLst>
                    </p:cTn>
                  </p:par>
                </p:childTnLst>
              </p:cTn>
              <p:nextCondLst>
                <p:cond evt="onClick" delay="0">
                  <p:tgtEl>
                    <p:spTgt spid="17"/>
                  </p:tgtEl>
                </p:cond>
              </p:nextCondLst>
            </p:seq>
          </p:childTnLst>
        </p:cTn>
      </p:par>
    </p:tnLst>
    <p:bldLst>
      <p:bldP spid="17" grpId="0" animBg="1"/>
      <p:bldP spid="19" grpId="0" animBg="1"/>
      <p:bldP spid="21" grpId="0" animBg="1"/>
      <p:bldP spid="23" grpId="0" animBg="1"/>
      <p:bldP spid="25"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6503AA37-E620-1BE6-4469-78E77E2CAD3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pPr>
            <a:r>
              <a:rPr lang="fr-FR" altLang="fr-FR" sz="3200" b="1" dirty="0">
                <a:solidFill>
                  <a:schemeClr val="accent5">
                    <a:lumMod val="75000"/>
                  </a:schemeClr>
                </a:solidFill>
                <a:cs typeface="Arial" charset="0"/>
              </a:rPr>
              <a:t>Conclusion</a:t>
            </a:r>
            <a:endParaRPr lang="fr-FR" sz="3500" b="1" dirty="0">
              <a:solidFill>
                <a:schemeClr val="accent5">
                  <a:lumMod val="75000"/>
                </a:schemeClr>
              </a:solidFill>
              <a:cs typeface="Arial" charset="0"/>
            </a:endParaRPr>
          </a:p>
        </p:txBody>
      </p:sp>
      <p:sp>
        <p:nvSpPr>
          <p:cNvPr id="41" name="Text Box 9">
            <a:extLst>
              <a:ext uri="{FF2B5EF4-FFF2-40B4-BE49-F238E27FC236}">
                <a16:creationId xmlns:a16="http://schemas.microsoft.com/office/drawing/2014/main" id="{24FE0A3E-0857-BD38-9C52-FC0FAB3A0A99}"/>
              </a:ext>
            </a:extLst>
          </p:cNvPr>
          <p:cNvSpPr txBox="1">
            <a:spLocks noChangeArrowheads="1"/>
          </p:cNvSpPr>
          <p:nvPr/>
        </p:nvSpPr>
        <p:spPr bwMode="auto">
          <a:xfrm>
            <a:off x="1670049" y="2827751"/>
            <a:ext cx="10109254" cy="1202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9pPr>
          </a:lstStyle>
          <a:p>
            <a:pPr algn="ctr">
              <a:spcBef>
                <a:spcPts val="1125"/>
              </a:spcBef>
            </a:pPr>
            <a:r>
              <a:rPr lang="fr-FR" altLang="fr-FR" sz="2400" dirty="0">
                <a:solidFill>
                  <a:schemeClr val="accent1">
                    <a:lumMod val="75000"/>
                  </a:schemeClr>
                </a:solidFill>
                <a:cs typeface="Arial" panose="020B0604020202020204" pitchFamily="34" charset="0"/>
              </a:rPr>
              <a:t>La </a:t>
            </a:r>
            <a:r>
              <a:rPr lang="fr-FR" altLang="fr-FR" sz="2400" b="1" dirty="0">
                <a:solidFill>
                  <a:schemeClr val="accent1">
                    <a:lumMod val="75000"/>
                  </a:schemeClr>
                </a:solidFill>
                <a:cs typeface="Arial" panose="020B0604020202020204" pitchFamily="34" charset="0"/>
              </a:rPr>
              <a:t>surveillance de la qualité de l’air </a:t>
            </a:r>
            <a:r>
              <a:rPr lang="fr-FR" altLang="fr-FR" sz="2400" dirty="0">
                <a:solidFill>
                  <a:schemeClr val="accent1">
                    <a:lumMod val="75000"/>
                  </a:schemeClr>
                </a:solidFill>
                <a:cs typeface="Arial" panose="020B0604020202020204" pitchFamily="34" charset="0"/>
              </a:rPr>
              <a:t>consiste à effectuer des </a:t>
            </a:r>
            <a:r>
              <a:rPr lang="fr-FR" altLang="fr-FR" sz="2400" b="1" dirty="0">
                <a:solidFill>
                  <a:schemeClr val="accent1">
                    <a:lumMod val="75000"/>
                  </a:schemeClr>
                </a:solidFill>
                <a:cs typeface="Arial" panose="020B0604020202020204" pitchFamily="34" charset="0"/>
              </a:rPr>
              <a:t>mesures</a:t>
            </a:r>
            <a:r>
              <a:rPr lang="fr-FR" altLang="fr-FR" sz="2400" dirty="0">
                <a:solidFill>
                  <a:schemeClr val="accent1">
                    <a:lumMod val="75000"/>
                  </a:schemeClr>
                </a:solidFill>
                <a:cs typeface="Arial" panose="020B0604020202020204" pitchFamily="34" charset="0"/>
              </a:rPr>
              <a:t> de l’air afin de connaître la quantité de polluants qu’il contient et mettre en place des </a:t>
            </a:r>
            <a:r>
              <a:rPr lang="fr-FR" altLang="fr-FR" sz="2400" b="1" dirty="0">
                <a:solidFill>
                  <a:schemeClr val="accent1">
                    <a:lumMod val="75000"/>
                  </a:schemeClr>
                </a:solidFill>
                <a:cs typeface="Arial" panose="020B0604020202020204" pitchFamily="34" charset="0"/>
              </a:rPr>
              <a:t>solutions</a:t>
            </a:r>
            <a:r>
              <a:rPr lang="fr-FR" altLang="fr-FR" sz="2400" dirty="0">
                <a:solidFill>
                  <a:schemeClr val="accent1">
                    <a:lumMod val="75000"/>
                  </a:schemeClr>
                </a:solidFill>
                <a:cs typeface="Arial" panose="020B0604020202020204" pitchFamily="34" charset="0"/>
              </a:rPr>
              <a:t> pour réduire cette pollution.</a:t>
            </a:r>
          </a:p>
        </p:txBody>
      </p:sp>
    </p:spTree>
    <p:extLst>
      <p:ext uri="{BB962C8B-B14F-4D97-AF65-F5344CB8AC3E}">
        <p14:creationId xmlns:p14="http://schemas.microsoft.com/office/powerpoint/2010/main" val="315031322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
            <a:extLst>
              <a:ext uri="{FF2B5EF4-FFF2-40B4-BE49-F238E27FC236}">
                <a16:creationId xmlns:a16="http://schemas.microsoft.com/office/drawing/2014/main" id="{AB66DDCD-A372-C01E-97C3-A2769FF1CF1C}"/>
              </a:ext>
            </a:extLst>
          </p:cNvPr>
          <p:cNvSpPr/>
          <p:nvPr/>
        </p:nvSpPr>
        <p:spPr>
          <a:xfrm>
            <a:off x="4763" y="-15875"/>
            <a:ext cx="12192000" cy="1136650"/>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Observatoire de l’air</a:t>
            </a:r>
          </a:p>
        </p:txBody>
      </p:sp>
      <p:sp>
        <p:nvSpPr>
          <p:cNvPr id="33" name="ZoneTexte 32">
            <a:extLst>
              <a:ext uri="{FF2B5EF4-FFF2-40B4-BE49-F238E27FC236}">
                <a16:creationId xmlns:a16="http://schemas.microsoft.com/office/drawing/2014/main" id="{435E4ED2-A1AC-F93D-6F7E-588AE67BFFB2}"/>
              </a:ext>
            </a:extLst>
          </p:cNvPr>
          <p:cNvSpPr txBox="1">
            <a:spLocks noChangeArrowheads="1"/>
          </p:cNvSpPr>
          <p:nvPr/>
        </p:nvSpPr>
        <p:spPr bwMode="auto">
          <a:xfrm>
            <a:off x="5830888" y="1206500"/>
            <a:ext cx="6413500" cy="4678204"/>
          </a:xfrm>
          <a:prstGeom prst="rect">
            <a:avLst/>
          </a:prstGeom>
          <a:noFill/>
          <a:ln>
            <a:noFill/>
          </a:ln>
        </p:spPr>
        <p:txBody>
          <a:bodyPr>
            <a:spAutoFit/>
          </a:bodyPr>
          <a:lstStyle>
            <a:lvl1pPr marL="88900" indent="-88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a:spcBef>
                <a:spcPts val="600"/>
              </a:spcBef>
              <a:defRPr/>
            </a:pPr>
            <a:r>
              <a:rPr lang="fr-FR" altLang="fr-FR" sz="1300" b="1" kern="0" dirty="0">
                <a:solidFill>
                  <a:srgbClr val="7F6000"/>
                </a:solidFill>
                <a:latin typeface="+mn-lt"/>
              </a:rPr>
              <a:t>Comités pédagogique et scientifique :</a:t>
            </a:r>
          </a:p>
          <a:p>
            <a:pPr eaLnBrk="1" fontAlgn="auto" hangingPunct="1">
              <a:spcBef>
                <a:spcPts val="600"/>
              </a:spcBef>
              <a:spcAft>
                <a:spcPts val="0"/>
              </a:spcAft>
              <a:defRPr/>
            </a:pPr>
            <a:r>
              <a:rPr lang="fr-FR" altLang="fr-FR" sz="1100" b="1" kern="0" dirty="0">
                <a:solidFill>
                  <a:srgbClr val="7F6000"/>
                </a:solidFill>
                <a:latin typeface="+mn-lt"/>
              </a:rPr>
              <a:t>-</a:t>
            </a:r>
            <a:r>
              <a:rPr lang="fr-FR" altLang="fr-FR" sz="1100" kern="0" dirty="0">
                <a:solidFill>
                  <a:srgbClr val="7F6000"/>
                </a:solidFill>
                <a:latin typeface="+mn-lt"/>
              </a:rPr>
              <a:t> </a:t>
            </a:r>
            <a:r>
              <a:rPr lang="fr-FR" altLang="fr-FR" sz="1100" b="1" kern="0" dirty="0">
                <a:solidFill>
                  <a:srgbClr val="7F6000"/>
                </a:solidFill>
                <a:latin typeface="+mn-lt"/>
              </a:rPr>
              <a:t>Lycée Marie Curie de Marseille : </a:t>
            </a:r>
            <a:r>
              <a:rPr lang="fr-FR" altLang="fr-FR" sz="1100" kern="0" dirty="0">
                <a:solidFill>
                  <a:srgbClr val="7F6000"/>
                </a:solidFill>
                <a:latin typeface="+mn-lt"/>
              </a:rPr>
              <a:t>Marjorie CENTENERO, Cindy BELTRAN, professeurs d’arts appliqués et l’une de leurs classes de MAANA</a:t>
            </a:r>
          </a:p>
          <a:p>
            <a:pPr eaLnBrk="1" fontAlgn="auto" hangingPunct="1">
              <a:spcBef>
                <a:spcPts val="600"/>
              </a:spcBef>
              <a:spcAft>
                <a:spcPts val="0"/>
              </a:spcAft>
              <a:defRPr/>
            </a:pPr>
            <a:r>
              <a:rPr lang="fr-FR" altLang="fr-FR" sz="1100" b="1" kern="0" dirty="0">
                <a:solidFill>
                  <a:srgbClr val="7F6000"/>
                </a:solidFill>
                <a:latin typeface="+mn-lt"/>
              </a:rPr>
              <a:t>- Lycée Pierre Mendès France de Vitrolles : </a:t>
            </a:r>
            <a:r>
              <a:rPr lang="fr-FR" altLang="fr-FR" sz="1100" kern="0" dirty="0">
                <a:solidFill>
                  <a:srgbClr val="7F6000"/>
                </a:solidFill>
                <a:latin typeface="+mn-lt"/>
              </a:rPr>
              <a:t>Jérôme CANONGE et Guillaume CARRULLA, professeurs de Physique-Chimie et trois de leurs classes de 2</a:t>
            </a:r>
            <a:r>
              <a:rPr lang="fr-FR" altLang="fr-FR" sz="1100" kern="0" baseline="30000" dirty="0">
                <a:solidFill>
                  <a:srgbClr val="7F6000"/>
                </a:solidFill>
                <a:latin typeface="+mn-lt"/>
              </a:rPr>
              <a:t>nde</a:t>
            </a:r>
            <a:r>
              <a:rPr lang="fr-FR" altLang="fr-FR" sz="1100" kern="0" dirty="0">
                <a:solidFill>
                  <a:srgbClr val="7F6000"/>
                </a:solidFill>
                <a:latin typeface="+mn-lt"/>
              </a:rPr>
              <a:t> </a:t>
            </a:r>
          </a:p>
          <a:p>
            <a:pPr eaLnBrk="1" fontAlgn="auto" hangingPunct="1">
              <a:spcBef>
                <a:spcPts val="600"/>
              </a:spcBef>
              <a:spcAft>
                <a:spcPts val="0"/>
              </a:spcAft>
              <a:defRPr/>
            </a:pPr>
            <a:r>
              <a:rPr lang="fr-FR" altLang="fr-FR" sz="1100" b="1" kern="0" dirty="0">
                <a:solidFill>
                  <a:srgbClr val="7F6000"/>
                </a:solidFill>
                <a:latin typeface="+mn-lt"/>
              </a:rPr>
              <a:t>- Lycée Périer de Marseille : </a:t>
            </a:r>
            <a:r>
              <a:rPr lang="fr-FR" altLang="fr-FR" sz="1100" kern="0" dirty="0">
                <a:solidFill>
                  <a:srgbClr val="7F6000"/>
                </a:solidFill>
                <a:latin typeface="+mn-lt"/>
              </a:rPr>
              <a:t>Sandrine LECOQ, professeur de SVT et l’une de ses classes de 2</a:t>
            </a:r>
            <a:r>
              <a:rPr lang="fr-FR" altLang="fr-FR" sz="1100" kern="0" baseline="30000" dirty="0">
                <a:solidFill>
                  <a:srgbClr val="7F6000"/>
                </a:solidFill>
                <a:latin typeface="+mn-lt"/>
              </a:rPr>
              <a:t>nd</a:t>
            </a:r>
            <a:endParaRPr lang="fr-FR" altLang="fr-FR" sz="1100" kern="0" dirty="0">
              <a:solidFill>
                <a:srgbClr val="7F6000"/>
              </a:solidFill>
              <a:latin typeface="+mn-lt"/>
            </a:endParaRPr>
          </a:p>
          <a:p>
            <a:pPr eaLnBrk="1" fontAlgn="auto" hangingPunct="1">
              <a:spcBef>
                <a:spcPts val="600"/>
              </a:spcBef>
              <a:spcAft>
                <a:spcPts val="0"/>
              </a:spcAft>
              <a:defRPr/>
            </a:pPr>
            <a:r>
              <a:rPr lang="fr-FR" altLang="fr-FR" sz="1100" b="1" kern="0" dirty="0">
                <a:solidFill>
                  <a:srgbClr val="7F6000"/>
                </a:solidFill>
                <a:latin typeface="+mn-lt"/>
              </a:rPr>
              <a:t>- Lycée Marcel Pagnol de Marseille : </a:t>
            </a:r>
            <a:r>
              <a:rPr lang="fr-FR" altLang="fr-FR" sz="1100" kern="0" dirty="0">
                <a:solidFill>
                  <a:srgbClr val="7F6000"/>
                </a:solidFill>
                <a:latin typeface="+mn-lt"/>
              </a:rPr>
              <a:t>Christophe AUBES, CPE, Laure MAUFFREY et Annick RIHET,</a:t>
            </a:r>
            <a:r>
              <a:rPr lang="fr-FR" altLang="fr-FR" sz="1100" kern="0" dirty="0">
                <a:solidFill>
                  <a:srgbClr val="7F6000"/>
                </a:solidFill>
              </a:rPr>
              <a:t> professeurs de SVT,</a:t>
            </a:r>
            <a:r>
              <a:rPr lang="fr-FR" altLang="fr-FR" sz="1100" kern="0" dirty="0">
                <a:solidFill>
                  <a:srgbClr val="7F6000"/>
                </a:solidFill>
                <a:latin typeface="+mn-lt"/>
              </a:rPr>
              <a:t> Anne LEPAGE et</a:t>
            </a:r>
            <a:r>
              <a:rPr lang="fr-FR" altLang="fr-FR" sz="1100" kern="0" dirty="0">
                <a:solidFill>
                  <a:srgbClr val="7F6000"/>
                </a:solidFill>
              </a:rPr>
              <a:t> Caroline HAMON, professeurs de Physique-Chimie</a:t>
            </a:r>
            <a:r>
              <a:rPr lang="fr-FR" altLang="fr-FR" sz="1100" kern="0" dirty="0">
                <a:solidFill>
                  <a:srgbClr val="7F6000"/>
                </a:solidFill>
                <a:latin typeface="+mn-lt"/>
              </a:rPr>
              <a:t> et leurs classes de 2</a:t>
            </a:r>
            <a:r>
              <a:rPr lang="fr-FR" altLang="fr-FR" sz="1100" kern="0" baseline="30000" dirty="0">
                <a:solidFill>
                  <a:srgbClr val="7F6000"/>
                </a:solidFill>
                <a:latin typeface="+mn-lt"/>
              </a:rPr>
              <a:t>nde</a:t>
            </a:r>
            <a:r>
              <a:rPr lang="fr-FR" altLang="fr-FR" sz="1100" kern="0" dirty="0">
                <a:solidFill>
                  <a:srgbClr val="7F6000"/>
                </a:solidFill>
                <a:latin typeface="+mn-lt"/>
              </a:rPr>
              <a:t> </a:t>
            </a:r>
          </a:p>
          <a:p>
            <a:pPr marL="90000" indent="-90000" eaLnBrk="1" fontAlgn="auto" hangingPunct="1">
              <a:spcBef>
                <a:spcPts val="600"/>
              </a:spcBef>
              <a:spcAft>
                <a:spcPts val="0"/>
              </a:spcAft>
              <a:defRPr/>
            </a:pPr>
            <a:r>
              <a:rPr lang="fr-FR" altLang="fr-FR" sz="1100" b="1" kern="0" dirty="0">
                <a:solidFill>
                  <a:srgbClr val="7F6000"/>
                </a:solidFill>
              </a:rPr>
              <a:t>- </a:t>
            </a:r>
            <a:r>
              <a:rPr lang="fr-FR" altLang="fr-FR" sz="1100" b="1" kern="0" dirty="0">
                <a:solidFill>
                  <a:srgbClr val="7F6000"/>
                </a:solidFill>
                <a:latin typeface="+mn-lt"/>
              </a:rPr>
              <a:t>Lycée Victor Hugo de Marseille :</a:t>
            </a:r>
            <a:r>
              <a:rPr lang="fr-FR" altLang="fr-FR" sz="1100" kern="0" dirty="0">
                <a:solidFill>
                  <a:srgbClr val="7F6000"/>
                </a:solidFill>
                <a:latin typeface="+mn-lt"/>
              </a:rPr>
              <a:t> Laurence CAUSSE, professeur d’Histoire-géographie et l’une de ses classes de 2</a:t>
            </a:r>
            <a:r>
              <a:rPr lang="fr-FR" altLang="fr-FR" sz="1100" kern="0" baseline="30000" dirty="0">
                <a:solidFill>
                  <a:srgbClr val="7F6000"/>
                </a:solidFill>
                <a:latin typeface="+mn-lt"/>
              </a:rPr>
              <a:t>nde</a:t>
            </a:r>
            <a:r>
              <a:rPr lang="fr-FR" altLang="fr-FR" sz="1100" kern="0" dirty="0">
                <a:solidFill>
                  <a:srgbClr val="7F6000"/>
                </a:solidFill>
                <a:latin typeface="+mn-lt"/>
              </a:rPr>
              <a:t> </a:t>
            </a:r>
          </a:p>
          <a:p>
            <a:pPr marL="90000" indent="-90000">
              <a:spcBef>
                <a:spcPts val="600"/>
              </a:spcBef>
              <a:spcAft>
                <a:spcPts val="0"/>
              </a:spcAft>
              <a:defRPr/>
            </a:pPr>
            <a:r>
              <a:rPr lang="fr-FR" altLang="fr-FR" sz="1100" b="1" kern="0" dirty="0">
                <a:solidFill>
                  <a:srgbClr val="7F6000"/>
                </a:solidFill>
              </a:rPr>
              <a:t>- </a:t>
            </a:r>
            <a:r>
              <a:rPr lang="fr-FR" altLang="fr-FR" sz="1100" b="1" kern="0" dirty="0">
                <a:solidFill>
                  <a:srgbClr val="7F6000"/>
                </a:solidFill>
                <a:latin typeface="+mn-lt"/>
              </a:rPr>
              <a:t>Lycée Jean Moulin : </a:t>
            </a:r>
            <a:r>
              <a:rPr lang="fr-FR" altLang="fr-FR" sz="1100" kern="0" dirty="0">
                <a:solidFill>
                  <a:srgbClr val="7F6000"/>
                </a:solidFill>
                <a:latin typeface="+mn-lt"/>
              </a:rPr>
              <a:t>Pascal BITSCHENE, Professeur de Physique-Chimie  </a:t>
            </a:r>
          </a:p>
          <a:p>
            <a:pPr marL="90000" indent="-90000">
              <a:spcBef>
                <a:spcPts val="600"/>
              </a:spcBef>
              <a:spcAft>
                <a:spcPts val="0"/>
              </a:spcAft>
              <a:defRPr/>
            </a:pPr>
            <a:r>
              <a:rPr lang="fr-FR" altLang="fr-FR" sz="1100" b="1" kern="0" dirty="0">
                <a:solidFill>
                  <a:srgbClr val="7F6000"/>
                </a:solidFill>
              </a:rPr>
              <a:t>- </a:t>
            </a:r>
            <a:r>
              <a:rPr lang="fr-FR" altLang="fr-FR" sz="1100" b="1" kern="0" dirty="0">
                <a:solidFill>
                  <a:srgbClr val="7F6000"/>
                </a:solidFill>
                <a:latin typeface="+mn-lt"/>
              </a:rPr>
              <a:t>Lycée Frédéric Mistral : </a:t>
            </a:r>
            <a:r>
              <a:rPr lang="fr-FR" altLang="fr-FR" sz="1100" kern="0" dirty="0">
                <a:solidFill>
                  <a:srgbClr val="7F6000"/>
                </a:solidFill>
                <a:latin typeface="+mn-lt"/>
              </a:rPr>
              <a:t>Meriem BOUAZIZ, Professeure de mathématiques et sciences</a:t>
            </a:r>
          </a:p>
          <a:p>
            <a:pPr marL="90000" indent="-90000">
              <a:spcBef>
                <a:spcPts val="600"/>
              </a:spcBef>
              <a:spcAft>
                <a:spcPts val="0"/>
              </a:spcAft>
              <a:defRPr/>
            </a:pPr>
            <a:r>
              <a:rPr lang="fr-FR" altLang="fr-FR" sz="1100" b="1" kern="0" dirty="0">
                <a:solidFill>
                  <a:srgbClr val="7F6000"/>
                </a:solidFill>
              </a:rPr>
              <a:t>- </a:t>
            </a:r>
            <a:r>
              <a:rPr lang="fr-FR" altLang="fr-FR" sz="1100" b="1" kern="0" dirty="0">
                <a:solidFill>
                  <a:srgbClr val="7F6000"/>
                </a:solidFill>
                <a:latin typeface="+mn-lt"/>
              </a:rPr>
              <a:t>Lycée </a:t>
            </a:r>
            <a:r>
              <a:rPr lang="fr-FR" altLang="fr-FR" sz="1100" b="1" kern="0" dirty="0" err="1">
                <a:solidFill>
                  <a:srgbClr val="7F6000"/>
                </a:solidFill>
                <a:latin typeface="+mn-lt"/>
              </a:rPr>
              <a:t>Leau</a:t>
            </a:r>
            <a:r>
              <a:rPr lang="fr-FR" altLang="fr-FR" sz="1100" b="1" kern="0" dirty="0">
                <a:solidFill>
                  <a:srgbClr val="7F6000"/>
                </a:solidFill>
                <a:latin typeface="+mn-lt"/>
              </a:rPr>
              <a:t> : </a:t>
            </a:r>
            <a:r>
              <a:rPr lang="fr-FR" altLang="fr-FR" sz="1100" kern="0" dirty="0">
                <a:solidFill>
                  <a:srgbClr val="7F6000"/>
                </a:solidFill>
                <a:latin typeface="+mn-lt"/>
              </a:rPr>
              <a:t>Franck MESTAS, Professeur de mathématiques et sciences</a:t>
            </a:r>
          </a:p>
          <a:p>
            <a:pPr marL="90000" indent="-90000">
              <a:spcBef>
                <a:spcPts val="600"/>
              </a:spcBef>
              <a:spcAft>
                <a:spcPts val="0"/>
              </a:spcAft>
              <a:defRPr/>
            </a:pPr>
            <a:r>
              <a:rPr lang="fr-FR" altLang="fr-FR" sz="1100" b="1" kern="0" dirty="0">
                <a:solidFill>
                  <a:srgbClr val="7F6000"/>
                </a:solidFill>
              </a:rPr>
              <a:t>- </a:t>
            </a:r>
            <a:r>
              <a:rPr lang="fr-FR" altLang="fr-FR" sz="1100" b="1" kern="0" dirty="0">
                <a:solidFill>
                  <a:srgbClr val="7F6000"/>
                </a:solidFill>
                <a:latin typeface="+mn-lt"/>
              </a:rPr>
              <a:t>Lycée Colbert : </a:t>
            </a:r>
            <a:r>
              <a:rPr lang="fr-FR" altLang="fr-FR" sz="1100" kern="0" dirty="0">
                <a:solidFill>
                  <a:srgbClr val="7F6000"/>
                </a:solidFill>
                <a:latin typeface="+mn-lt"/>
              </a:rPr>
              <a:t>Corinne CHAMES, Professeure éco-gestion</a:t>
            </a:r>
          </a:p>
          <a:p>
            <a:pPr marL="90000" indent="-90000" eaLnBrk="1" fontAlgn="auto" hangingPunct="1">
              <a:spcBef>
                <a:spcPts val="600"/>
              </a:spcBef>
              <a:spcAft>
                <a:spcPts val="0"/>
              </a:spcAft>
              <a:defRPr/>
            </a:pPr>
            <a:r>
              <a:rPr lang="fr-FR" altLang="fr-FR" sz="1100" b="1" kern="0" dirty="0">
                <a:solidFill>
                  <a:srgbClr val="7F6000"/>
                </a:solidFill>
                <a:latin typeface="+mn-lt"/>
              </a:rPr>
              <a:t>- Associations L’Air et Moi Auvergne Rhône-Alpes  et Santé Environnement Rhône-Alpes : </a:t>
            </a:r>
            <a:r>
              <a:rPr lang="fr-FR" altLang="fr-FR" sz="1100" kern="0" dirty="0">
                <a:solidFill>
                  <a:srgbClr val="7F6000"/>
                </a:solidFill>
                <a:latin typeface="+mn-lt"/>
              </a:rPr>
              <a:t>Jacqueline COLLARD, professeur de Physique-Chimie honoraire</a:t>
            </a:r>
          </a:p>
          <a:p>
            <a:pPr marL="171450" indent="-171450">
              <a:spcBef>
                <a:spcPts val="600"/>
              </a:spcBef>
              <a:buFontTx/>
              <a:buChar char="-"/>
              <a:defRPr/>
            </a:pPr>
            <a:r>
              <a:rPr lang="fr-FR" altLang="fr-FR" sz="1100" b="1" kern="0" dirty="0" err="1">
                <a:solidFill>
                  <a:srgbClr val="7F6000"/>
                </a:solidFill>
                <a:latin typeface="+mn-lt"/>
              </a:rPr>
              <a:t>AtmoSud</a:t>
            </a:r>
            <a:r>
              <a:rPr lang="fr-FR" altLang="fr-FR" sz="1100" b="1" kern="0" dirty="0">
                <a:solidFill>
                  <a:srgbClr val="7F6000"/>
                </a:solidFill>
                <a:latin typeface="+mn-lt"/>
              </a:rPr>
              <a:t> : </a:t>
            </a:r>
            <a:r>
              <a:rPr lang="fr-FR" altLang="fr-FR" sz="1100" kern="0" dirty="0">
                <a:solidFill>
                  <a:srgbClr val="7F6000"/>
                </a:solidFill>
                <a:latin typeface="+mn-lt"/>
              </a:rPr>
              <a:t>Edwige </a:t>
            </a:r>
            <a:r>
              <a:rPr lang="fr-FR" altLang="fr-FR" sz="1100" kern="0" dirty="0" err="1">
                <a:solidFill>
                  <a:srgbClr val="7F6000"/>
                </a:solidFill>
                <a:latin typeface="+mn-lt"/>
              </a:rPr>
              <a:t>Révélat</a:t>
            </a:r>
            <a:r>
              <a:rPr lang="fr-FR" altLang="fr-FR" sz="1100" kern="0" dirty="0">
                <a:solidFill>
                  <a:srgbClr val="7F6000"/>
                </a:solidFill>
                <a:latin typeface="+mn-lt"/>
              </a:rPr>
              <a:t>, Directrice Scientifique &amp; Technique, Marie Anne LE MEUR, Coordinatrice sensibilisation/formation, Yann CHANNAC MONGREDIEN, Chargé de mission indicateurs, cartographies, </a:t>
            </a:r>
            <a:r>
              <a:rPr lang="fr-FR" altLang="fr-FR" sz="1100" kern="0" dirty="0" err="1">
                <a:solidFill>
                  <a:srgbClr val="7F6000"/>
                </a:solidFill>
                <a:latin typeface="+mn-lt"/>
              </a:rPr>
              <a:t>opendata</a:t>
            </a:r>
            <a:r>
              <a:rPr lang="fr-FR" altLang="fr-FR" sz="1100" kern="0" dirty="0">
                <a:solidFill>
                  <a:srgbClr val="7F6000"/>
                </a:solidFill>
                <a:latin typeface="+mn-lt"/>
              </a:rPr>
              <a:t>, Mathieu IZARD, ingénieur d’études, chargé d’air intérieur, </a:t>
            </a:r>
          </a:p>
          <a:p>
            <a:pPr marL="171450" indent="-171450" eaLnBrk="1" fontAlgn="auto" hangingPunct="1">
              <a:spcBef>
                <a:spcPts val="600"/>
              </a:spcBef>
              <a:spcAft>
                <a:spcPts val="0"/>
              </a:spcAft>
              <a:buFontTx/>
              <a:buChar char="-"/>
              <a:defRPr/>
            </a:pPr>
            <a:r>
              <a:rPr lang="fr-FR" altLang="fr-FR" sz="1100" b="1" kern="0" dirty="0">
                <a:solidFill>
                  <a:srgbClr val="7F6000"/>
                </a:solidFill>
                <a:latin typeface="+mn-lt"/>
              </a:rPr>
              <a:t>Université d’Aix-Marseille : </a:t>
            </a:r>
            <a:r>
              <a:rPr lang="fr-FR" altLang="fr-FR" sz="1100" kern="0" dirty="0">
                <a:solidFill>
                  <a:srgbClr val="7F6000"/>
                </a:solidFill>
                <a:latin typeface="+mn-lt"/>
              </a:rPr>
              <a:t>Denis CHARPIN, Professeur de pneumologie et d’allergologie, Frédérique GRIMALDI, professeur de toxicologie</a:t>
            </a:r>
          </a:p>
        </p:txBody>
      </p:sp>
      <p:sp>
        <p:nvSpPr>
          <p:cNvPr id="4" name="Rectangle 3">
            <a:extLst>
              <a:ext uri="{FF2B5EF4-FFF2-40B4-BE49-F238E27FC236}">
                <a16:creationId xmlns:a16="http://schemas.microsoft.com/office/drawing/2014/main" id="{E86425D5-868E-84DA-5842-5BD98D4FB9D0}"/>
              </a:ext>
            </a:extLst>
          </p:cNvPr>
          <p:cNvSpPr/>
          <p:nvPr/>
        </p:nvSpPr>
        <p:spPr>
          <a:xfrm>
            <a:off x="-163513" y="-96838"/>
            <a:ext cx="12620626" cy="7080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orbel" panose="020B0503020204020204" pitchFamily="34" charset="0"/>
            </a:endParaRPr>
          </a:p>
        </p:txBody>
      </p:sp>
      <p:sp>
        <p:nvSpPr>
          <p:cNvPr id="32" name="Ellipse 3">
            <a:extLst>
              <a:ext uri="{FF2B5EF4-FFF2-40B4-BE49-F238E27FC236}">
                <a16:creationId xmlns:a16="http://schemas.microsoft.com/office/drawing/2014/main" id="{CBE9C7EA-1BCB-31CF-9908-3B86A0DE85DF}"/>
              </a:ext>
            </a:extLst>
          </p:cNvPr>
          <p:cNvSpPr/>
          <p:nvPr/>
        </p:nvSpPr>
        <p:spPr bwMode="auto">
          <a:xfrm rot="314344">
            <a:off x="9301231" y="234237"/>
            <a:ext cx="2582585" cy="88078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2F5597"/>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altLang="fr-FR" b="1" kern="0" dirty="0">
                <a:solidFill>
                  <a:schemeClr val="bg1"/>
                </a:solidFill>
              </a:rPr>
              <a:t>Merci à tous pour </a:t>
            </a:r>
          </a:p>
          <a:p>
            <a:pPr algn="ctr" eaLnBrk="1" fontAlgn="auto" hangingPunct="1">
              <a:spcBef>
                <a:spcPts val="0"/>
              </a:spcBef>
              <a:spcAft>
                <a:spcPts val="0"/>
              </a:spcAft>
              <a:defRPr/>
            </a:pPr>
            <a:r>
              <a:rPr lang="fr-FR" altLang="fr-FR" b="1" kern="0" dirty="0">
                <a:solidFill>
                  <a:schemeClr val="bg1"/>
                </a:solidFill>
              </a:rPr>
              <a:t>votre attention ! </a:t>
            </a:r>
          </a:p>
        </p:txBody>
      </p:sp>
      <p:sp>
        <p:nvSpPr>
          <p:cNvPr id="19" name="Rectangle 2">
            <a:extLst>
              <a:ext uri="{FF2B5EF4-FFF2-40B4-BE49-F238E27FC236}">
                <a16:creationId xmlns:a16="http://schemas.microsoft.com/office/drawing/2014/main" id="{F8D85805-AF90-0A43-ED35-C577A285A238}"/>
              </a:ext>
            </a:extLst>
          </p:cNvPr>
          <p:cNvSpPr/>
          <p:nvPr/>
        </p:nvSpPr>
        <p:spPr>
          <a:xfrm rot="20999163">
            <a:off x="69850" y="335400"/>
            <a:ext cx="2530475" cy="715089"/>
          </a:xfrm>
          <a:prstGeom prst="roundRect">
            <a:avLst/>
          </a:prstGeom>
          <a:solidFill>
            <a:srgbClr val="E15A4C"/>
          </a:solidFill>
          <a:effectLst>
            <a:outerShdw blurRad="50800" dist="38100" dir="8100000" algn="tr" rotWithShape="0">
              <a:prstClr val="black">
                <a:alpha val="40000"/>
              </a:prstClr>
            </a:outerShdw>
          </a:effectLst>
        </p:spPr>
        <p:txBody>
          <a:bodyPr>
            <a:spAutoFit/>
          </a:bodyPr>
          <a:lstStyle/>
          <a:p>
            <a:pPr>
              <a:defRPr/>
            </a:pPr>
            <a:r>
              <a:rPr lang="fr-FR" sz="3200" b="1" dirty="0">
                <a:solidFill>
                  <a:prstClr val="black"/>
                </a:solidFill>
                <a:cs typeface="Arial" panose="020B0604020202020204" pitchFamily="34" charset="0"/>
              </a:rPr>
              <a:t>  </a:t>
            </a:r>
            <a:r>
              <a:rPr lang="fr-FR" sz="3200" b="1" dirty="0">
                <a:solidFill>
                  <a:schemeClr val="accent4">
                    <a:lumMod val="40000"/>
                    <a:lumOff val="60000"/>
                  </a:schemeClr>
                </a:solidFill>
                <a:cs typeface="Arial" panose="020B0604020202020204" pitchFamily="34" charset="0"/>
              </a:rPr>
              <a:t>MODULE</a:t>
            </a:r>
            <a:r>
              <a:rPr lang="fr-FR" sz="3200" b="1" dirty="0">
                <a:solidFill>
                  <a:prstClr val="black"/>
                </a:solidFill>
                <a:cs typeface="Arial" panose="020B0604020202020204" pitchFamily="34" charset="0"/>
              </a:rPr>
              <a:t> </a:t>
            </a:r>
            <a:r>
              <a:rPr lang="fr-FR" sz="3600" b="1" dirty="0">
                <a:solidFill>
                  <a:schemeClr val="bg1"/>
                </a:solidFill>
                <a:cs typeface="Arial" panose="020B0604020202020204" pitchFamily="34" charset="0"/>
              </a:rPr>
              <a:t>4</a:t>
            </a:r>
            <a:endParaRPr lang="fr-FR" sz="3600" dirty="0">
              <a:solidFill>
                <a:prstClr val="white"/>
              </a:solidFill>
            </a:endParaRPr>
          </a:p>
        </p:txBody>
      </p:sp>
      <p:sp>
        <p:nvSpPr>
          <p:cNvPr id="26" name="Rectangle à coins arrondis 25">
            <a:extLst>
              <a:ext uri="{FF2B5EF4-FFF2-40B4-BE49-F238E27FC236}">
                <a16:creationId xmlns:a16="http://schemas.microsoft.com/office/drawing/2014/main" id="{4B8AB604-189B-A028-2233-EFD480DAAB14}"/>
              </a:ext>
            </a:extLst>
          </p:cNvPr>
          <p:cNvSpPr/>
          <p:nvPr/>
        </p:nvSpPr>
        <p:spPr>
          <a:xfrm>
            <a:off x="1931035" y="4314683"/>
            <a:ext cx="3222625" cy="731838"/>
          </a:xfrm>
          <a:prstGeom prst="roundRect">
            <a:avLst/>
          </a:prstGeom>
          <a:solidFill>
            <a:schemeClr val="accent4">
              <a:lumMod val="40000"/>
              <a:lumOff val="60000"/>
            </a:schemeClr>
          </a:solidFill>
        </p:spPr>
        <p:txBody>
          <a:bodyPr>
            <a:spAutoFit/>
          </a:bodyPr>
          <a:lstStyle/>
          <a:p>
            <a:pPr algn="ctr" fontAlgn="auto">
              <a:spcBef>
                <a:spcPts val="600"/>
              </a:spcBef>
              <a:spcAft>
                <a:spcPts val="0"/>
              </a:spcAft>
              <a:defRPr/>
            </a:pPr>
            <a:r>
              <a:rPr lang="fr-FR" altLang="fr-FR" sz="1600" kern="0" dirty="0">
                <a:solidFill>
                  <a:schemeClr val="accent4">
                    <a:lumMod val="50000"/>
                  </a:schemeClr>
                </a:solidFill>
                <a:cs typeface="Calibri" panose="020F0502020204030204" pitchFamily="34" charset="0"/>
              </a:rPr>
              <a:t>Contactez-nous : </a:t>
            </a:r>
          </a:p>
          <a:p>
            <a:pPr algn="ctr" fontAlgn="auto">
              <a:spcBef>
                <a:spcPts val="600"/>
              </a:spcBef>
              <a:spcAft>
                <a:spcPts val="0"/>
              </a:spcAft>
              <a:defRPr/>
            </a:pPr>
            <a:r>
              <a:rPr lang="fr-FR" altLang="fr-FR" sz="1600" b="1" dirty="0">
                <a:solidFill>
                  <a:schemeClr val="accent4">
                    <a:lumMod val="50000"/>
                  </a:schemeClr>
                </a:solidFill>
                <a:cs typeface="Calibri" panose="020F0502020204030204" pitchFamily="34" charset="0"/>
              </a:rPr>
              <a:t>contact@airandme.org</a:t>
            </a:r>
            <a:endParaRPr lang="fr-FR" altLang="fr-FR" sz="1600" b="1" kern="0" dirty="0">
              <a:solidFill>
                <a:schemeClr val="accent4">
                  <a:lumMod val="50000"/>
                </a:schemeClr>
              </a:solidFill>
              <a:cs typeface="Calibri" panose="020F0502020204030204" pitchFamily="34" charset="0"/>
            </a:endParaRPr>
          </a:p>
        </p:txBody>
      </p:sp>
      <p:sp>
        <p:nvSpPr>
          <p:cNvPr id="29" name="ZoneTexte 4">
            <a:extLst>
              <a:ext uri="{FF2B5EF4-FFF2-40B4-BE49-F238E27FC236}">
                <a16:creationId xmlns:a16="http://schemas.microsoft.com/office/drawing/2014/main" id="{50B333F0-D4B8-CF05-6E3F-1A180C38FDBC}"/>
              </a:ext>
            </a:extLst>
          </p:cNvPr>
          <p:cNvSpPr txBox="1">
            <a:spLocks noChangeArrowheads="1"/>
          </p:cNvSpPr>
          <p:nvPr/>
        </p:nvSpPr>
        <p:spPr bwMode="auto">
          <a:xfrm>
            <a:off x="479425" y="1522413"/>
            <a:ext cx="5183188" cy="2892425"/>
          </a:xfrm>
          <a:prstGeom prst="rect">
            <a:avLst/>
          </a:prstGeom>
          <a:noFill/>
          <a:ln>
            <a:noFill/>
          </a:ln>
        </p:spPr>
        <p:txBody>
          <a:bodyPr>
            <a:spAutoFit/>
          </a:bodyPr>
          <a:lstStyle>
            <a:lvl1pPr marL="88900" indent="-88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auto">
              <a:spcBef>
                <a:spcPts val="600"/>
              </a:spcBef>
              <a:spcAft>
                <a:spcPts val="0"/>
              </a:spcAft>
              <a:defRPr/>
            </a:pPr>
            <a:r>
              <a:rPr lang="fr-FR" altLang="fr-FR" sz="1300" b="1" kern="0" dirty="0">
                <a:solidFill>
                  <a:schemeClr val="accent4">
                    <a:lumMod val="50000"/>
                  </a:schemeClr>
                </a:solidFill>
                <a:latin typeface="Calibri"/>
              </a:rPr>
              <a:t>Un outil pédagogique pour rendre les lycéens acteurs de la protection de l’air!</a:t>
            </a:r>
            <a:endParaRPr lang="fr-FR" altLang="fr-FR" sz="1300" dirty="0">
              <a:solidFill>
                <a:schemeClr val="accent4">
                  <a:lumMod val="50000"/>
                </a:schemeClr>
              </a:solidFill>
              <a:latin typeface="Calibri"/>
            </a:endParaRPr>
          </a:p>
          <a:p>
            <a:pPr>
              <a:spcBef>
                <a:spcPts val="600"/>
              </a:spcBef>
              <a:defRPr/>
            </a:pPr>
            <a:r>
              <a:rPr lang="fr-FR" altLang="fr-FR" sz="1300" b="1" kern="0" dirty="0">
                <a:solidFill>
                  <a:schemeClr val="accent4">
                    <a:lumMod val="50000"/>
                  </a:schemeClr>
                </a:solidFill>
                <a:latin typeface="Calibri"/>
              </a:rPr>
              <a:t>Production : </a:t>
            </a:r>
            <a:r>
              <a:rPr lang="fr-FR" altLang="fr-FR" sz="1300" kern="0" dirty="0">
                <a:solidFill>
                  <a:schemeClr val="accent4">
                    <a:lumMod val="50000"/>
                  </a:schemeClr>
                </a:solidFill>
                <a:latin typeface="Calibri"/>
              </a:rPr>
              <a:t>AtmoSud, Fédération L’Air et Moi</a:t>
            </a:r>
          </a:p>
          <a:p>
            <a:pPr fontAlgn="auto">
              <a:spcBef>
                <a:spcPts val="600"/>
              </a:spcBef>
              <a:spcAft>
                <a:spcPts val="0"/>
              </a:spcAft>
              <a:defRPr/>
            </a:pPr>
            <a:r>
              <a:rPr lang="fr-FR" altLang="fr-FR" sz="1300" b="1" kern="0" dirty="0">
                <a:solidFill>
                  <a:schemeClr val="accent4">
                    <a:lumMod val="50000"/>
                  </a:schemeClr>
                </a:solidFill>
                <a:latin typeface="Calibri"/>
              </a:rPr>
              <a:t>Conception : </a:t>
            </a:r>
            <a:r>
              <a:rPr lang="fr-FR" altLang="fr-FR" sz="1300" kern="0" dirty="0">
                <a:solidFill>
                  <a:schemeClr val="accent4">
                    <a:lumMod val="50000"/>
                  </a:schemeClr>
                </a:solidFill>
                <a:latin typeface="Calibri"/>
              </a:rPr>
              <a:t>Victor Hugo ESPINOSA, Marie Anne LE MEUR </a:t>
            </a:r>
          </a:p>
          <a:p>
            <a:pPr>
              <a:spcBef>
                <a:spcPts val="600"/>
              </a:spcBef>
              <a:defRPr/>
            </a:pPr>
            <a:r>
              <a:rPr lang="fr-FR" altLang="fr-FR" sz="1300" b="1" kern="0" dirty="0">
                <a:solidFill>
                  <a:schemeClr val="accent4">
                    <a:lumMod val="50000"/>
                  </a:schemeClr>
                </a:solidFill>
                <a:latin typeface="Calibri"/>
              </a:rPr>
              <a:t>Réalisation : </a:t>
            </a:r>
            <a:r>
              <a:rPr lang="fr-FR" altLang="fr-FR" sz="1300" kern="0" dirty="0">
                <a:solidFill>
                  <a:schemeClr val="accent4">
                    <a:lumMod val="50000"/>
                  </a:schemeClr>
                </a:solidFill>
                <a:latin typeface="Calibri"/>
              </a:rPr>
              <a:t>Wafa </a:t>
            </a:r>
            <a:r>
              <a:rPr lang="fr-FR" altLang="fr-FR" sz="1300" kern="0" dirty="0" err="1">
                <a:solidFill>
                  <a:schemeClr val="accent4">
                    <a:lumMod val="50000"/>
                  </a:schemeClr>
                </a:solidFill>
                <a:latin typeface="Calibri"/>
              </a:rPr>
              <a:t>Belayat</a:t>
            </a:r>
            <a:r>
              <a:rPr lang="fr-FR" altLang="fr-FR" sz="1300" kern="0" dirty="0">
                <a:solidFill>
                  <a:schemeClr val="accent4">
                    <a:lumMod val="50000"/>
                  </a:schemeClr>
                </a:solidFill>
                <a:latin typeface="Calibri"/>
              </a:rPr>
              <a:t> et l’équipe FAEM.</a:t>
            </a:r>
          </a:p>
          <a:p>
            <a:pPr>
              <a:spcBef>
                <a:spcPts val="600"/>
              </a:spcBef>
              <a:defRPr/>
            </a:pPr>
            <a:r>
              <a:rPr lang="fr-FR" altLang="fr-FR" sz="1300" b="1" kern="0" dirty="0">
                <a:solidFill>
                  <a:schemeClr val="accent4">
                    <a:lumMod val="50000"/>
                  </a:schemeClr>
                </a:solidFill>
                <a:latin typeface="Calibri"/>
              </a:rPr>
              <a:t>Partenaires : </a:t>
            </a:r>
            <a:r>
              <a:rPr lang="fr-FR" altLang="fr-FR" sz="1300" kern="0" dirty="0">
                <a:solidFill>
                  <a:schemeClr val="accent4">
                    <a:lumMod val="50000"/>
                  </a:schemeClr>
                </a:solidFill>
                <a:latin typeface="Calibri"/>
              </a:rPr>
              <a:t>Région Sud Provence-Alpes-Côte d’Azur, Académies d’Aix-Marseille et de Nice, Maison de l’écologie de Provence</a:t>
            </a:r>
          </a:p>
          <a:p>
            <a:pPr fontAlgn="auto">
              <a:spcBef>
                <a:spcPts val="600"/>
              </a:spcBef>
              <a:spcAft>
                <a:spcPts val="0"/>
              </a:spcAft>
              <a:defRPr/>
            </a:pPr>
            <a:r>
              <a:rPr lang="fr-FR" altLang="fr-FR" sz="1300" b="1" kern="0" dirty="0">
                <a:solidFill>
                  <a:schemeClr val="accent4">
                    <a:lumMod val="50000"/>
                  </a:schemeClr>
                </a:solidFill>
                <a:latin typeface="Calibri"/>
              </a:rPr>
              <a:t>Illustrations/mise en page : </a:t>
            </a:r>
            <a:r>
              <a:rPr lang="fr-FR" altLang="fr-FR" sz="1300" kern="0" dirty="0" err="1">
                <a:solidFill>
                  <a:schemeClr val="accent4">
                    <a:lumMod val="50000"/>
                  </a:schemeClr>
                </a:solidFill>
                <a:latin typeface="Calibri"/>
              </a:rPr>
              <a:t>Emilie</a:t>
            </a:r>
            <a:r>
              <a:rPr lang="fr-FR" altLang="fr-FR" sz="1300" kern="0" dirty="0">
                <a:solidFill>
                  <a:schemeClr val="accent4">
                    <a:lumMod val="50000"/>
                  </a:schemeClr>
                </a:solidFill>
                <a:latin typeface="Calibri"/>
              </a:rPr>
              <a:t> FRANCESCONI</a:t>
            </a:r>
          </a:p>
          <a:p>
            <a:pPr fontAlgn="auto">
              <a:spcBef>
                <a:spcPts val="600"/>
              </a:spcBef>
              <a:spcAft>
                <a:spcPts val="0"/>
              </a:spcAft>
              <a:defRPr/>
            </a:pPr>
            <a:r>
              <a:rPr lang="fr-FR" altLang="fr-FR" sz="1300" b="1" kern="0" dirty="0">
                <a:solidFill>
                  <a:schemeClr val="accent4">
                    <a:lumMod val="50000"/>
                  </a:schemeClr>
                </a:solidFill>
                <a:latin typeface="Calibri"/>
              </a:rPr>
              <a:t>Diffusion : </a:t>
            </a:r>
            <a:r>
              <a:rPr lang="fr-FR" altLang="fr-FR" sz="1300" dirty="0">
                <a:solidFill>
                  <a:schemeClr val="accent4">
                    <a:lumMod val="50000"/>
                  </a:schemeClr>
                </a:solidFill>
                <a:latin typeface="Calibri"/>
              </a:rPr>
              <a:t>téléchargement sans frais sur www.lairetmoi.org</a:t>
            </a:r>
            <a:endParaRPr lang="fr-FR" altLang="fr-FR" sz="1300" kern="0" dirty="0">
              <a:solidFill>
                <a:schemeClr val="accent4">
                  <a:lumMod val="50000"/>
                </a:schemeClr>
              </a:solidFill>
              <a:latin typeface="Calibri"/>
            </a:endParaRPr>
          </a:p>
          <a:p>
            <a:pPr fontAlgn="auto">
              <a:spcBef>
                <a:spcPts val="600"/>
              </a:spcBef>
              <a:spcAft>
                <a:spcPts val="0"/>
              </a:spcAft>
              <a:defRPr/>
            </a:pPr>
            <a:r>
              <a:rPr lang="fr-FR" altLang="fr-FR" sz="1300" b="1" kern="0" dirty="0">
                <a:solidFill>
                  <a:schemeClr val="accent4">
                    <a:lumMod val="50000"/>
                  </a:schemeClr>
                </a:solidFill>
                <a:latin typeface="Calibri"/>
              </a:rPr>
              <a:t>Contenu : </a:t>
            </a:r>
            <a:r>
              <a:rPr lang="fr-FR" altLang="fr-FR" sz="1300" dirty="0">
                <a:solidFill>
                  <a:schemeClr val="accent4">
                    <a:lumMod val="50000"/>
                  </a:schemeClr>
                </a:solidFill>
                <a:latin typeface="Calibri"/>
              </a:rPr>
              <a:t>9 modules !</a:t>
            </a:r>
          </a:p>
          <a:p>
            <a:pPr fontAlgn="auto">
              <a:spcBef>
                <a:spcPts val="600"/>
              </a:spcBef>
              <a:spcAft>
                <a:spcPts val="0"/>
              </a:spcAft>
              <a:defRPr/>
            </a:pPr>
            <a:endParaRPr lang="fr-FR" altLang="fr-FR" sz="1200" kern="0" dirty="0">
              <a:solidFill>
                <a:schemeClr val="accent4">
                  <a:lumMod val="50000"/>
                </a:schemeClr>
              </a:solidFill>
              <a:latin typeface="Candara" panose="020E0502030303020204" pitchFamily="34" charset="0"/>
            </a:endParaRPr>
          </a:p>
        </p:txBody>
      </p:sp>
      <p:pic>
        <p:nvPicPr>
          <p:cNvPr id="160780" name="Picture 2">
            <a:extLst>
              <a:ext uri="{FF2B5EF4-FFF2-40B4-BE49-F238E27FC236}">
                <a16:creationId xmlns:a16="http://schemas.microsoft.com/office/drawing/2014/main" id="{2BCB4045-6011-0CED-9981-D3DA3143CC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0035" y="6070600"/>
            <a:ext cx="1001713" cy="550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0781" name="Image 19">
            <a:extLst>
              <a:ext uri="{FF2B5EF4-FFF2-40B4-BE49-F238E27FC236}">
                <a16:creationId xmlns:a16="http://schemas.microsoft.com/office/drawing/2014/main" id="{6DF00744-CDFB-B2A8-EA55-03588F5956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04861" y="6046788"/>
            <a:ext cx="1325563"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9" name="Image 18">
            <a:extLst>
              <a:ext uri="{FF2B5EF4-FFF2-40B4-BE49-F238E27FC236}">
                <a16:creationId xmlns:a16="http://schemas.microsoft.com/office/drawing/2014/main" id="{C0227FBC-68B9-6009-D12F-647EBA1471B5}"/>
              </a:ext>
            </a:extLst>
          </p:cNvPr>
          <p:cNvPicPr>
            <a:picLocks noChangeAspect="1"/>
          </p:cNvPicPr>
          <p:nvPr/>
        </p:nvPicPr>
        <p:blipFill>
          <a:blip r:embed="rId5" cstate="print">
            <a:duotone>
              <a:schemeClr val="accent4">
                <a:shade val="45000"/>
                <a:satMod val="135000"/>
              </a:schemeClr>
              <a:prstClr val="white"/>
            </a:duotone>
          </a:blip>
          <a:srcRect/>
          <a:stretch>
            <a:fillRect/>
          </a:stretch>
        </p:blipFill>
        <p:spPr bwMode="auto">
          <a:xfrm>
            <a:off x="2318626" y="5513634"/>
            <a:ext cx="457200" cy="457200"/>
          </a:xfrm>
          <a:prstGeom prst="rect">
            <a:avLst/>
          </a:prstGeom>
          <a:noFill/>
          <a:ln>
            <a:noFill/>
          </a:ln>
        </p:spPr>
      </p:pic>
      <p:pic>
        <p:nvPicPr>
          <p:cNvPr id="66580" name="Image 18">
            <a:hlinkClick r:id="" action="ppaction://noaction"/>
            <a:extLst>
              <a:ext uri="{FF2B5EF4-FFF2-40B4-BE49-F238E27FC236}">
                <a16:creationId xmlns:a16="http://schemas.microsoft.com/office/drawing/2014/main" id="{A8AECBA1-50D2-BE7B-9659-CD21A52B0BB3}"/>
              </a:ext>
            </a:extLst>
          </p:cNvPr>
          <p:cNvPicPr>
            <a:picLocks noChangeAspect="1"/>
          </p:cNvPicPr>
          <p:nvPr/>
        </p:nvPicPr>
        <p:blipFill>
          <a:blip r:embed="rId6" cstate="print">
            <a:duotone>
              <a:schemeClr val="accent4">
                <a:shade val="45000"/>
                <a:satMod val="135000"/>
              </a:schemeClr>
              <a:prstClr val="white"/>
            </a:duotone>
          </a:blip>
          <a:srcRect/>
          <a:stretch>
            <a:fillRect/>
          </a:stretch>
        </p:blipFill>
        <p:spPr bwMode="auto">
          <a:xfrm>
            <a:off x="2323388" y="6123234"/>
            <a:ext cx="457200" cy="457200"/>
          </a:xfrm>
          <a:prstGeom prst="rect">
            <a:avLst/>
          </a:prstGeom>
          <a:noFill/>
          <a:ln>
            <a:noFill/>
          </a:ln>
        </p:spPr>
      </p:pic>
      <p:sp>
        <p:nvSpPr>
          <p:cNvPr id="24" name="Ztxt-Sommaire">
            <a:extLst>
              <a:ext uri="{FF2B5EF4-FFF2-40B4-BE49-F238E27FC236}">
                <a16:creationId xmlns:a16="http://schemas.microsoft.com/office/drawing/2014/main" id="{13CAE3BE-8F4D-732F-4A9E-24444264AF1B}"/>
              </a:ext>
            </a:extLst>
          </p:cNvPr>
          <p:cNvSpPr txBox="1">
            <a:spLocks noChangeArrowheads="1"/>
          </p:cNvSpPr>
          <p:nvPr/>
        </p:nvSpPr>
        <p:spPr bwMode="auto">
          <a:xfrm>
            <a:off x="2710738" y="5585072"/>
            <a:ext cx="1065213" cy="307975"/>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eaLnBrk="1" fontAlgn="auto" hangingPunct="1">
              <a:spcBef>
                <a:spcPts val="0"/>
              </a:spcBef>
              <a:spcAft>
                <a:spcPts val="0"/>
              </a:spcAft>
              <a:defRPr/>
            </a:pPr>
            <a:r>
              <a:rPr lang="fr-FR" altLang="fr-FR" sz="1400" b="1" kern="0" dirty="0">
                <a:solidFill>
                  <a:prstClr val="black"/>
                </a:solidFill>
                <a:latin typeface="Calibri"/>
              </a:rPr>
              <a:t>Sommaire</a:t>
            </a:r>
          </a:p>
        </p:txBody>
      </p:sp>
      <p:sp>
        <p:nvSpPr>
          <p:cNvPr id="25" name="Ztxt-Début">
            <a:extLst>
              <a:ext uri="{FF2B5EF4-FFF2-40B4-BE49-F238E27FC236}">
                <a16:creationId xmlns:a16="http://schemas.microsoft.com/office/drawing/2014/main" id="{52BD2090-E959-645D-DEDF-4C8AB6D42DE9}"/>
              </a:ext>
            </a:extLst>
          </p:cNvPr>
          <p:cNvSpPr txBox="1">
            <a:spLocks noChangeArrowheads="1"/>
          </p:cNvSpPr>
          <p:nvPr/>
        </p:nvSpPr>
        <p:spPr bwMode="auto">
          <a:xfrm>
            <a:off x="2658351" y="6215309"/>
            <a:ext cx="884237" cy="307975"/>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eaLnBrk="1" fontAlgn="auto" hangingPunct="1">
              <a:spcBef>
                <a:spcPts val="0"/>
              </a:spcBef>
              <a:spcAft>
                <a:spcPts val="0"/>
              </a:spcAft>
              <a:defRPr/>
            </a:pPr>
            <a:r>
              <a:rPr lang="fr-FR" altLang="fr-FR" sz="1400" b="1" kern="0" dirty="0">
                <a:solidFill>
                  <a:prstClr val="black"/>
                </a:solidFill>
                <a:latin typeface="Calibri"/>
              </a:rPr>
              <a:t>Début</a:t>
            </a:r>
          </a:p>
        </p:txBody>
      </p:sp>
      <p:pic>
        <p:nvPicPr>
          <p:cNvPr id="160786" name="Image 1">
            <a:extLst>
              <a:ext uri="{FF2B5EF4-FFF2-40B4-BE49-F238E27FC236}">
                <a16:creationId xmlns:a16="http://schemas.microsoft.com/office/drawing/2014/main" id="{B7065F63-AC85-2447-1462-0B06C0D68143}"/>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936798" y="6136481"/>
            <a:ext cx="1044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87" name="Image 12">
            <a:extLst>
              <a:ext uri="{FF2B5EF4-FFF2-40B4-BE49-F238E27FC236}">
                <a16:creationId xmlns:a16="http://schemas.microsoft.com/office/drawing/2014/main" id="{BA8D6D97-1016-3C60-D913-079AF4855D6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999548" y="6115844"/>
            <a:ext cx="11541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mage 7">
            <a:extLst>
              <a:ext uri="{FF2B5EF4-FFF2-40B4-BE49-F238E27FC236}">
                <a16:creationId xmlns:a16="http://schemas.microsoft.com/office/drawing/2014/main" id="{D3769D42-04B5-417D-AD42-0A4171C8FC5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84128" y="4680602"/>
            <a:ext cx="1733889" cy="1949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Espace réservé du numéro de diapositive 1">
            <a:extLst>
              <a:ext uri="{FF2B5EF4-FFF2-40B4-BE49-F238E27FC236}">
                <a16:creationId xmlns:a16="http://schemas.microsoft.com/office/drawing/2014/main" id="{F02A432A-7B2C-459C-AC78-42D2D3374323}"/>
              </a:ext>
            </a:extLst>
          </p:cNvPr>
          <p:cNvSpPr txBox="1">
            <a:spLocks/>
          </p:cNvSpPr>
          <p:nvPr/>
        </p:nvSpPr>
        <p:spPr bwMode="auto">
          <a:xfrm>
            <a:off x="11187747" y="6343877"/>
            <a:ext cx="1004253"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155</a:t>
            </a:fld>
            <a:endParaRPr lang="fr-FR" altLang="fr-FR" sz="1800" b="1" dirty="0">
              <a:solidFill>
                <a:srgbClr val="FFC000"/>
              </a:solidFill>
            </a:endParaRPr>
          </a:p>
        </p:txBody>
      </p:sp>
      <p:pic>
        <p:nvPicPr>
          <p:cNvPr id="3" name="Image 2">
            <a:extLst>
              <a:ext uri="{FF2B5EF4-FFF2-40B4-BE49-F238E27FC236}">
                <a16:creationId xmlns:a16="http://schemas.microsoft.com/office/drawing/2014/main" id="{BC183E40-3FBE-3753-0B9B-BF2EA310FA77}"/>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610983" y="5935614"/>
            <a:ext cx="1621140" cy="900634"/>
          </a:xfrm>
          <a:prstGeom prst="rect">
            <a:avLst/>
          </a:prstGeom>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a:extLst>
              <a:ext uri="{FF2B5EF4-FFF2-40B4-BE49-F238E27FC236}">
                <a16:creationId xmlns:a16="http://schemas.microsoft.com/office/drawing/2014/main" id="{470558A5-69AA-E50D-4F3F-97FD6B00D5F0}"/>
              </a:ext>
            </a:extLst>
          </p:cNvPr>
          <p:cNvSpPr/>
          <p:nvPr/>
        </p:nvSpPr>
        <p:spPr>
          <a:xfrm>
            <a:off x="4763" y="-15875"/>
            <a:ext cx="12334875" cy="1422400"/>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fr-FR" altLang="fr-FR" sz="3200" b="1" dirty="0">
                <a:solidFill>
                  <a:schemeClr val="accent5">
                    <a:lumMod val="75000"/>
                  </a:schemeClr>
                </a:solidFill>
                <a:cs typeface="Arial" charset="0"/>
              </a:rPr>
              <a:t>Découvrez les autres modules </a:t>
            </a:r>
          </a:p>
          <a:p>
            <a:pPr algn="ctr"/>
            <a:r>
              <a:rPr lang="fr-FR" altLang="fr-FR" sz="3200" b="1" dirty="0">
                <a:solidFill>
                  <a:schemeClr val="accent5">
                    <a:lumMod val="75000"/>
                  </a:schemeClr>
                </a:solidFill>
                <a:cs typeface="Arial" charset="0"/>
              </a:rPr>
              <a:t>pédagogiques L’Air et Moi Lycée</a:t>
            </a:r>
            <a:endParaRPr lang="fr-FR" sz="3200" b="1" dirty="0">
              <a:solidFill>
                <a:schemeClr val="accent5">
                  <a:lumMod val="75000"/>
                </a:schemeClr>
              </a:solidFill>
              <a:cs typeface="Arial" charset="0"/>
            </a:endParaRPr>
          </a:p>
        </p:txBody>
      </p:sp>
      <p:pic>
        <p:nvPicPr>
          <p:cNvPr id="162819" name="Image 4">
            <a:extLst>
              <a:ext uri="{FF2B5EF4-FFF2-40B4-BE49-F238E27FC236}">
                <a16:creationId xmlns:a16="http://schemas.microsoft.com/office/drawing/2014/main" id="{BCA163D5-658C-4BD2-1D26-021FA3B59E07}"/>
              </a:ext>
            </a:extLst>
          </p:cNvPr>
          <p:cNvPicPr>
            <a:picLocks noChangeAspect="1"/>
          </p:cNvPicPr>
          <p:nvPr/>
        </p:nvPicPr>
        <p:blipFill rotWithShape="1">
          <a:blip r:embed="rId3">
            <a:extLst>
              <a:ext uri="{28A0092B-C50C-407E-A947-70E740481C1C}">
                <a14:useLocalDpi xmlns:a14="http://schemas.microsoft.com/office/drawing/2010/main" val="0"/>
              </a:ext>
            </a:extLst>
          </a:blip>
          <a:srcRect t="25332"/>
          <a:stretch/>
        </p:blipFill>
        <p:spPr bwMode="auto">
          <a:xfrm>
            <a:off x="42863" y="1855788"/>
            <a:ext cx="7254875" cy="500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2821" name="Rectangle 1">
            <a:extLst>
              <a:ext uri="{FF2B5EF4-FFF2-40B4-BE49-F238E27FC236}">
                <a16:creationId xmlns:a16="http://schemas.microsoft.com/office/drawing/2014/main" id="{16BC9248-0F8E-1F5C-6DA1-3C7BCDD28429}"/>
              </a:ext>
            </a:extLst>
          </p:cNvPr>
          <p:cNvSpPr>
            <a:spLocks noChangeArrowheads="1"/>
          </p:cNvSpPr>
          <p:nvPr/>
        </p:nvSpPr>
        <p:spPr bwMode="auto">
          <a:xfrm>
            <a:off x="7399338" y="1774825"/>
            <a:ext cx="4530724"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000" b="1" dirty="0">
                <a:solidFill>
                  <a:srgbClr val="002060"/>
                </a:solidFill>
                <a:cs typeface="Arial" panose="020B0604020202020204" pitchFamily="34" charset="0"/>
              </a:rPr>
              <a:t>          L’importance de l’air</a:t>
            </a:r>
          </a:p>
          <a:p>
            <a:pPr>
              <a:lnSpc>
                <a:spcPct val="100000"/>
              </a:lnSpc>
              <a:spcBef>
                <a:spcPct val="0"/>
              </a:spcBef>
              <a:buFontTx/>
              <a:buNone/>
            </a:pPr>
            <a:endParaRPr lang="fr-FR" altLang="fr-FR" sz="2000" b="1" dirty="0">
              <a:solidFill>
                <a:srgbClr val="002060"/>
              </a:solidFill>
              <a:cs typeface="Arial" panose="020B0604020202020204" pitchFamily="34" charset="0"/>
            </a:endParaRPr>
          </a:p>
          <a:p>
            <a:pPr>
              <a:lnSpc>
                <a:spcPct val="100000"/>
              </a:lnSpc>
              <a:spcBef>
                <a:spcPct val="0"/>
              </a:spcBef>
              <a:buFontTx/>
              <a:buNone/>
            </a:pPr>
            <a:r>
              <a:rPr lang="fr-FR" altLang="fr-FR" sz="2000" b="1" dirty="0">
                <a:solidFill>
                  <a:srgbClr val="002060"/>
                </a:solidFill>
                <a:cs typeface="Arial" panose="020B0604020202020204" pitchFamily="34" charset="0"/>
              </a:rPr>
              <a:t>          Les causes de la pollution de l’air</a:t>
            </a:r>
          </a:p>
          <a:p>
            <a:pPr>
              <a:lnSpc>
                <a:spcPct val="100000"/>
              </a:lnSpc>
              <a:spcBef>
                <a:spcPct val="0"/>
              </a:spcBef>
              <a:buFontTx/>
              <a:buNone/>
            </a:pPr>
            <a:endParaRPr lang="fr-FR" altLang="fr-FR" sz="2000" b="1" dirty="0">
              <a:solidFill>
                <a:srgbClr val="002060"/>
              </a:solidFill>
              <a:cs typeface="Arial" panose="020B0604020202020204" pitchFamily="34" charset="0"/>
            </a:endParaRPr>
          </a:p>
          <a:p>
            <a:pPr>
              <a:lnSpc>
                <a:spcPct val="100000"/>
              </a:lnSpc>
              <a:spcBef>
                <a:spcPct val="0"/>
              </a:spcBef>
              <a:buFontTx/>
              <a:buNone/>
            </a:pPr>
            <a:r>
              <a:rPr lang="fr-FR" altLang="fr-FR" sz="2000" b="1" dirty="0">
                <a:solidFill>
                  <a:srgbClr val="002060"/>
                </a:solidFill>
                <a:cs typeface="Arial" panose="020B0604020202020204" pitchFamily="34" charset="0"/>
              </a:rPr>
              <a:t>          Les conséquences de la pollution </a:t>
            </a:r>
          </a:p>
          <a:p>
            <a:pPr>
              <a:lnSpc>
                <a:spcPct val="100000"/>
              </a:lnSpc>
              <a:spcBef>
                <a:spcPct val="0"/>
              </a:spcBef>
              <a:buFontTx/>
              <a:buNone/>
            </a:pPr>
            <a:r>
              <a:rPr lang="fr-FR" altLang="fr-FR" sz="2000" b="1" dirty="0">
                <a:solidFill>
                  <a:srgbClr val="002060"/>
                </a:solidFill>
                <a:cs typeface="Arial" panose="020B0604020202020204" pitchFamily="34" charset="0"/>
              </a:rPr>
              <a:t>         de l’air sur l’homme, l’économie </a:t>
            </a:r>
          </a:p>
          <a:p>
            <a:pPr>
              <a:lnSpc>
                <a:spcPct val="100000"/>
              </a:lnSpc>
              <a:spcBef>
                <a:spcPct val="0"/>
              </a:spcBef>
              <a:buFontTx/>
              <a:buNone/>
            </a:pPr>
            <a:r>
              <a:rPr lang="fr-FR" altLang="fr-FR" sz="2000" b="1" dirty="0">
                <a:solidFill>
                  <a:srgbClr val="002060"/>
                </a:solidFill>
                <a:cs typeface="Arial" panose="020B0604020202020204" pitchFamily="34" charset="0"/>
              </a:rPr>
              <a:t>et la terre</a:t>
            </a:r>
          </a:p>
          <a:p>
            <a:pPr>
              <a:lnSpc>
                <a:spcPct val="100000"/>
              </a:lnSpc>
              <a:spcBef>
                <a:spcPct val="0"/>
              </a:spcBef>
              <a:buFontTx/>
              <a:buNone/>
            </a:pPr>
            <a:endParaRPr lang="fr-FR" altLang="fr-FR" sz="1400" i="1" dirty="0">
              <a:solidFill>
                <a:srgbClr val="002060"/>
              </a:solidFill>
              <a:cs typeface="Arial" panose="020B0604020202020204" pitchFamily="34" charset="0"/>
            </a:endParaRPr>
          </a:p>
          <a:p>
            <a:pPr>
              <a:lnSpc>
                <a:spcPct val="100000"/>
              </a:lnSpc>
              <a:spcBef>
                <a:spcPct val="0"/>
              </a:spcBef>
              <a:buFontTx/>
              <a:buNone/>
            </a:pPr>
            <a:r>
              <a:rPr lang="fr-FR" altLang="fr-FR" sz="2000" b="1" dirty="0">
                <a:solidFill>
                  <a:srgbClr val="002060"/>
                </a:solidFill>
                <a:cs typeface="Arial" panose="020B0604020202020204" pitchFamily="34" charset="0"/>
              </a:rPr>
              <a:t>          La surveillance de la qualité de l’air </a:t>
            </a:r>
            <a:r>
              <a:rPr lang="fr-FR" altLang="fr-FR" sz="2000" i="1" dirty="0">
                <a:solidFill>
                  <a:srgbClr val="002060"/>
                </a:solidFill>
                <a:cs typeface="Arial" panose="020B0604020202020204" pitchFamily="34" charset="0"/>
              </a:rPr>
              <a:t> </a:t>
            </a:r>
          </a:p>
          <a:p>
            <a:pPr>
              <a:lnSpc>
                <a:spcPct val="100000"/>
              </a:lnSpc>
              <a:spcBef>
                <a:spcPct val="0"/>
              </a:spcBef>
              <a:buFontTx/>
              <a:buNone/>
            </a:pPr>
            <a:endParaRPr lang="fr-FR" altLang="fr-FR" sz="1400" i="1" dirty="0">
              <a:solidFill>
                <a:srgbClr val="002060"/>
              </a:solidFill>
              <a:cs typeface="Arial" panose="020B0604020202020204" pitchFamily="34" charset="0"/>
            </a:endParaRPr>
          </a:p>
          <a:p>
            <a:pPr>
              <a:lnSpc>
                <a:spcPct val="100000"/>
              </a:lnSpc>
              <a:spcBef>
                <a:spcPct val="0"/>
              </a:spcBef>
              <a:buFontTx/>
              <a:buNone/>
            </a:pPr>
            <a:r>
              <a:rPr lang="fr-FR" altLang="fr-FR" sz="2000" b="1" dirty="0">
                <a:solidFill>
                  <a:srgbClr val="002060"/>
                </a:solidFill>
                <a:cs typeface="Arial" panose="020B0604020202020204" pitchFamily="34" charset="0"/>
              </a:rPr>
              <a:t>          Les solutions pour améliorer </a:t>
            </a:r>
          </a:p>
          <a:p>
            <a:pPr>
              <a:lnSpc>
                <a:spcPct val="100000"/>
              </a:lnSpc>
              <a:spcBef>
                <a:spcPct val="0"/>
              </a:spcBef>
              <a:buFontTx/>
              <a:buNone/>
            </a:pPr>
            <a:r>
              <a:rPr lang="fr-FR" altLang="fr-FR" sz="2000" b="1" dirty="0">
                <a:solidFill>
                  <a:srgbClr val="002060"/>
                </a:solidFill>
                <a:cs typeface="Arial" panose="020B0604020202020204" pitchFamily="34" charset="0"/>
              </a:rPr>
              <a:t>          la qualité de l’air</a:t>
            </a:r>
          </a:p>
          <a:p>
            <a:pPr>
              <a:lnSpc>
                <a:spcPct val="100000"/>
              </a:lnSpc>
              <a:spcBef>
                <a:spcPct val="0"/>
              </a:spcBef>
              <a:buFontTx/>
              <a:buNone/>
            </a:pPr>
            <a:endParaRPr lang="fr-FR" altLang="fr-FR" sz="1400" b="1" dirty="0">
              <a:solidFill>
                <a:srgbClr val="002060"/>
              </a:solidFill>
              <a:cs typeface="Arial" panose="020B0604020202020204" pitchFamily="34" charset="0"/>
            </a:endParaRPr>
          </a:p>
          <a:p>
            <a:pPr>
              <a:lnSpc>
                <a:spcPct val="100000"/>
              </a:lnSpc>
              <a:spcBef>
                <a:spcPct val="0"/>
              </a:spcBef>
              <a:buFontTx/>
              <a:buNone/>
            </a:pPr>
            <a:r>
              <a:rPr lang="fr-FR" altLang="fr-FR" sz="2000" b="1" dirty="0">
                <a:solidFill>
                  <a:srgbClr val="002060"/>
                </a:solidFill>
                <a:cs typeface="Arial" panose="020B0604020202020204" pitchFamily="34" charset="0"/>
              </a:rPr>
              <a:t>          La pollution de l’air intérieur</a:t>
            </a:r>
          </a:p>
          <a:p>
            <a:pPr>
              <a:lnSpc>
                <a:spcPct val="100000"/>
              </a:lnSpc>
              <a:spcBef>
                <a:spcPct val="0"/>
              </a:spcBef>
              <a:buFontTx/>
              <a:buNone/>
            </a:pPr>
            <a:endParaRPr lang="fr-FR" altLang="fr-FR" sz="1400" b="1" dirty="0">
              <a:solidFill>
                <a:srgbClr val="002060"/>
              </a:solidFill>
              <a:latin typeface="Corbel" panose="020B0503020204020204" pitchFamily="34" charset="0"/>
              <a:cs typeface="Arial" panose="020B0604020202020204" pitchFamily="34" charset="0"/>
            </a:endParaRPr>
          </a:p>
          <a:p>
            <a:pPr>
              <a:lnSpc>
                <a:spcPct val="100000"/>
              </a:lnSpc>
              <a:spcBef>
                <a:spcPct val="0"/>
              </a:spcBef>
              <a:buFontTx/>
              <a:buNone/>
            </a:pPr>
            <a:r>
              <a:rPr lang="fr-FR" altLang="fr-FR" sz="2000" b="1" dirty="0">
                <a:solidFill>
                  <a:srgbClr val="002060"/>
                </a:solidFill>
                <a:latin typeface="Corbel" panose="020B0503020204020204" pitchFamily="34" charset="0"/>
                <a:cs typeface="Arial" panose="020B0604020202020204" pitchFamily="34" charset="0"/>
              </a:rPr>
              <a:t>           </a:t>
            </a:r>
            <a:r>
              <a:rPr lang="fr-FR" altLang="fr-FR" sz="2000" b="1" dirty="0">
                <a:solidFill>
                  <a:srgbClr val="002060"/>
                </a:solidFill>
                <a:cs typeface="Arial" panose="020B0604020202020204" pitchFamily="34" charset="0"/>
              </a:rPr>
              <a:t>Les solutions</a:t>
            </a:r>
          </a:p>
        </p:txBody>
      </p:sp>
      <p:sp>
        <p:nvSpPr>
          <p:cNvPr id="162822" name="Espace réservé du numéro de diapositive 1">
            <a:extLst>
              <a:ext uri="{FF2B5EF4-FFF2-40B4-BE49-F238E27FC236}">
                <a16:creationId xmlns:a16="http://schemas.microsoft.com/office/drawing/2014/main" id="{F31459C6-4399-E533-29AF-67A5D1B43F5D}"/>
              </a:ext>
            </a:extLst>
          </p:cNvPr>
          <p:cNvSpPr txBox="1">
            <a:spLocks/>
          </p:cNvSpPr>
          <p:nvPr/>
        </p:nvSpPr>
        <p:spPr bwMode="auto">
          <a:xfrm>
            <a:off x="7367588" y="1809750"/>
            <a:ext cx="56515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rgbClr val="FFFFFF"/>
                </a:solidFill>
              </a:rPr>
              <a:t>M</a:t>
            </a:r>
            <a:r>
              <a:rPr lang="fr-FR" altLang="fr-FR" sz="2400" b="1" baseline="30000">
                <a:solidFill>
                  <a:srgbClr val="FFFFFF"/>
                </a:solidFill>
              </a:rPr>
              <a:t>1</a:t>
            </a:r>
            <a:r>
              <a:rPr lang="fr-FR" altLang="fr-FR" sz="1800" b="1">
                <a:solidFill>
                  <a:srgbClr val="CFEDEF"/>
                </a:solidFill>
              </a:rPr>
              <a:t> </a:t>
            </a:r>
            <a:endParaRPr lang="fr-FR" altLang="fr-FR" sz="1800" b="1">
              <a:solidFill>
                <a:srgbClr val="000000"/>
              </a:solidFill>
            </a:endParaRPr>
          </a:p>
        </p:txBody>
      </p:sp>
      <p:sp>
        <p:nvSpPr>
          <p:cNvPr id="162823" name="Espace réservé du numéro de diapositive 1">
            <a:extLst>
              <a:ext uri="{FF2B5EF4-FFF2-40B4-BE49-F238E27FC236}">
                <a16:creationId xmlns:a16="http://schemas.microsoft.com/office/drawing/2014/main" id="{C7B62524-0198-F549-672E-9E364E835D9C}"/>
              </a:ext>
            </a:extLst>
          </p:cNvPr>
          <p:cNvSpPr txBox="1">
            <a:spLocks/>
          </p:cNvSpPr>
          <p:nvPr/>
        </p:nvSpPr>
        <p:spPr bwMode="auto">
          <a:xfrm>
            <a:off x="7367588" y="2443163"/>
            <a:ext cx="565150" cy="365125"/>
          </a:xfrm>
          <a:prstGeom prst="rect">
            <a:avLst/>
          </a:prstGeom>
          <a:solidFill>
            <a:srgbClr val="AF83B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rgbClr val="FFFFFF"/>
                </a:solidFill>
              </a:rPr>
              <a:t>M</a:t>
            </a:r>
            <a:r>
              <a:rPr lang="fr-FR" altLang="fr-FR" sz="2400" b="1" baseline="30000">
                <a:solidFill>
                  <a:srgbClr val="FFFFFF"/>
                </a:solidFill>
              </a:rPr>
              <a:t>2</a:t>
            </a:r>
            <a:r>
              <a:rPr lang="fr-FR" altLang="fr-FR" sz="1800" b="1">
                <a:solidFill>
                  <a:srgbClr val="CFEDEF"/>
                </a:solidFill>
              </a:rPr>
              <a:t> </a:t>
            </a:r>
            <a:endParaRPr lang="fr-FR" altLang="fr-FR" sz="1800" b="1">
              <a:solidFill>
                <a:srgbClr val="000000"/>
              </a:solidFill>
            </a:endParaRPr>
          </a:p>
        </p:txBody>
      </p:sp>
      <p:sp>
        <p:nvSpPr>
          <p:cNvPr id="162824" name="Espace réservé du numéro de diapositive 1">
            <a:extLst>
              <a:ext uri="{FF2B5EF4-FFF2-40B4-BE49-F238E27FC236}">
                <a16:creationId xmlns:a16="http://schemas.microsoft.com/office/drawing/2014/main" id="{866EE4B2-7198-70C8-FA10-50FE42D9C378}"/>
              </a:ext>
            </a:extLst>
          </p:cNvPr>
          <p:cNvSpPr txBox="1">
            <a:spLocks/>
          </p:cNvSpPr>
          <p:nvPr/>
        </p:nvSpPr>
        <p:spPr bwMode="auto">
          <a:xfrm>
            <a:off x="7377113" y="3119438"/>
            <a:ext cx="565150" cy="365125"/>
          </a:xfrm>
          <a:prstGeom prst="rect">
            <a:avLst/>
          </a:prstGeom>
          <a:solidFill>
            <a:srgbClr val="FF2E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rgbClr val="FFFFFF"/>
                </a:solidFill>
              </a:rPr>
              <a:t>M</a:t>
            </a:r>
            <a:r>
              <a:rPr lang="fr-FR" altLang="fr-FR" sz="2400" b="1" baseline="30000" dirty="0">
                <a:solidFill>
                  <a:srgbClr val="FFFFFF"/>
                </a:solidFill>
              </a:rPr>
              <a:t>3</a:t>
            </a:r>
            <a:r>
              <a:rPr lang="fr-FR" altLang="fr-FR" sz="1800" b="1" dirty="0">
                <a:solidFill>
                  <a:srgbClr val="CFEDEF"/>
                </a:solidFill>
              </a:rPr>
              <a:t> </a:t>
            </a:r>
            <a:endParaRPr lang="fr-FR" altLang="fr-FR" sz="1800" b="1" dirty="0">
              <a:solidFill>
                <a:srgbClr val="000000"/>
              </a:solidFill>
            </a:endParaRPr>
          </a:p>
        </p:txBody>
      </p:sp>
      <p:sp>
        <p:nvSpPr>
          <p:cNvPr id="162825" name="Espace réservé du numéro de diapositive 1">
            <a:extLst>
              <a:ext uri="{FF2B5EF4-FFF2-40B4-BE49-F238E27FC236}">
                <a16:creationId xmlns:a16="http://schemas.microsoft.com/office/drawing/2014/main" id="{197FE377-3687-FBEA-E790-06EA91A7D4BB}"/>
              </a:ext>
            </a:extLst>
          </p:cNvPr>
          <p:cNvSpPr txBox="1">
            <a:spLocks/>
          </p:cNvSpPr>
          <p:nvPr/>
        </p:nvSpPr>
        <p:spPr bwMode="auto">
          <a:xfrm>
            <a:off x="7367588" y="4154488"/>
            <a:ext cx="565150" cy="3651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rgbClr val="FFFFFF"/>
                </a:solidFill>
              </a:rPr>
              <a:t>M</a:t>
            </a:r>
            <a:r>
              <a:rPr lang="fr-FR" altLang="fr-FR" sz="2400" b="1" baseline="30000">
                <a:solidFill>
                  <a:srgbClr val="FFFFFF"/>
                </a:solidFill>
              </a:rPr>
              <a:t>4</a:t>
            </a:r>
            <a:r>
              <a:rPr lang="fr-FR" altLang="fr-FR" sz="1800" b="1">
                <a:solidFill>
                  <a:srgbClr val="CFEDEF"/>
                </a:solidFill>
              </a:rPr>
              <a:t> </a:t>
            </a:r>
            <a:endParaRPr lang="fr-FR" altLang="fr-FR" sz="1800" b="1">
              <a:solidFill>
                <a:srgbClr val="000000"/>
              </a:solidFill>
            </a:endParaRPr>
          </a:p>
        </p:txBody>
      </p:sp>
      <p:sp>
        <p:nvSpPr>
          <p:cNvPr id="16" name="Espace réservé du numéro de diapositive 1">
            <a:extLst>
              <a:ext uri="{FF2B5EF4-FFF2-40B4-BE49-F238E27FC236}">
                <a16:creationId xmlns:a16="http://schemas.microsoft.com/office/drawing/2014/main" id="{0E6A81AE-D42A-F59C-C3CA-B058D711CB9A}"/>
              </a:ext>
            </a:extLst>
          </p:cNvPr>
          <p:cNvSpPr txBox="1">
            <a:spLocks/>
          </p:cNvSpPr>
          <p:nvPr/>
        </p:nvSpPr>
        <p:spPr bwMode="auto">
          <a:xfrm>
            <a:off x="7367588" y="4749800"/>
            <a:ext cx="565150" cy="365125"/>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prstClr val="white"/>
                </a:solidFill>
              </a:rPr>
              <a:t>M</a:t>
            </a:r>
            <a:r>
              <a:rPr lang="fr-FR" altLang="fr-FR" sz="2400" b="1" baseline="30000" dirty="0">
                <a:solidFill>
                  <a:prstClr val="white"/>
                </a:solidFill>
              </a:rPr>
              <a:t>5</a:t>
            </a:r>
            <a:r>
              <a:rPr lang="fr-FR" altLang="fr-FR" sz="1800" b="1" dirty="0">
                <a:solidFill>
                  <a:srgbClr val="CFEDEF"/>
                </a:solidFill>
              </a:rPr>
              <a:t> </a:t>
            </a:r>
            <a:endParaRPr lang="fr-FR" altLang="fr-FR" sz="1800" b="1" dirty="0">
              <a:solidFill>
                <a:prstClr val="black"/>
              </a:solidFill>
            </a:endParaRPr>
          </a:p>
        </p:txBody>
      </p:sp>
      <p:pic>
        <p:nvPicPr>
          <p:cNvPr id="162827" name="Image 7">
            <a:extLst>
              <a:ext uri="{FF2B5EF4-FFF2-40B4-BE49-F238E27FC236}">
                <a16:creationId xmlns:a16="http://schemas.microsoft.com/office/drawing/2014/main" id="{02BBB50C-52FE-A48D-B89B-773B3F6A75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3609" y="75622"/>
            <a:ext cx="1110041"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space réservé du numéro de diapositive 1">
            <a:extLst>
              <a:ext uri="{FF2B5EF4-FFF2-40B4-BE49-F238E27FC236}">
                <a16:creationId xmlns:a16="http://schemas.microsoft.com/office/drawing/2014/main" id="{BABC0259-6BE2-E532-6DB1-7CDC1B7E7152}"/>
              </a:ext>
            </a:extLst>
          </p:cNvPr>
          <p:cNvSpPr txBox="1">
            <a:spLocks/>
          </p:cNvSpPr>
          <p:nvPr/>
        </p:nvSpPr>
        <p:spPr bwMode="auto">
          <a:xfrm>
            <a:off x="7385050" y="5483225"/>
            <a:ext cx="565150" cy="365125"/>
          </a:xfrm>
          <a:prstGeom prst="rect">
            <a:avLst/>
          </a:prstGeom>
          <a:solidFill>
            <a:schemeClr val="bg2">
              <a:lumMod val="50000"/>
            </a:schemeClr>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prstClr val="white"/>
                </a:solidFill>
              </a:rPr>
              <a:t>M</a:t>
            </a:r>
            <a:r>
              <a:rPr lang="fr-FR" altLang="fr-FR" sz="2400" b="1" baseline="30000" dirty="0">
                <a:solidFill>
                  <a:prstClr val="white"/>
                </a:solidFill>
              </a:rPr>
              <a:t>6</a:t>
            </a:r>
            <a:r>
              <a:rPr lang="fr-FR" altLang="fr-FR" sz="1800" b="1" dirty="0">
                <a:solidFill>
                  <a:srgbClr val="CFEDEF"/>
                </a:solidFill>
              </a:rPr>
              <a:t> </a:t>
            </a:r>
            <a:endParaRPr lang="fr-FR" altLang="fr-FR" sz="1800" b="1" dirty="0">
              <a:solidFill>
                <a:prstClr val="black"/>
              </a:solidFill>
            </a:endParaRPr>
          </a:p>
        </p:txBody>
      </p:sp>
      <p:sp>
        <p:nvSpPr>
          <p:cNvPr id="14" name="Espace réservé du numéro de diapositive 1">
            <a:extLst>
              <a:ext uri="{FF2B5EF4-FFF2-40B4-BE49-F238E27FC236}">
                <a16:creationId xmlns:a16="http://schemas.microsoft.com/office/drawing/2014/main" id="{E4A49E5E-A2E9-2B14-4A3D-DD4B502A963F}"/>
              </a:ext>
            </a:extLst>
          </p:cNvPr>
          <p:cNvSpPr txBox="1">
            <a:spLocks/>
          </p:cNvSpPr>
          <p:nvPr/>
        </p:nvSpPr>
        <p:spPr bwMode="auto">
          <a:xfrm>
            <a:off x="7385050" y="6008688"/>
            <a:ext cx="565150" cy="365125"/>
          </a:xfrm>
          <a:prstGeom prst="rect">
            <a:avLst/>
          </a:prstGeom>
          <a:solidFill>
            <a:schemeClr val="accent4"/>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prstClr val="white"/>
                </a:solidFill>
              </a:rPr>
              <a:t>M</a:t>
            </a:r>
            <a:r>
              <a:rPr lang="fr-FR" altLang="fr-FR" sz="2400" b="1" baseline="30000" dirty="0">
                <a:solidFill>
                  <a:prstClr val="white"/>
                </a:solidFill>
              </a:rPr>
              <a:t>7</a:t>
            </a:r>
            <a:r>
              <a:rPr lang="fr-FR" altLang="fr-FR" sz="1800" b="1" dirty="0">
                <a:solidFill>
                  <a:srgbClr val="CFEDEF"/>
                </a:solidFill>
              </a:rPr>
              <a:t> </a:t>
            </a:r>
            <a:endParaRPr lang="fr-FR" altLang="fr-FR" sz="1800" b="1" dirty="0">
              <a:solidFill>
                <a:prstClr val="black"/>
              </a:solidFill>
            </a:endParaRPr>
          </a:p>
        </p:txBody>
      </p:sp>
      <p:sp>
        <p:nvSpPr>
          <p:cNvPr id="15" name="Espace réservé du numéro de diapositive 1">
            <a:extLst>
              <a:ext uri="{FF2B5EF4-FFF2-40B4-BE49-F238E27FC236}">
                <a16:creationId xmlns:a16="http://schemas.microsoft.com/office/drawing/2014/main" id="{95FBE4AF-3C45-4C84-BC15-ACD1CE788B25}"/>
              </a:ext>
            </a:extLst>
          </p:cNvPr>
          <p:cNvSpPr txBox="1">
            <a:spLocks/>
          </p:cNvSpPr>
          <p:nvPr/>
        </p:nvSpPr>
        <p:spPr bwMode="auto">
          <a:xfrm>
            <a:off x="11201400" y="6354763"/>
            <a:ext cx="990600"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156</a:t>
            </a:fld>
            <a:endParaRPr lang="fr-FR" altLang="fr-FR" sz="1800" b="1" dirty="0">
              <a:solidFill>
                <a:srgbClr val="FFC000"/>
              </a:solidFill>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8908D87-22F5-44C5-A1E9-49B82C215734}"/>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4" name="ZoneTexte 30">
            <a:extLst>
              <a:ext uri="{FF2B5EF4-FFF2-40B4-BE49-F238E27FC236}">
                <a16:creationId xmlns:a16="http://schemas.microsoft.com/office/drawing/2014/main" id="{C6EAC568-C1F8-4FC6-9678-D4BC79EEEA89}"/>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pic>
        <p:nvPicPr>
          <p:cNvPr id="5" name="Image 7">
            <a:extLst>
              <a:ext uri="{FF2B5EF4-FFF2-40B4-BE49-F238E27FC236}">
                <a16:creationId xmlns:a16="http://schemas.microsoft.com/office/drawing/2014/main" id="{25E1378A-C3BE-4C31-95E9-A89168276F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7F94FE34-20CC-44F4-9E97-EFD1E150C311}"/>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rgbClr val="2F5597"/>
                </a:solidFill>
              </a:rPr>
              <a:t>Comprendre le diaporama</a:t>
            </a:r>
          </a:p>
        </p:txBody>
      </p:sp>
      <p:sp>
        <p:nvSpPr>
          <p:cNvPr id="7" name="Espace réservé du contenu 2">
            <a:extLst>
              <a:ext uri="{FF2B5EF4-FFF2-40B4-BE49-F238E27FC236}">
                <a16:creationId xmlns:a16="http://schemas.microsoft.com/office/drawing/2014/main" id="{FC471EFD-0E2C-4DD2-8183-5F52C7A22523}"/>
              </a:ext>
            </a:extLst>
          </p:cNvPr>
          <p:cNvSpPr txBox="1">
            <a:spLocks/>
          </p:cNvSpPr>
          <p:nvPr/>
        </p:nvSpPr>
        <p:spPr>
          <a:xfrm>
            <a:off x="2395504" y="1368786"/>
            <a:ext cx="4672203" cy="5057414"/>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800" dirty="0"/>
              <a:t>La présence de L’Abeille sur une diapositive invite l’enseignant à questionner les élèves. Il faut cliquer pour avoir la suite…</a:t>
            </a:r>
          </a:p>
          <a:p>
            <a:pPr marL="0" indent="0">
              <a:lnSpc>
                <a:spcPct val="100000"/>
              </a:lnSpc>
              <a:buFont typeface="Arial" panose="020B0604020202020204" pitchFamily="34" charset="0"/>
              <a:buNone/>
            </a:pPr>
            <a:r>
              <a:rPr lang="fr-FR" sz="1800" dirty="0"/>
              <a:t>En cliquant sur le « plus », un complément d’information apparaît sous forme de bulle. Pour faire disparaître la bulle, recliquer sur l’icône.</a:t>
            </a:r>
          </a:p>
          <a:p>
            <a:pPr marL="0" indent="0">
              <a:lnSpc>
                <a:spcPct val="100000"/>
              </a:lnSpc>
              <a:buFont typeface="Arial" panose="020B0604020202020204" pitchFamily="34" charset="0"/>
              <a:buNone/>
            </a:pPr>
            <a:r>
              <a:rPr lang="fr-FR" sz="1800" dirty="0"/>
              <a:t>En cliquant sur l’appareil photo, une photo apparaît. Pour revenir en arrière, il faut cliquer sur : </a:t>
            </a:r>
          </a:p>
          <a:p>
            <a:pPr marL="0" indent="0">
              <a:lnSpc>
                <a:spcPct val="100000"/>
              </a:lnSpc>
              <a:buFont typeface="Arial" panose="020B0604020202020204" pitchFamily="34" charset="0"/>
              <a:buNone/>
            </a:pPr>
            <a:r>
              <a:rPr lang="fr-FR" sz="1800" dirty="0"/>
              <a:t>En cliquant sur les numéros, la réponse à la question posée dans le titre apparaît.</a:t>
            </a:r>
          </a:p>
          <a:p>
            <a:pPr marL="0" indent="0">
              <a:lnSpc>
                <a:spcPct val="100000"/>
              </a:lnSpc>
              <a:buFont typeface="Arial" panose="020B0604020202020204" pitchFamily="34" charset="0"/>
              <a:buNone/>
            </a:pPr>
            <a:r>
              <a:rPr lang="fr-FR" sz="1800" dirty="0"/>
              <a:t>En cliquant sur cette icône, un « le savais-tu ? » apparaît.</a:t>
            </a:r>
          </a:p>
          <a:p>
            <a:pPr marL="0" indent="0">
              <a:lnSpc>
                <a:spcPct val="100000"/>
              </a:lnSpc>
              <a:buFont typeface="Arial" panose="020B0604020202020204" pitchFamily="34" charset="0"/>
              <a:buNone/>
            </a:pPr>
            <a:r>
              <a:rPr lang="fr-FR" sz="1800" dirty="0"/>
              <a:t>En cliquant sur cette icône, une diapositive « exercice » apparaît.</a:t>
            </a:r>
          </a:p>
          <a:p>
            <a:pPr marL="0" indent="0">
              <a:buFont typeface="Arial" panose="020B0604020202020204" pitchFamily="34" charset="0"/>
              <a:buNone/>
            </a:pPr>
            <a:endParaRPr lang="fr-FR" sz="1800" dirty="0"/>
          </a:p>
        </p:txBody>
      </p:sp>
      <p:pic>
        <p:nvPicPr>
          <p:cNvPr id="9" name="Btn_Camera_Txt1">
            <a:extLst>
              <a:ext uri="{FF2B5EF4-FFF2-40B4-BE49-F238E27FC236}">
                <a16:creationId xmlns:a16="http://schemas.microsoft.com/office/drawing/2014/main" id="{509B5D2D-B757-49D9-B135-4CD5FE54FAF1}"/>
              </a:ext>
            </a:extLst>
          </p:cNvPr>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bwMode="auto">
          <a:xfrm>
            <a:off x="1696603" y="2419456"/>
            <a:ext cx="668410"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2">
            <a:extLst>
              <a:ext uri="{FF2B5EF4-FFF2-40B4-BE49-F238E27FC236}">
                <a16:creationId xmlns:a16="http://schemas.microsoft.com/office/drawing/2014/main" id="{C8D570CF-08F4-4E50-8FBF-805BE3AF88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5703" y="5799488"/>
            <a:ext cx="427596" cy="362454"/>
          </a:xfrm>
          <a:prstGeom prst="rect">
            <a:avLst/>
          </a:prstGeom>
        </p:spPr>
      </p:pic>
      <p:pic>
        <p:nvPicPr>
          <p:cNvPr id="14" name="Image 13">
            <a:hlinkClick r:id="rId5" action="ppaction://hlinksldjump"/>
            <a:extLst>
              <a:ext uri="{FF2B5EF4-FFF2-40B4-BE49-F238E27FC236}">
                <a16:creationId xmlns:a16="http://schemas.microsoft.com/office/drawing/2014/main" id="{7D5AF9CE-215F-456B-8F83-66E388A55EE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8025" y="5141900"/>
            <a:ext cx="442953" cy="375472"/>
          </a:xfrm>
          <a:prstGeom prst="rect">
            <a:avLst/>
          </a:prstGeom>
        </p:spPr>
      </p:pic>
      <p:pic>
        <p:nvPicPr>
          <p:cNvPr id="15" name="Google Shape;263;p41">
            <a:extLst>
              <a:ext uri="{FF2B5EF4-FFF2-40B4-BE49-F238E27FC236}">
                <a16:creationId xmlns:a16="http://schemas.microsoft.com/office/drawing/2014/main" id="{45E09898-1BBD-4B45-B5B9-59F503B58170}"/>
              </a:ext>
            </a:extLst>
          </p:cNvPr>
          <p:cNvPicPr preferRelativeResize="0"/>
          <p:nvPr/>
        </p:nvPicPr>
        <p:blipFill rotWithShape="1">
          <a:blip r:embed="rId7">
            <a:alphaModFix/>
          </a:blip>
          <a:srcRect/>
          <a:stretch/>
        </p:blipFill>
        <p:spPr>
          <a:xfrm>
            <a:off x="1547723" y="1297520"/>
            <a:ext cx="943555" cy="1008238"/>
          </a:xfrm>
          <a:prstGeom prst="rect">
            <a:avLst/>
          </a:prstGeom>
          <a:noFill/>
          <a:ln>
            <a:noFill/>
          </a:ln>
        </p:spPr>
      </p:pic>
      <p:sp>
        <p:nvSpPr>
          <p:cNvPr id="16" name="Numéro 1">
            <a:extLst>
              <a:ext uri="{FF2B5EF4-FFF2-40B4-BE49-F238E27FC236}">
                <a16:creationId xmlns:a16="http://schemas.microsoft.com/office/drawing/2014/main" id="{31B66883-318B-4B59-A776-6A7758872B47}"/>
              </a:ext>
            </a:extLst>
          </p:cNvPr>
          <p:cNvSpPr/>
          <p:nvPr/>
        </p:nvSpPr>
        <p:spPr bwMode="auto">
          <a:xfrm>
            <a:off x="1751157" y="4273091"/>
            <a:ext cx="548759" cy="54875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solidFill>
                  <a:schemeClr val="bg1"/>
                </a:solidFill>
              </a:rPr>
              <a:t>1</a:t>
            </a:r>
          </a:p>
        </p:txBody>
      </p:sp>
      <p:pic>
        <p:nvPicPr>
          <p:cNvPr id="17" name="Savoir +">
            <a:hlinkClick r:id="" action="ppaction://noaction"/>
            <a:extLst>
              <a:ext uri="{FF2B5EF4-FFF2-40B4-BE49-F238E27FC236}">
                <a16:creationId xmlns:a16="http://schemas.microsoft.com/office/drawing/2014/main" id="{2371015C-5F18-4FE7-8F7D-6D62893AAE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24604" y="1545683"/>
            <a:ext cx="588503" cy="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Espace réservé du contenu 2">
            <a:extLst>
              <a:ext uri="{FF2B5EF4-FFF2-40B4-BE49-F238E27FC236}">
                <a16:creationId xmlns:a16="http://schemas.microsoft.com/office/drawing/2014/main" id="{F79FE3F4-87E9-481D-A671-42A90AFA55F7}"/>
              </a:ext>
            </a:extLst>
          </p:cNvPr>
          <p:cNvSpPr txBox="1">
            <a:spLocks/>
          </p:cNvSpPr>
          <p:nvPr/>
        </p:nvSpPr>
        <p:spPr>
          <a:xfrm>
            <a:off x="7621157" y="1297520"/>
            <a:ext cx="4380919" cy="527473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800" dirty="0"/>
              <a:t>En cliquant sur  « en savoir + », un complément d’information apparaît sous forme de diapositives complémentaires. </a:t>
            </a:r>
          </a:p>
          <a:p>
            <a:pPr marL="0" indent="0">
              <a:lnSpc>
                <a:spcPct val="100000"/>
              </a:lnSpc>
              <a:buNone/>
            </a:pPr>
            <a:r>
              <a:rPr lang="fr-FR" sz="1800" dirty="0"/>
              <a:t>En cliquant sur cette icône, vous retournez vers la diapositive initiale. Il se trouve en bas à droite, sur le N° de diapositive.</a:t>
            </a:r>
          </a:p>
          <a:p>
            <a:pPr marL="0" indent="0">
              <a:lnSpc>
                <a:spcPct val="100000"/>
              </a:lnSpc>
              <a:buNone/>
            </a:pPr>
            <a:r>
              <a:rPr lang="fr-FR" sz="1800" dirty="0"/>
              <a:t>Vrai ou Faux ?</a:t>
            </a:r>
          </a:p>
          <a:p>
            <a:pPr marL="0" indent="0">
              <a:lnSpc>
                <a:spcPct val="100000"/>
              </a:lnSpc>
              <a:buFont typeface="Arial" panose="020B0604020202020204" pitchFamily="34" charset="0"/>
              <a:buNone/>
            </a:pPr>
            <a:r>
              <a:rPr lang="fr-FR" sz="1800" dirty="0"/>
              <a:t>En cliquant sur cette icône, l’animateur aura une information. Si la couleur est verte indique que le lien de l’icône est actif.</a:t>
            </a:r>
          </a:p>
          <a:p>
            <a:pPr marL="0" indent="0">
              <a:lnSpc>
                <a:spcPct val="100000"/>
              </a:lnSpc>
              <a:buNone/>
            </a:pPr>
            <a:r>
              <a:rPr lang="fr-FR" sz="1800" dirty="0"/>
              <a:t>En cliquant sur cette icône, une diapositive avec complément pédagogique apparaît.</a:t>
            </a:r>
          </a:p>
          <a:p>
            <a:pPr marL="0" indent="0">
              <a:lnSpc>
                <a:spcPct val="100000"/>
              </a:lnSpc>
              <a:buNone/>
            </a:pPr>
            <a:r>
              <a:rPr lang="fr-FR" sz="1800" dirty="0"/>
              <a:t>En cliquant sur cette icône, une vidéo apparaît.</a:t>
            </a:r>
          </a:p>
          <a:p>
            <a:pPr marL="0" indent="0">
              <a:lnSpc>
                <a:spcPct val="100000"/>
              </a:lnSpc>
              <a:buNone/>
            </a:pPr>
            <a:r>
              <a:rPr lang="fr-FR" sz="1800" dirty="0"/>
              <a:t>En cliquant sur cette icône, une </a:t>
            </a:r>
            <a:br>
              <a:rPr lang="fr-FR" sz="1800" dirty="0"/>
            </a:br>
            <a:r>
              <a:rPr lang="fr-FR" sz="1800" dirty="0"/>
              <a:t>diapositive « exercice » apparaît.</a:t>
            </a:r>
          </a:p>
        </p:txBody>
      </p:sp>
      <p:pic>
        <p:nvPicPr>
          <p:cNvPr id="19" name="Image 18">
            <a:extLst>
              <a:ext uri="{FF2B5EF4-FFF2-40B4-BE49-F238E27FC236}">
                <a16:creationId xmlns:a16="http://schemas.microsoft.com/office/drawing/2014/main" id="{7BB87341-3C07-4F6B-8F0C-8A7F5683F8D5}"/>
              </a:ext>
            </a:extLst>
          </p:cNvPr>
          <p:cNvPicPr>
            <a:picLocks noChangeAspect="1"/>
          </p:cNvPicPr>
          <p:nvPr/>
        </p:nvPicPr>
        <p:blipFill>
          <a:blip r:embed="rId9"/>
          <a:stretch>
            <a:fillRect/>
          </a:stretch>
        </p:blipFill>
        <p:spPr>
          <a:xfrm>
            <a:off x="6900459" y="2416954"/>
            <a:ext cx="636792" cy="540000"/>
          </a:xfrm>
          <a:prstGeom prst="rect">
            <a:avLst/>
          </a:prstGeom>
        </p:spPr>
      </p:pic>
      <p:pic>
        <p:nvPicPr>
          <p:cNvPr id="20" name="Image 19">
            <a:extLst>
              <a:ext uri="{FF2B5EF4-FFF2-40B4-BE49-F238E27FC236}">
                <a16:creationId xmlns:a16="http://schemas.microsoft.com/office/drawing/2014/main" id="{089AC963-47B4-4C0E-B856-FA956825846D}"/>
              </a:ext>
            </a:extLst>
          </p:cNvPr>
          <p:cNvPicPr>
            <a:picLocks noChangeAspect="1"/>
          </p:cNvPicPr>
          <p:nvPr/>
        </p:nvPicPr>
        <p:blipFill>
          <a:blip r:embed="rId9"/>
          <a:stretch>
            <a:fillRect/>
          </a:stretch>
        </p:blipFill>
        <p:spPr>
          <a:xfrm>
            <a:off x="3691245" y="4085544"/>
            <a:ext cx="477464" cy="404890"/>
          </a:xfrm>
          <a:prstGeom prst="rect">
            <a:avLst/>
          </a:prstGeom>
        </p:spPr>
      </p:pic>
      <p:pic>
        <p:nvPicPr>
          <p:cNvPr id="21" name="Image 2">
            <a:hlinkClick r:id="rId10" action="ppaction://hlinksldjump"/>
            <a:extLst>
              <a:ext uri="{FF2B5EF4-FFF2-40B4-BE49-F238E27FC236}">
                <a16:creationId xmlns:a16="http://schemas.microsoft.com/office/drawing/2014/main" id="{8DBB1DB8-A90B-4A70-8F72-D2E3DCA87052}"/>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790294" y="3403830"/>
            <a:ext cx="534218"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 name="Groupe OUI / NON">
            <a:extLst>
              <a:ext uri="{FF2B5EF4-FFF2-40B4-BE49-F238E27FC236}">
                <a16:creationId xmlns:a16="http://schemas.microsoft.com/office/drawing/2014/main" id="{BF8BEB2C-3977-4193-A298-B1A07B91432D}"/>
              </a:ext>
            </a:extLst>
          </p:cNvPr>
          <p:cNvGrpSpPr>
            <a:grpSpLocks noChangeAspect="1"/>
          </p:cNvGrpSpPr>
          <p:nvPr/>
        </p:nvGrpSpPr>
        <p:grpSpPr bwMode="auto">
          <a:xfrm>
            <a:off x="6765300" y="3159000"/>
            <a:ext cx="907110" cy="540000"/>
            <a:chOff x="10661839" y="250057"/>
            <a:chExt cx="1283656" cy="765126"/>
          </a:xfrm>
        </p:grpSpPr>
        <p:pic>
          <p:nvPicPr>
            <p:cNvPr id="26" name="pouce 4 oui">
              <a:extLst>
                <a:ext uri="{FF2B5EF4-FFF2-40B4-BE49-F238E27FC236}">
                  <a16:creationId xmlns:a16="http://schemas.microsoft.com/office/drawing/2014/main" id="{B261CC63-FE3B-4C25-B04A-F982791656E0}"/>
                </a:ext>
              </a:extLst>
            </p:cNvPr>
            <p:cNvPicPr>
              <a:picLocks noChangeAspect="1"/>
            </p:cNvPicPr>
            <p:nvPr/>
          </p:nvPicPr>
          <p:blipFill>
            <a:blip r:embed="rId12"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ouce 1 non">
              <a:extLst>
                <a:ext uri="{FF2B5EF4-FFF2-40B4-BE49-F238E27FC236}">
                  <a16:creationId xmlns:a16="http://schemas.microsoft.com/office/drawing/2014/main" id="{C2A8E5D7-4B70-492A-94AA-82D8C4A506FE}"/>
                </a:ext>
              </a:extLst>
            </p:cNvPr>
            <p:cNvPicPr>
              <a:picLocks noChangeAspect="1" noChangeArrowheads="1"/>
            </p:cNvPicPr>
            <p:nvPr/>
          </p:nvPicPr>
          <p:blipFill>
            <a:blip r:embed="rId13" cstate="hqprint">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8" name="PictoVideo">
            <a:extLst>
              <a:ext uri="{FF2B5EF4-FFF2-40B4-BE49-F238E27FC236}">
                <a16:creationId xmlns:a16="http://schemas.microsoft.com/office/drawing/2014/main" id="{772DD265-4EF2-43C4-A56E-917EC7455728}"/>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6900690" y="5299966"/>
            <a:ext cx="636331"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oGuide">
            <a:extLst>
              <a:ext uri="{FF2B5EF4-FFF2-40B4-BE49-F238E27FC236}">
                <a16:creationId xmlns:a16="http://schemas.microsoft.com/office/drawing/2014/main" id="{8EC400EF-729F-456D-8C32-682FD08E35E1}"/>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901128" y="4627545"/>
            <a:ext cx="635455"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o Info">
            <a:extLst>
              <a:ext uri="{FF2B5EF4-FFF2-40B4-BE49-F238E27FC236}">
                <a16:creationId xmlns:a16="http://schemas.microsoft.com/office/drawing/2014/main" id="{547882F2-D0A2-4C64-B4EC-DFDCD1ED6B29}"/>
              </a:ext>
            </a:extLst>
          </p:cNvPr>
          <p:cNvPicPr>
            <a:picLocks noChangeAspect="1"/>
          </p:cNvPicPr>
          <p:nvPr/>
        </p:nvPicPr>
        <p:blipFill>
          <a:blip r:embed="rId16">
            <a:duotone>
              <a:schemeClr val="accent6">
                <a:shade val="45000"/>
                <a:satMod val="135000"/>
              </a:schemeClr>
              <a:prstClr val="white"/>
            </a:duotone>
          </a:blip>
          <a:srcRect/>
          <a:stretch>
            <a:fillRect/>
          </a:stretch>
        </p:blipFill>
        <p:spPr bwMode="auto">
          <a:xfrm>
            <a:off x="6900942" y="3850285"/>
            <a:ext cx="635827" cy="540000"/>
          </a:xfrm>
          <a:prstGeom prst="rect">
            <a:avLst/>
          </a:prstGeom>
          <a:noFill/>
          <a:ln>
            <a:noFill/>
          </a:ln>
        </p:spPr>
      </p:pic>
      <p:pic>
        <p:nvPicPr>
          <p:cNvPr id="31" name="PictoVideo">
            <a:extLst>
              <a:ext uri="{FF2B5EF4-FFF2-40B4-BE49-F238E27FC236}">
                <a16:creationId xmlns:a16="http://schemas.microsoft.com/office/drawing/2014/main" id="{92DAA3A8-382E-4631-887F-8D7E700DAF43}"/>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6900539" y="5952790"/>
            <a:ext cx="636632"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2FEDAAAC-41CD-CCF9-B4AD-E487896F8A02}"/>
              </a:ext>
            </a:extLst>
          </p:cNvPr>
          <p:cNvSpPr txBox="1">
            <a:spLocks/>
          </p:cNvSpPr>
          <p:nvPr/>
        </p:nvSpPr>
        <p:spPr bwMode="auto">
          <a:xfrm>
            <a:off x="11190514" y="6354763"/>
            <a:ext cx="1001486"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157</a:t>
            </a:fld>
            <a:endParaRPr lang="fr-FR" altLang="fr-FR" sz="1800" b="1" dirty="0">
              <a:solidFill>
                <a:srgbClr val="FFC000"/>
              </a:solidFill>
            </a:endParaRPr>
          </a:p>
        </p:txBody>
      </p:sp>
    </p:spTree>
    <p:extLst>
      <p:ext uri="{BB962C8B-B14F-4D97-AF65-F5344CB8AC3E}">
        <p14:creationId xmlns:p14="http://schemas.microsoft.com/office/powerpoint/2010/main" val="310443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E99AED0D-36A1-439E-AA71-CBFF1A28F0F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5" name="ZoneTexte 30">
            <a:extLst>
              <a:ext uri="{FF2B5EF4-FFF2-40B4-BE49-F238E27FC236}">
                <a16:creationId xmlns:a16="http://schemas.microsoft.com/office/drawing/2014/main" id="{AD627075-B6C9-4626-B7EE-996943484E8B}"/>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pic>
        <p:nvPicPr>
          <p:cNvPr id="6" name="Image 7">
            <a:extLst>
              <a:ext uri="{FF2B5EF4-FFF2-40B4-BE49-F238E27FC236}">
                <a16:creationId xmlns:a16="http://schemas.microsoft.com/office/drawing/2014/main" id="{8122C6E4-2F46-40DD-8818-69F01472B1E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E04071A4-7F73-4144-999E-1AB7DB51CE87}"/>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rgbClr val="2F5597"/>
                </a:solidFill>
              </a:rPr>
              <a:t>Qu’est-ce que L’Air et Moi Lycée ? </a:t>
            </a:r>
          </a:p>
        </p:txBody>
      </p:sp>
      <p:sp>
        <p:nvSpPr>
          <p:cNvPr id="9" name="Espace réservé du contenu 4">
            <a:extLst>
              <a:ext uri="{FF2B5EF4-FFF2-40B4-BE49-F238E27FC236}">
                <a16:creationId xmlns:a16="http://schemas.microsoft.com/office/drawing/2014/main" id="{E3295130-A31C-4BF8-BA1A-A16D6F591D90}"/>
              </a:ext>
            </a:extLst>
          </p:cNvPr>
          <p:cNvSpPr txBox="1">
            <a:spLocks/>
          </p:cNvSpPr>
          <p:nvPr/>
        </p:nvSpPr>
        <p:spPr>
          <a:xfrm>
            <a:off x="5499100" y="1133475"/>
            <a:ext cx="6488112" cy="5534025"/>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fr-FR" sz="2400" b="0" i="0" u="none" strike="noStrike" kern="1200" cap="none" spc="0" normalizeH="0" baseline="0" noProof="0" dirty="0">
                <a:ln>
                  <a:noFill/>
                </a:ln>
                <a:solidFill>
                  <a:srgbClr val="2F5597"/>
                </a:solidFill>
                <a:effectLst/>
                <a:uLnTx/>
                <a:uFillTx/>
                <a:ea typeface="+mn-ea"/>
                <a:cs typeface="Calibri" panose="020F0502020204030204" pitchFamily="34" charset="0"/>
              </a:rPr>
              <a:t>Le principal objectif du projet « L’Air et Moi Lycée » est de </a:t>
            </a:r>
            <a:r>
              <a:rPr kumimoji="0" lang="fr-FR" sz="2400" b="1" i="0" u="none" strike="noStrike" kern="1200" cap="none" spc="0" normalizeH="0" baseline="0" noProof="0" dirty="0">
                <a:ln>
                  <a:noFill/>
                </a:ln>
                <a:solidFill>
                  <a:srgbClr val="2F5597"/>
                </a:solidFill>
                <a:effectLst/>
                <a:uLnTx/>
                <a:uFillTx/>
                <a:ea typeface="+mn-ea"/>
                <a:cs typeface="Calibri" panose="020F0502020204030204" pitchFamily="34" charset="0"/>
              </a:rPr>
              <a:t>sensibiliser les lycéens à l’importance de la qualité de l’air et de participer à les en rendre acteurs.</a:t>
            </a:r>
            <a:endParaRPr kumimoji="0" lang="fr-FR" sz="2400" b="0" i="0" u="none" strike="noStrike" kern="1200" cap="none" spc="0" normalizeH="0" baseline="0" noProof="0" dirty="0">
              <a:ln>
                <a:noFill/>
              </a:ln>
              <a:solidFill>
                <a:srgbClr val="2F5597"/>
              </a:solidFill>
              <a:effectLst/>
              <a:uLnTx/>
              <a:uFillTx/>
              <a:ea typeface="+mn-ea"/>
              <a:cs typeface="Calibri" panose="020F0502020204030204" pitchFamily="34" charset="0"/>
            </a:endParaRP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fr-FR" sz="2400" b="0" i="0" u="none" strike="noStrike" kern="1200" cap="none" spc="0" normalizeH="0" baseline="0" noProof="0" dirty="0">
                <a:ln>
                  <a:noFill/>
                </a:ln>
                <a:solidFill>
                  <a:srgbClr val="2F5597"/>
                </a:solidFill>
                <a:effectLst/>
                <a:uLnTx/>
                <a:uFillTx/>
                <a:ea typeface="+mn-ea"/>
                <a:cs typeface="Calibri" panose="020F0502020204030204" pitchFamily="34" charset="0"/>
              </a:rPr>
              <a:t>Ce projet se construit de manière coopérative grâce à 3 comités : </a:t>
            </a: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srgbClr val="2F5597"/>
                </a:solidFill>
                <a:effectLst/>
                <a:uLnTx/>
                <a:uFillTx/>
                <a:ea typeface="+mn-ea"/>
                <a:cs typeface="Calibri" panose="020F0502020204030204" pitchFamily="34" charset="0"/>
              </a:rPr>
              <a:t>pédagogique (élèves, enseignants…)</a:t>
            </a: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srgbClr val="2F5597"/>
                </a:solidFill>
                <a:effectLst/>
                <a:uLnTx/>
                <a:uFillTx/>
                <a:ea typeface="+mn-ea"/>
                <a:cs typeface="Calibri" panose="020F0502020204030204" pitchFamily="34" charset="0"/>
              </a:rPr>
              <a:t>scientifique (experts…) </a:t>
            </a: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srgbClr val="2F5597"/>
                </a:solidFill>
                <a:effectLst/>
                <a:uLnTx/>
                <a:uFillTx/>
                <a:ea typeface="+mn-ea"/>
                <a:cs typeface="Calibri" panose="020F0502020204030204" pitchFamily="34" charset="0"/>
              </a:rPr>
              <a:t>utilisateur (animateurs…)</a:t>
            </a: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fr-FR" sz="2400" b="0" i="0" u="none" strike="noStrike" kern="1200" cap="none" spc="0" normalizeH="0" baseline="0" noProof="0" dirty="0">
                <a:ln>
                  <a:noFill/>
                </a:ln>
                <a:solidFill>
                  <a:srgbClr val="2F5597"/>
                </a:solidFill>
                <a:effectLst/>
                <a:uLnTx/>
                <a:uFillTx/>
                <a:ea typeface="+mn-ea"/>
                <a:cs typeface="Calibri" panose="020F0502020204030204" pitchFamily="34" charset="0"/>
              </a:rPr>
              <a:t>Nous récoltons ainsi, tout au long de la construction des outils pédagogiques, des avis précieux. </a:t>
            </a: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fr-FR" sz="2400" b="1" i="0" u="none" strike="noStrike" kern="1200" cap="none" spc="0" normalizeH="0" baseline="0" noProof="0" dirty="0">
                <a:ln>
                  <a:noFill/>
                </a:ln>
                <a:solidFill>
                  <a:srgbClr val="2F5597"/>
                </a:solidFill>
                <a:effectLst/>
                <a:uLnTx/>
                <a:uFillTx/>
                <a:ea typeface="+mn-ea"/>
                <a:cs typeface="Calibri" panose="020F0502020204030204" pitchFamily="34" charset="0"/>
              </a:rPr>
              <a:t>Nous avons besoin de vous</a:t>
            </a:r>
            <a:br>
              <a:rPr kumimoji="0" lang="fr-FR" sz="2400" b="1" i="0" u="none" strike="noStrike" kern="1200" cap="none" spc="0" normalizeH="0" baseline="0" noProof="0" dirty="0">
                <a:ln>
                  <a:noFill/>
                </a:ln>
                <a:solidFill>
                  <a:srgbClr val="2F5597"/>
                </a:solidFill>
                <a:effectLst/>
                <a:uLnTx/>
                <a:uFillTx/>
                <a:ea typeface="+mn-ea"/>
                <a:cs typeface="Calibri" panose="020F0502020204030204" pitchFamily="34" charset="0"/>
              </a:rPr>
            </a:br>
            <a:r>
              <a:rPr kumimoji="0" lang="fr-FR" sz="2400" b="1" i="0" u="none" strike="noStrike" kern="1200" cap="none" spc="0" normalizeH="0" baseline="0" noProof="0" dirty="0">
                <a:ln>
                  <a:noFill/>
                </a:ln>
                <a:solidFill>
                  <a:srgbClr val="2F5597"/>
                </a:solidFill>
                <a:effectLst/>
                <a:uLnTx/>
                <a:uFillTx/>
                <a:ea typeface="+mn-ea"/>
                <a:cs typeface="Calibri" panose="020F0502020204030204" pitchFamily="34" charset="0"/>
              </a:rPr>
              <a:t>pour améliorer ce diaporama !</a:t>
            </a:r>
            <a:endParaRPr kumimoji="0" lang="fr-FR" sz="2400" b="0" i="0" u="none" strike="noStrike" kern="1200" cap="none" spc="0" normalizeH="0" baseline="0" noProof="0" dirty="0">
              <a:ln>
                <a:noFill/>
              </a:ln>
              <a:solidFill>
                <a:srgbClr val="2F5597"/>
              </a:solidFill>
              <a:effectLst/>
              <a:uLnTx/>
              <a:uFillTx/>
              <a:ea typeface="+mn-ea"/>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fr-FR" altLang="fr-FR" sz="2000" b="0" i="0" u="none" strike="noStrike" kern="1200" cap="none" spc="0" normalizeH="0" baseline="0" noProof="0" dirty="0">
              <a:ln>
                <a:noFill/>
              </a:ln>
              <a:solidFill>
                <a:srgbClr val="6E9DD1"/>
              </a:solidFill>
              <a:effectLst/>
              <a:uLnTx/>
              <a:uFillTx/>
              <a:latin typeface="Franklin Gothic Book"/>
              <a:ea typeface="+mn-ea"/>
              <a:cs typeface="Calibri" panose="020F0502020204030204" pitchFamily="34" charset="0"/>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srgbClr val="000066"/>
              </a:solidFill>
              <a:effectLst/>
              <a:uLnTx/>
              <a:uFillTx/>
              <a:latin typeface="Franklin Gothic Book"/>
              <a:ea typeface="+mn-ea"/>
              <a:cs typeface="+mn-cs"/>
            </a:endParaRPr>
          </a:p>
        </p:txBody>
      </p:sp>
      <p:pic>
        <p:nvPicPr>
          <p:cNvPr id="11" name="Picture 33">
            <a:hlinkClick r:id="" action="ppaction://hlinkshowjump?jump=firstslide"/>
            <a:extLst>
              <a:ext uri="{FF2B5EF4-FFF2-40B4-BE49-F238E27FC236}">
                <a16:creationId xmlns:a16="http://schemas.microsoft.com/office/drawing/2014/main" id="{A27294D1-5687-457F-98C8-2891CCCDE8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3325" y="5645944"/>
            <a:ext cx="7620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Objet 12">
            <a:extLst>
              <a:ext uri="{FF2B5EF4-FFF2-40B4-BE49-F238E27FC236}">
                <a16:creationId xmlns:a16="http://schemas.microsoft.com/office/drawing/2014/main" id="{F8E8852D-51C6-4914-95D8-F7882D729388}"/>
              </a:ext>
            </a:extLst>
          </p:cNvPr>
          <p:cNvGraphicFramePr>
            <a:graphicFrameLocks noChangeAspect="1"/>
          </p:cNvGraphicFramePr>
          <p:nvPr/>
        </p:nvGraphicFramePr>
        <p:xfrm>
          <a:off x="1919356" y="1222375"/>
          <a:ext cx="3109040" cy="3109040"/>
        </p:xfrm>
        <a:graphic>
          <a:graphicData uri="http://schemas.openxmlformats.org/presentationml/2006/ole">
            <mc:AlternateContent xmlns:mc="http://schemas.openxmlformats.org/markup-compatibility/2006">
              <mc:Choice xmlns:v="urn:schemas-microsoft-com:vml" Requires="v">
                <p:oleObj name="Image" r:id="rId4" imgW="4799880" imgH="4799880" progId="Photoshop.Image.13">
                  <p:embed/>
                </p:oleObj>
              </mc:Choice>
              <mc:Fallback>
                <p:oleObj name="Image" r:id="rId4" imgW="4799880" imgH="4799880" progId="Photoshop.Image.13">
                  <p:embed/>
                  <p:pic>
                    <p:nvPicPr>
                      <p:cNvPr id="13" name="Objet 12">
                        <a:extLst>
                          <a:ext uri="{FF2B5EF4-FFF2-40B4-BE49-F238E27FC236}">
                            <a16:creationId xmlns:a16="http://schemas.microsoft.com/office/drawing/2014/main" id="{F8E8852D-51C6-4914-95D8-F7882D729388}"/>
                          </a:ext>
                        </a:extLst>
                      </p:cNvPr>
                      <p:cNvPicPr/>
                      <p:nvPr/>
                    </p:nvPicPr>
                    <p:blipFill>
                      <a:blip r:embed="rId5"/>
                      <a:stretch>
                        <a:fillRect/>
                      </a:stretch>
                    </p:blipFill>
                    <p:spPr>
                      <a:xfrm>
                        <a:off x="1919356" y="1222375"/>
                        <a:ext cx="3109040" cy="3109040"/>
                      </a:xfrm>
                      <a:prstGeom prst="rect">
                        <a:avLst/>
                      </a:prstGeom>
                    </p:spPr>
                  </p:pic>
                </p:oleObj>
              </mc:Fallback>
            </mc:AlternateContent>
          </a:graphicData>
        </a:graphic>
      </p:graphicFrame>
      <p:pic>
        <p:nvPicPr>
          <p:cNvPr id="10" name="Image 4">
            <a:extLst>
              <a:ext uri="{FF2B5EF4-FFF2-40B4-BE49-F238E27FC236}">
                <a16:creationId xmlns:a16="http://schemas.microsoft.com/office/drawing/2014/main" id="{62389B9F-40EE-40AA-A532-78A0F203D82C}"/>
              </a:ext>
            </a:extLst>
          </p:cNvPr>
          <p:cNvPicPr>
            <a:picLocks noChangeAspect="1"/>
          </p:cNvPicPr>
          <p:nvPr/>
        </p:nvPicPr>
        <p:blipFill>
          <a:blip r:embed="rId6" cstate="hqprint">
            <a:extLst>
              <a:ext uri="{28A0092B-C50C-407E-A947-70E740481C1C}">
                <a14:useLocalDpi xmlns:a14="http://schemas.microsoft.com/office/drawing/2010/main" val="0"/>
              </a:ext>
            </a:extLst>
          </a:blip>
          <a:srcRect t="28114"/>
          <a:stretch>
            <a:fillRect/>
          </a:stretch>
        </p:blipFill>
        <p:spPr bwMode="auto">
          <a:xfrm>
            <a:off x="1600200" y="4331415"/>
            <a:ext cx="3747353" cy="248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37">
            <a:extLst>
              <a:ext uri="{FF2B5EF4-FFF2-40B4-BE49-F238E27FC236}">
                <a16:creationId xmlns:a16="http://schemas.microsoft.com/office/drawing/2014/main" id="{CD2FEAF2-9886-4CD9-89D9-987F6CABEDE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1281" y="4670426"/>
            <a:ext cx="1303338"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7CA38DD3-1225-7E3E-3CD6-CD1B8E3CE2B1}"/>
              </a:ext>
            </a:extLst>
          </p:cNvPr>
          <p:cNvSpPr txBox="1">
            <a:spLocks/>
          </p:cNvSpPr>
          <p:nvPr/>
        </p:nvSpPr>
        <p:spPr bwMode="auto">
          <a:xfrm>
            <a:off x="11190514" y="6354763"/>
            <a:ext cx="1001486"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158</a:t>
            </a:fld>
            <a:endParaRPr lang="fr-FR" altLang="fr-FR" sz="1800" b="1" dirty="0">
              <a:solidFill>
                <a:srgbClr val="FFC000"/>
              </a:solidFill>
            </a:endParaRPr>
          </a:p>
        </p:txBody>
      </p:sp>
    </p:spTree>
    <p:extLst>
      <p:ext uri="{BB962C8B-B14F-4D97-AF65-F5344CB8AC3E}">
        <p14:creationId xmlns:p14="http://schemas.microsoft.com/office/powerpoint/2010/main" val="232678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25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60" name="Picture 11">
            <a:extLst>
              <a:ext uri="{FF2B5EF4-FFF2-40B4-BE49-F238E27FC236}">
                <a16:creationId xmlns:a16="http://schemas.microsoft.com/office/drawing/2014/main" id="{D45958E8-B389-6E81-0627-F2A983D804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2258"/>
          <a:stretch>
            <a:fillRect/>
          </a:stretch>
        </p:blipFill>
        <p:spPr bwMode="auto">
          <a:xfrm>
            <a:off x="3470498" y="3852863"/>
            <a:ext cx="3283559" cy="274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10">
            <a:extLst>
              <a:ext uri="{FF2B5EF4-FFF2-40B4-BE49-F238E27FC236}">
                <a16:creationId xmlns:a16="http://schemas.microsoft.com/office/drawing/2014/main" id="{9B21EFAA-41AF-AADA-85C3-5E3BE27807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25162"/>
          <a:stretch>
            <a:fillRect/>
          </a:stretch>
        </p:blipFill>
        <p:spPr bwMode="auto">
          <a:xfrm>
            <a:off x="3470499" y="1162050"/>
            <a:ext cx="3278818" cy="265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10">
            <a:extLst>
              <a:ext uri="{FF2B5EF4-FFF2-40B4-BE49-F238E27FC236}">
                <a16:creationId xmlns:a16="http://schemas.microsoft.com/office/drawing/2014/main" id="{FA15A981-4CAE-81A5-8389-56056604E4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46084"/>
          <a:stretch/>
        </p:blipFill>
        <p:spPr bwMode="auto">
          <a:xfrm>
            <a:off x="1418648" y="1133475"/>
            <a:ext cx="2248477" cy="547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ctangle 2">
            <a:extLst>
              <a:ext uri="{FF2B5EF4-FFF2-40B4-BE49-F238E27FC236}">
                <a16:creationId xmlns:a16="http://schemas.microsoft.com/office/drawing/2014/main" id="{821AFFF8-CCF8-B4EA-D65E-783B644805CD}"/>
              </a:ext>
            </a:extLst>
          </p:cNvPr>
          <p:cNvSpPr/>
          <p:nvPr/>
        </p:nvSpPr>
        <p:spPr>
          <a:xfrm>
            <a:off x="1490663"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fr-FR" sz="3200" b="1" dirty="0">
                <a:solidFill>
                  <a:schemeClr val="accent5">
                    <a:lumMod val="75000"/>
                  </a:schemeClr>
                </a:solidFill>
                <a:cs typeface="Arial" charset="0"/>
              </a:rPr>
              <a:t>Avez-vous entendu parler du smog* de 1952 ?</a:t>
            </a:r>
          </a:p>
        </p:txBody>
      </p:sp>
      <p:sp>
        <p:nvSpPr>
          <p:cNvPr id="242706" name="Rectangle 1">
            <a:extLst>
              <a:ext uri="{FF2B5EF4-FFF2-40B4-BE49-F238E27FC236}">
                <a16:creationId xmlns:a16="http://schemas.microsoft.com/office/drawing/2014/main" id="{34945D85-76F5-D166-DE85-3392DEC050FA}"/>
              </a:ext>
            </a:extLst>
          </p:cNvPr>
          <p:cNvSpPr>
            <a:spLocks noChangeArrowheads="1"/>
          </p:cNvSpPr>
          <p:nvPr/>
        </p:nvSpPr>
        <p:spPr bwMode="auto">
          <a:xfrm rot="-5400000">
            <a:off x="5469731" y="4983957"/>
            <a:ext cx="3108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000">
                <a:solidFill>
                  <a:schemeClr val="bg1"/>
                </a:solidFill>
              </a:rPr>
              <a:t>wikimedia.org</a:t>
            </a:r>
          </a:p>
        </p:txBody>
      </p:sp>
      <p:sp>
        <p:nvSpPr>
          <p:cNvPr id="19478" name="ZoneTexte 26">
            <a:extLst>
              <a:ext uri="{FF2B5EF4-FFF2-40B4-BE49-F238E27FC236}">
                <a16:creationId xmlns:a16="http://schemas.microsoft.com/office/drawing/2014/main" id="{4494297B-C2FD-B68B-85DE-EAC29240334B}"/>
              </a:ext>
            </a:extLst>
          </p:cNvPr>
          <p:cNvSpPr txBox="1">
            <a:spLocks noChangeArrowheads="1"/>
          </p:cNvSpPr>
          <p:nvPr/>
        </p:nvSpPr>
        <p:spPr bwMode="auto">
          <a:xfrm>
            <a:off x="1518258" y="6581001"/>
            <a:ext cx="3548063"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t>*Smog = </a:t>
            </a:r>
            <a:r>
              <a:rPr lang="fr-FR" altLang="fr-FR" sz="1200" dirty="0" err="1"/>
              <a:t>smoke</a:t>
            </a:r>
            <a:r>
              <a:rPr lang="fr-FR" altLang="fr-FR" sz="1200" dirty="0"/>
              <a:t> + </a:t>
            </a:r>
            <a:r>
              <a:rPr lang="fr-FR" altLang="fr-FR" sz="1200" dirty="0" err="1"/>
              <a:t>fog</a:t>
            </a:r>
            <a:r>
              <a:rPr lang="fr-FR" altLang="fr-FR" sz="1200" dirty="0"/>
              <a:t> (fumée + brouillard).</a:t>
            </a:r>
          </a:p>
        </p:txBody>
      </p:sp>
      <p:sp>
        <p:nvSpPr>
          <p:cNvPr id="33" name="Rectangle 32">
            <a:extLst>
              <a:ext uri="{FF2B5EF4-FFF2-40B4-BE49-F238E27FC236}">
                <a16:creationId xmlns:a16="http://schemas.microsoft.com/office/drawing/2014/main" id="{5C849290-164A-E7F3-E0E3-2C17D585DDB3}"/>
              </a:ext>
            </a:extLst>
          </p:cNvPr>
          <p:cNvSpPr>
            <a:spLocks noChangeArrowheads="1"/>
          </p:cNvSpPr>
          <p:nvPr/>
        </p:nvSpPr>
        <p:spPr bwMode="auto">
          <a:xfrm>
            <a:off x="6749318" y="1155700"/>
            <a:ext cx="5336320"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fr-FR" altLang="fr-FR" sz="2000" dirty="0">
                <a:solidFill>
                  <a:srgbClr val="2F5597"/>
                </a:solidFill>
                <a:latin typeface="+mn-lt"/>
                <a:cs typeface="Calibri" panose="020F0502020204030204" pitchFamily="34" charset="0"/>
              </a:rPr>
              <a:t>En 1952, une catastrophe sanitaire est survenue à Londres faisant plus de 12 000 morts ! </a:t>
            </a:r>
          </a:p>
          <a:p>
            <a:pPr algn="just">
              <a:lnSpc>
                <a:spcPct val="100000"/>
              </a:lnSpc>
              <a:spcBef>
                <a:spcPct val="0"/>
              </a:spcBef>
              <a:buFontTx/>
              <a:buNone/>
            </a:pPr>
            <a:r>
              <a:rPr lang="fr-FR" altLang="fr-FR" sz="1400" dirty="0">
                <a:solidFill>
                  <a:srgbClr val="2F5597"/>
                </a:solidFill>
                <a:latin typeface="+mn-lt"/>
                <a:cs typeface="Calibri" panose="020F0502020204030204" pitchFamily="34" charset="0"/>
              </a:rPr>
              <a:t>    </a:t>
            </a:r>
          </a:p>
          <a:p>
            <a:pPr algn="just">
              <a:lnSpc>
                <a:spcPct val="100000"/>
              </a:lnSpc>
              <a:spcBef>
                <a:spcPct val="0"/>
              </a:spcBef>
              <a:buFontTx/>
              <a:buNone/>
            </a:pPr>
            <a:r>
              <a:rPr lang="fr-FR" altLang="fr-FR" sz="2000" dirty="0">
                <a:solidFill>
                  <a:srgbClr val="2F5597"/>
                </a:solidFill>
                <a:latin typeface="+mn-lt"/>
                <a:cs typeface="Calibri" panose="020F0502020204030204" pitchFamily="34" charset="0"/>
              </a:rPr>
              <a:t>Le 4 décembre 1952, un anticyclone provoque une inversion thermique qui fait chuter les températures de manière très importante et </a:t>
            </a:r>
            <a:r>
              <a:rPr lang="fr-FR" altLang="fr-FR" sz="2000" b="1" dirty="0">
                <a:solidFill>
                  <a:srgbClr val="2F5597"/>
                </a:solidFill>
                <a:latin typeface="+mn-lt"/>
                <a:cs typeface="Calibri" panose="020F0502020204030204" pitchFamily="34" charset="0"/>
              </a:rPr>
              <a:t>stagner la pollution au sol </a:t>
            </a:r>
            <a:r>
              <a:rPr lang="fr-FR" altLang="fr-FR" sz="2000" dirty="0">
                <a:solidFill>
                  <a:srgbClr val="2F5597"/>
                </a:solidFill>
                <a:latin typeface="+mn-lt"/>
                <a:cs typeface="Calibri" panose="020F0502020204030204" pitchFamily="34" charset="0"/>
              </a:rPr>
              <a:t>pendant 5 jours. </a:t>
            </a:r>
            <a:br>
              <a:rPr lang="fr-FR" altLang="fr-FR" sz="2000" dirty="0">
                <a:solidFill>
                  <a:srgbClr val="2F5597"/>
                </a:solidFill>
                <a:latin typeface="+mn-lt"/>
                <a:cs typeface="Calibri" panose="020F0502020204030204" pitchFamily="34" charset="0"/>
              </a:rPr>
            </a:br>
            <a:r>
              <a:rPr lang="fr-FR" altLang="fr-FR" sz="1400" dirty="0">
                <a:solidFill>
                  <a:srgbClr val="2F5597"/>
                </a:solidFill>
                <a:cs typeface="Calibri" panose="020F0502020204030204" pitchFamily="34" charset="0"/>
              </a:rPr>
              <a:t>    </a:t>
            </a:r>
            <a:br>
              <a:rPr lang="fr-FR" altLang="fr-FR" sz="2000" dirty="0">
                <a:solidFill>
                  <a:srgbClr val="2F5597"/>
                </a:solidFill>
                <a:latin typeface="+mn-lt"/>
                <a:cs typeface="Calibri" panose="020F0502020204030204" pitchFamily="34" charset="0"/>
              </a:rPr>
            </a:br>
            <a:r>
              <a:rPr lang="fr-FR" altLang="fr-FR" sz="2000" dirty="0">
                <a:solidFill>
                  <a:srgbClr val="2F5597"/>
                </a:solidFill>
                <a:latin typeface="+mn-lt"/>
                <a:cs typeface="Calibri" panose="020F0502020204030204" pitchFamily="34" charset="0"/>
              </a:rPr>
              <a:t>À l’époque, on utilise la </a:t>
            </a:r>
            <a:r>
              <a:rPr lang="fr-FR" altLang="fr-FR" sz="2000" b="1" dirty="0">
                <a:solidFill>
                  <a:srgbClr val="2F5597"/>
                </a:solidFill>
                <a:latin typeface="+mn-lt"/>
                <a:cs typeface="Calibri" panose="020F0502020204030204" pitchFamily="34" charset="0"/>
              </a:rPr>
              <a:t>poêle à charbon </a:t>
            </a:r>
            <a:r>
              <a:rPr lang="fr-FR" altLang="fr-FR" sz="2000" dirty="0">
                <a:solidFill>
                  <a:srgbClr val="2F5597"/>
                </a:solidFill>
                <a:latin typeface="+mn-lt"/>
                <a:cs typeface="Calibri" panose="020F0502020204030204" pitchFamily="34" charset="0"/>
              </a:rPr>
              <a:t>pour se chauffer. La pollution qui s'en dégage (particules, oxydes de soufre…) </a:t>
            </a:r>
            <a:r>
              <a:rPr lang="fr-FR" altLang="fr-FR" sz="2000" b="1" dirty="0">
                <a:solidFill>
                  <a:srgbClr val="2F5597"/>
                </a:solidFill>
                <a:latin typeface="+mn-lt"/>
                <a:cs typeface="Calibri" panose="020F0502020204030204" pitchFamily="34" charset="0"/>
              </a:rPr>
              <a:t>s'ajoute</a:t>
            </a:r>
            <a:r>
              <a:rPr lang="fr-FR" altLang="fr-FR" sz="2000" dirty="0">
                <a:solidFill>
                  <a:srgbClr val="2F5597"/>
                </a:solidFill>
                <a:latin typeface="+mn-lt"/>
                <a:cs typeface="Calibri" panose="020F0502020204030204" pitchFamily="34" charset="0"/>
              </a:rPr>
              <a:t> à celle </a:t>
            </a:r>
            <a:r>
              <a:rPr lang="fr-FR" altLang="fr-FR" sz="2000" b="1" dirty="0">
                <a:solidFill>
                  <a:srgbClr val="2F5597"/>
                </a:solidFill>
                <a:latin typeface="+mn-lt"/>
                <a:cs typeface="Calibri" panose="020F0502020204030204" pitchFamily="34" charset="0"/>
              </a:rPr>
              <a:t>des usines, centrales électriques alimentées au charbon, voitures et autres activités commerciales. </a:t>
            </a:r>
            <a:br>
              <a:rPr lang="fr-FR" altLang="fr-FR" sz="2000" b="1" dirty="0">
                <a:solidFill>
                  <a:srgbClr val="2F5597"/>
                </a:solidFill>
                <a:latin typeface="+mn-lt"/>
                <a:cs typeface="Calibri" panose="020F0502020204030204" pitchFamily="34" charset="0"/>
              </a:rPr>
            </a:br>
            <a:r>
              <a:rPr lang="fr-FR" altLang="fr-FR" sz="1400" dirty="0">
                <a:solidFill>
                  <a:srgbClr val="2F5597"/>
                </a:solidFill>
                <a:cs typeface="Calibri" panose="020F0502020204030204" pitchFamily="34" charset="0"/>
              </a:rPr>
              <a:t>    </a:t>
            </a:r>
            <a:endParaRPr lang="fr-FR" altLang="fr-FR" sz="1400" b="1" dirty="0">
              <a:solidFill>
                <a:srgbClr val="2F5597"/>
              </a:solidFill>
              <a:latin typeface="+mn-lt"/>
              <a:cs typeface="Calibri" panose="020F0502020204030204" pitchFamily="34" charset="0"/>
            </a:endParaRPr>
          </a:p>
        </p:txBody>
      </p:sp>
      <p:pic>
        <p:nvPicPr>
          <p:cNvPr id="5" name="Picto guide">
            <a:hlinkClick r:id="rId6"/>
            <a:extLst>
              <a:ext uri="{FF2B5EF4-FFF2-40B4-BE49-F238E27FC236}">
                <a16:creationId xmlns:a16="http://schemas.microsoft.com/office/drawing/2014/main" id="{4FBB4109-F946-BCE2-F1D1-F6BA5CAEDD46}"/>
              </a:ext>
            </a:extLst>
          </p:cNvPr>
          <p:cNvPicPr>
            <a:picLocks noChangeAspect="1"/>
          </p:cNvPicPr>
          <p:nvPr/>
        </p:nvPicPr>
        <p:blipFill rotWithShape="1">
          <a:blip r:embed="rId7">
            <a:duotone>
              <a:schemeClr val="accent6">
                <a:shade val="45000"/>
                <a:satMod val="135000"/>
              </a:schemeClr>
              <a:prstClr val="white"/>
            </a:duotone>
            <a:extLst>
              <a:ext uri="{28A0092B-C50C-407E-A947-70E740481C1C}">
                <a14:useLocalDpi xmlns:a14="http://schemas.microsoft.com/office/drawing/2010/main" val="0"/>
              </a:ext>
            </a:extLst>
          </a:blip>
          <a:srcRect l="4186" t="1958" r="10959" b="5944"/>
          <a:stretch/>
        </p:blipFill>
        <p:spPr bwMode="auto">
          <a:xfrm>
            <a:off x="329909" y="3771973"/>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a:extLst>
              <a:ext uri="{FF2B5EF4-FFF2-40B4-BE49-F238E27FC236}">
                <a16:creationId xmlns:a16="http://schemas.microsoft.com/office/drawing/2014/main" id="{A67489B0-FDA3-AD5D-2B0E-514BEF096223}"/>
              </a:ext>
            </a:extLst>
          </p:cNvPr>
          <p:cNvSpPr txBox="1"/>
          <p:nvPr/>
        </p:nvSpPr>
        <p:spPr>
          <a:xfrm>
            <a:off x="6749317" y="5008855"/>
            <a:ext cx="4247207" cy="1938992"/>
          </a:xfrm>
          <a:prstGeom prst="rect">
            <a:avLst/>
          </a:prstGeom>
          <a:noFill/>
        </p:spPr>
        <p:txBody>
          <a:bodyPr wrap="square">
            <a:spAutoFit/>
          </a:bodyPr>
          <a:lstStyle/>
          <a:p>
            <a:pPr algn="just">
              <a:lnSpc>
                <a:spcPct val="100000"/>
              </a:lnSpc>
              <a:spcBef>
                <a:spcPct val="0"/>
              </a:spcBef>
              <a:buFontTx/>
              <a:buNone/>
            </a:pPr>
            <a:r>
              <a:rPr lang="fr-FR" altLang="fr-FR" sz="2000" dirty="0">
                <a:solidFill>
                  <a:srgbClr val="2F5597"/>
                </a:solidFill>
                <a:latin typeface="+mn-lt"/>
                <a:cs typeface="Calibri" panose="020F0502020204030204" pitchFamily="34" charset="0"/>
              </a:rPr>
              <a:t>Un épais brouillard (smog) recouvre la ville et des personnes meurent à la suite de </a:t>
            </a:r>
            <a:r>
              <a:rPr lang="fr-FR" altLang="fr-FR" sz="2000" b="1" dirty="0">
                <a:solidFill>
                  <a:srgbClr val="2F5597"/>
                </a:solidFill>
                <a:latin typeface="+mn-lt"/>
                <a:cs typeface="Calibri" panose="020F0502020204030204" pitchFamily="34" charset="0"/>
              </a:rPr>
              <a:t>problèmes respiratoires</a:t>
            </a:r>
            <a:r>
              <a:rPr lang="fr-FR" altLang="fr-FR" sz="2000" dirty="0">
                <a:solidFill>
                  <a:srgbClr val="2F5597"/>
                </a:solidFill>
                <a:latin typeface="+mn-lt"/>
                <a:cs typeface="Calibri" panose="020F0502020204030204" pitchFamily="34" charset="0"/>
              </a:rPr>
              <a:t>… Cet épisode de pollution est le </a:t>
            </a:r>
            <a:r>
              <a:rPr lang="fr-FR" altLang="fr-FR" sz="2000" b="1" dirty="0">
                <a:solidFill>
                  <a:srgbClr val="2F5597"/>
                </a:solidFill>
                <a:latin typeface="+mn-lt"/>
                <a:cs typeface="Calibri" panose="020F0502020204030204" pitchFamily="34" charset="0"/>
              </a:rPr>
              <a:t>plus meurtrier d'Europe et a marqué la France. </a:t>
            </a:r>
          </a:p>
        </p:txBody>
      </p:sp>
      <p:pic>
        <p:nvPicPr>
          <p:cNvPr id="7" name="Retour">
            <a:hlinkClick r:id="rId8" action="ppaction://hlinksldjump"/>
            <a:extLst>
              <a:ext uri="{FF2B5EF4-FFF2-40B4-BE49-F238E27FC236}">
                <a16:creationId xmlns:a16="http://schemas.microsoft.com/office/drawing/2014/main" id="{6F552A35-DB45-A652-2360-5463C6FE163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816173636"/>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2" name="Image 7">
            <a:extLst>
              <a:ext uri="{FF2B5EF4-FFF2-40B4-BE49-F238E27FC236}">
                <a16:creationId xmlns:a16="http://schemas.microsoft.com/office/drawing/2014/main" id="{6252A9E4-AD3B-79DF-2F70-D9425F4638A7}"/>
              </a:ext>
            </a:extLst>
          </p:cNvPr>
          <p:cNvPicPr>
            <a:picLocks noChangeAspect="1"/>
          </p:cNvPicPr>
          <p:nvPr/>
        </p:nvPicPr>
        <p:blipFill rotWithShape="1">
          <a:blip r:embed="rId3">
            <a:extLst>
              <a:ext uri="{28A0092B-C50C-407E-A947-70E740481C1C}">
                <a14:useLocalDpi xmlns:a14="http://schemas.microsoft.com/office/drawing/2010/main" val="0"/>
              </a:ext>
            </a:extLst>
          </a:blip>
          <a:srcRect l="14727" r="11837"/>
          <a:stretch/>
        </p:blipFill>
        <p:spPr bwMode="auto">
          <a:xfrm>
            <a:off x="5765238" y="1108059"/>
            <a:ext cx="2620963" cy="5767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2">
            <a:extLst>
              <a:ext uri="{FF2B5EF4-FFF2-40B4-BE49-F238E27FC236}">
                <a16:creationId xmlns:a16="http://schemas.microsoft.com/office/drawing/2014/main" id="{09EDC968-FB11-5AFC-F61D-921C5976551D}"/>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chemeClr val="accent5">
                    <a:lumMod val="75000"/>
                  </a:schemeClr>
                </a:solidFill>
                <a:cs typeface="Arial" charset="0"/>
              </a:rPr>
              <a:t>Et d’autres comme…</a:t>
            </a:r>
            <a:endParaRPr lang="fr-FR" altLang="fr-FR" sz="3200" b="1" dirty="0">
              <a:solidFill>
                <a:schemeClr val="accent5">
                  <a:lumMod val="75000"/>
                </a:schemeClr>
              </a:solidFill>
              <a:cs typeface="Arial" charset="0"/>
            </a:endParaRPr>
          </a:p>
        </p:txBody>
      </p:sp>
      <p:pic>
        <p:nvPicPr>
          <p:cNvPr id="120842" name="Image 42">
            <a:extLst>
              <a:ext uri="{FF2B5EF4-FFF2-40B4-BE49-F238E27FC236}">
                <a16:creationId xmlns:a16="http://schemas.microsoft.com/office/drawing/2014/main" id="{EF28FE7E-9652-03A3-CB6F-44E319E63A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43" name="PictoVideo">
            <a:extLst>
              <a:ext uri="{FF2B5EF4-FFF2-40B4-BE49-F238E27FC236}">
                <a16:creationId xmlns:a16="http://schemas.microsoft.com/office/drawing/2014/main" id="{9F7996D4-6020-07DB-7DF9-B693F31ACC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0C5768CE-9FB2-D1F9-C042-76C68C873B9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B832EF87-7B81-8BDD-41E0-A093D0211A3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0846" name="PictoGuide">
            <a:extLst>
              <a:ext uri="{FF2B5EF4-FFF2-40B4-BE49-F238E27FC236}">
                <a16:creationId xmlns:a16="http://schemas.microsoft.com/office/drawing/2014/main" id="{82B9F963-0958-D804-0E9C-585CE34C3DD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3A1FCA17-63E2-C0B2-64A2-B52189FF0AA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23C72AA7-86A0-4F5C-E411-46F4DC54BF4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0849" name="PictoVideo">
            <a:extLst>
              <a:ext uri="{FF2B5EF4-FFF2-40B4-BE49-F238E27FC236}">
                <a16:creationId xmlns:a16="http://schemas.microsoft.com/office/drawing/2014/main" id="{CB0C8FFC-B4B7-EA1A-7A6B-7F3BF9C4A05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
            <a:extLst>
              <a:ext uri="{FF2B5EF4-FFF2-40B4-BE49-F238E27FC236}">
                <a16:creationId xmlns:a16="http://schemas.microsoft.com/office/drawing/2014/main" id="{8885DE7F-2758-E56C-C86B-60B1CF307EE4}"/>
              </a:ext>
            </a:extLst>
          </p:cNvPr>
          <p:cNvSpPr>
            <a:spLocks noChangeArrowheads="1"/>
          </p:cNvSpPr>
          <p:nvPr/>
        </p:nvSpPr>
        <p:spPr bwMode="auto">
          <a:xfrm>
            <a:off x="5472113" y="200342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latin typeface="Corbel" panose="020B0503020204020204" pitchFamily="34" charset="0"/>
            </a:endParaRPr>
          </a:p>
        </p:txBody>
      </p:sp>
      <p:cxnSp>
        <p:nvCxnSpPr>
          <p:cNvPr id="13" name="Connecteur droit avec flèche 12">
            <a:extLst>
              <a:ext uri="{FF2B5EF4-FFF2-40B4-BE49-F238E27FC236}">
                <a16:creationId xmlns:a16="http://schemas.microsoft.com/office/drawing/2014/main" id="{6C6B13CF-33FA-8916-4182-1365BEF9BF40}"/>
              </a:ext>
            </a:extLst>
          </p:cNvPr>
          <p:cNvCxnSpPr>
            <a:cxnSpLocks/>
          </p:cNvCxnSpPr>
          <p:nvPr/>
        </p:nvCxnSpPr>
        <p:spPr>
          <a:xfrm>
            <a:off x="5176838" y="1704975"/>
            <a:ext cx="1531489" cy="298450"/>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E6B1C5FD-616F-5D9F-ECF3-8EF7F0020265}"/>
              </a:ext>
            </a:extLst>
          </p:cNvPr>
          <p:cNvCxnSpPr>
            <a:cxnSpLocks/>
          </p:cNvCxnSpPr>
          <p:nvPr/>
        </p:nvCxnSpPr>
        <p:spPr>
          <a:xfrm>
            <a:off x="5040086" y="3439999"/>
            <a:ext cx="2325466" cy="325551"/>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420321FA-B145-D652-13B2-BD4214FB07D7}"/>
              </a:ext>
            </a:extLst>
          </p:cNvPr>
          <p:cNvCxnSpPr>
            <a:cxnSpLocks/>
          </p:cNvCxnSpPr>
          <p:nvPr/>
        </p:nvCxnSpPr>
        <p:spPr>
          <a:xfrm>
            <a:off x="4939851" y="5621099"/>
            <a:ext cx="2101851" cy="156409"/>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3">
            <a:extLst>
              <a:ext uri="{FF2B5EF4-FFF2-40B4-BE49-F238E27FC236}">
                <a16:creationId xmlns:a16="http://schemas.microsoft.com/office/drawing/2014/main" id="{AFA914E7-45DC-2D34-0CCD-46F66085FF52}"/>
              </a:ext>
            </a:extLst>
          </p:cNvPr>
          <p:cNvSpPr>
            <a:spLocks noChangeArrowheads="1"/>
          </p:cNvSpPr>
          <p:nvPr/>
        </p:nvSpPr>
        <p:spPr bwMode="auto">
          <a:xfrm>
            <a:off x="1660759" y="1236901"/>
            <a:ext cx="3616551" cy="861774"/>
          </a:xfrm>
          <a:custGeom>
            <a:avLst/>
            <a:gdLst>
              <a:gd name="T0" fmla="*/ 0 w 4393475"/>
              <a:gd name="T1" fmla="*/ 0 h 1683317"/>
              <a:gd name="T2" fmla="*/ 0 w 4393475"/>
              <a:gd name="T3" fmla="*/ 0 h 1683317"/>
              <a:gd name="T4" fmla="*/ 0 w 4393475"/>
              <a:gd name="T5" fmla="*/ 0 h 1683317"/>
              <a:gd name="T6" fmla="*/ 0 w 4393475"/>
              <a:gd name="T7" fmla="*/ 0 h 1683317"/>
              <a:gd name="T8" fmla="*/ 0 w 4393475"/>
              <a:gd name="T9" fmla="*/ 0 h 1683317"/>
              <a:gd name="T10" fmla="*/ 0 w 4393475"/>
              <a:gd name="T11" fmla="*/ 0 h 1683317"/>
              <a:gd name="T12" fmla="*/ 0 w 4393475"/>
              <a:gd name="T13" fmla="*/ 0 h 1683317"/>
              <a:gd name="T14" fmla="*/ 0 w 4393475"/>
              <a:gd name="T15" fmla="*/ 0 h 1683317"/>
              <a:gd name="T16" fmla="*/ 0 w 4393475"/>
              <a:gd name="T17" fmla="*/ 0 h 16833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93475"/>
              <a:gd name="T28" fmla="*/ 0 h 1683317"/>
              <a:gd name="T29" fmla="*/ 4393475 w 4393475"/>
              <a:gd name="T30" fmla="*/ 1683317 h 16833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00" dirty="0">
                <a:solidFill>
                  <a:schemeClr val="bg1"/>
                </a:solidFill>
                <a:cs typeface="Arial" panose="020B0604020202020204" pitchFamily="34" charset="0"/>
              </a:rPr>
              <a:t>  </a:t>
            </a:r>
          </a:p>
          <a:p>
            <a:pPr algn="ctr" eaLnBrk="1" hangingPunct="1">
              <a:lnSpc>
                <a:spcPct val="100000"/>
              </a:lnSpc>
              <a:spcBef>
                <a:spcPct val="0"/>
              </a:spcBef>
              <a:buFontTx/>
              <a:buNone/>
            </a:pPr>
            <a:r>
              <a:rPr lang="fr-FR" altLang="fr-FR" sz="2200" dirty="0">
                <a:solidFill>
                  <a:schemeClr val="bg1"/>
                </a:solidFill>
                <a:cs typeface="Arial" panose="020B0604020202020204" pitchFamily="34" charset="0"/>
              </a:rPr>
              <a:t>Anxiété,</a:t>
            </a:r>
          </a:p>
          <a:p>
            <a:pPr algn="ctr" eaLnBrk="1" hangingPunct="1">
              <a:lnSpc>
                <a:spcPct val="100000"/>
              </a:lnSpc>
              <a:spcBef>
                <a:spcPct val="0"/>
              </a:spcBef>
              <a:buFontTx/>
              <a:buNone/>
            </a:pPr>
            <a:r>
              <a:rPr lang="fr-FR" altLang="fr-FR" sz="2200" dirty="0">
                <a:solidFill>
                  <a:schemeClr val="bg1"/>
                </a:solidFill>
                <a:cs typeface="Arial" panose="020B0604020202020204" pitchFamily="34" charset="0"/>
              </a:rPr>
              <a:t>maladies neurodégénératives</a:t>
            </a:r>
          </a:p>
          <a:p>
            <a:pPr algn="ctr" eaLnBrk="1" hangingPunct="1">
              <a:lnSpc>
                <a:spcPct val="100000"/>
              </a:lnSpc>
              <a:spcBef>
                <a:spcPct val="0"/>
              </a:spcBef>
              <a:buFontTx/>
              <a:buNone/>
            </a:pPr>
            <a:r>
              <a:rPr lang="fr-FR" altLang="fr-FR" sz="500" dirty="0">
                <a:solidFill>
                  <a:schemeClr val="bg1"/>
                </a:solidFill>
                <a:cs typeface="Arial" panose="020B0604020202020204" pitchFamily="34" charset="0"/>
              </a:rPr>
              <a:t>  </a:t>
            </a:r>
          </a:p>
        </p:txBody>
      </p:sp>
      <p:sp>
        <p:nvSpPr>
          <p:cNvPr id="7" name="ZoneTexte 13">
            <a:extLst>
              <a:ext uri="{FF2B5EF4-FFF2-40B4-BE49-F238E27FC236}">
                <a16:creationId xmlns:a16="http://schemas.microsoft.com/office/drawing/2014/main" id="{4EC7ADEE-5D12-F46C-6650-6CBE1CE639FB}"/>
              </a:ext>
            </a:extLst>
          </p:cNvPr>
          <p:cNvSpPr>
            <a:spLocks noChangeArrowheads="1"/>
          </p:cNvSpPr>
          <p:nvPr/>
        </p:nvSpPr>
        <p:spPr bwMode="auto">
          <a:xfrm>
            <a:off x="1450532" y="2454162"/>
            <a:ext cx="3812383" cy="1446550"/>
          </a:xfrm>
          <a:custGeom>
            <a:avLst/>
            <a:gdLst>
              <a:gd name="T0" fmla="*/ 0 w 4393475"/>
              <a:gd name="T1" fmla="*/ 0 h 1683317"/>
              <a:gd name="T2" fmla="*/ 0 w 4393475"/>
              <a:gd name="T3" fmla="*/ 0 h 1683317"/>
              <a:gd name="T4" fmla="*/ 0 w 4393475"/>
              <a:gd name="T5" fmla="*/ 0 h 1683317"/>
              <a:gd name="T6" fmla="*/ 0 w 4393475"/>
              <a:gd name="T7" fmla="*/ 0 h 1683317"/>
              <a:gd name="T8" fmla="*/ 0 w 4393475"/>
              <a:gd name="T9" fmla="*/ 0 h 1683317"/>
              <a:gd name="T10" fmla="*/ 0 w 4393475"/>
              <a:gd name="T11" fmla="*/ 0 h 1683317"/>
              <a:gd name="T12" fmla="*/ 0 w 4393475"/>
              <a:gd name="T13" fmla="*/ 0 h 1683317"/>
              <a:gd name="T14" fmla="*/ 0 w 4393475"/>
              <a:gd name="T15" fmla="*/ 0 h 1683317"/>
              <a:gd name="T16" fmla="*/ 0 w 4393475"/>
              <a:gd name="T17" fmla="*/ 0 h 16833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93475"/>
              <a:gd name="T28" fmla="*/ 0 h 1683317"/>
              <a:gd name="T29" fmla="*/ 4393475 w 4393475"/>
              <a:gd name="T30" fmla="*/ 1683317 h 16833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200" dirty="0">
                <a:solidFill>
                  <a:schemeClr val="bg1"/>
                </a:solidFill>
                <a:cs typeface="Arial" panose="020B0604020202020204" pitchFamily="34" charset="0"/>
              </a:rPr>
              <a:t>Accidents vasculaires cérébraux, troubles cardiaques, hypertension, vasoconstriction et caillots</a:t>
            </a:r>
          </a:p>
        </p:txBody>
      </p:sp>
      <p:sp>
        <p:nvSpPr>
          <p:cNvPr id="3" name="ZoneTexte 13">
            <a:extLst>
              <a:ext uri="{FF2B5EF4-FFF2-40B4-BE49-F238E27FC236}">
                <a16:creationId xmlns:a16="http://schemas.microsoft.com/office/drawing/2014/main" id="{F5544F20-6BA2-B202-3D7A-0AAC9879EA1E}"/>
              </a:ext>
            </a:extLst>
          </p:cNvPr>
          <p:cNvSpPr>
            <a:spLocks noChangeArrowheads="1"/>
          </p:cNvSpPr>
          <p:nvPr/>
        </p:nvSpPr>
        <p:spPr bwMode="auto">
          <a:xfrm>
            <a:off x="1363663" y="4256199"/>
            <a:ext cx="4233183" cy="2154436"/>
          </a:xfrm>
          <a:custGeom>
            <a:avLst/>
            <a:gdLst>
              <a:gd name="T0" fmla="*/ 0 w 4393475"/>
              <a:gd name="T1" fmla="*/ 2040 h 1683317"/>
              <a:gd name="T2" fmla="*/ 0 w 4393475"/>
              <a:gd name="T3" fmla="*/ 332 h 1683317"/>
              <a:gd name="T4" fmla="*/ 0 w 4393475"/>
              <a:gd name="T5" fmla="*/ 471 h 1683317"/>
              <a:gd name="T6" fmla="*/ 0 w 4393475"/>
              <a:gd name="T7" fmla="*/ 2280 h 1683317"/>
              <a:gd name="T8" fmla="*/ 0 w 4393475"/>
              <a:gd name="T9" fmla="*/ 4461 h 1683317"/>
              <a:gd name="T10" fmla="*/ 0 w 4393475"/>
              <a:gd name="T11" fmla="*/ 5367 h 1683317"/>
              <a:gd name="T12" fmla="*/ 0 w 4393475"/>
              <a:gd name="T13" fmla="*/ 5321 h 1683317"/>
              <a:gd name="T14" fmla="*/ 0 w 4393475"/>
              <a:gd name="T15" fmla="*/ 3998 h 1683317"/>
              <a:gd name="T16" fmla="*/ 0 w 4393475"/>
              <a:gd name="T17" fmla="*/ 2040 h 16833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93475"/>
              <a:gd name="T28" fmla="*/ 0 h 1683317"/>
              <a:gd name="T29" fmla="*/ 4393475 w 4393475"/>
              <a:gd name="T30" fmla="*/ 1683317 h 16833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fr-FR" altLang="fr-FR" sz="100" dirty="0">
                <a:solidFill>
                  <a:srgbClr val="771F45"/>
                </a:solidFill>
                <a:cs typeface="Arial" panose="020B0604020202020204" pitchFamily="34" charset="0"/>
              </a:rPr>
              <a:t>   </a:t>
            </a:r>
          </a:p>
          <a:p>
            <a:pPr algn="ctr" eaLnBrk="1" hangingPunct="1">
              <a:lnSpc>
                <a:spcPct val="100000"/>
              </a:lnSpc>
              <a:spcBef>
                <a:spcPct val="0"/>
              </a:spcBef>
              <a:buFont typeface="Arial" panose="020B0604020202020204" pitchFamily="34" charset="0"/>
              <a:buNone/>
            </a:pPr>
            <a:r>
              <a:rPr lang="fr-FR" altLang="fr-FR" sz="2200" dirty="0">
                <a:solidFill>
                  <a:schemeClr val="bg1"/>
                </a:solidFill>
                <a:cs typeface="Arial" panose="020B0604020202020204" pitchFamily="34" charset="0"/>
              </a:rPr>
              <a:t>Troubles de la fertilité,</a:t>
            </a:r>
          </a:p>
          <a:p>
            <a:pPr algn="ctr" eaLnBrk="1" hangingPunct="1">
              <a:lnSpc>
                <a:spcPct val="100000"/>
              </a:lnSpc>
              <a:spcBef>
                <a:spcPct val="0"/>
              </a:spcBef>
              <a:buFont typeface="Arial" panose="020B0604020202020204" pitchFamily="34" charset="0"/>
              <a:buNone/>
            </a:pPr>
            <a:r>
              <a:rPr lang="fr-FR" altLang="fr-FR" sz="2200" dirty="0">
                <a:solidFill>
                  <a:schemeClr val="bg1"/>
                </a:solidFill>
                <a:cs typeface="Arial" panose="020B0604020202020204" pitchFamily="34" charset="0"/>
              </a:rPr>
              <a:t>fausses couches, naissances prématurées, retards de croissance du fœtus, impacts sur le développement intellectuel de l’enfant</a:t>
            </a:r>
          </a:p>
        </p:txBody>
      </p:sp>
      <p:sp>
        <p:nvSpPr>
          <p:cNvPr id="34" name="ZoneTexte 33">
            <a:extLst>
              <a:ext uri="{FF2B5EF4-FFF2-40B4-BE49-F238E27FC236}">
                <a16:creationId xmlns:a16="http://schemas.microsoft.com/office/drawing/2014/main" id="{67B7B8C7-07B2-F111-C91B-39A9A284EEE1}"/>
              </a:ext>
            </a:extLst>
          </p:cNvPr>
          <p:cNvSpPr txBox="1"/>
          <p:nvPr/>
        </p:nvSpPr>
        <p:spPr>
          <a:xfrm>
            <a:off x="8520113" y="2846842"/>
            <a:ext cx="3420052" cy="3231654"/>
          </a:xfrm>
          <a:prstGeom prst="rect">
            <a:avLst/>
          </a:prstGeom>
          <a:noFill/>
        </p:spPr>
        <p:txBody>
          <a:bodyPr wrap="square" rtlCol="0">
            <a:spAutoFit/>
          </a:bodyPr>
          <a:lstStyle/>
          <a:p>
            <a:pPr eaLnBrk="1" hangingPunct="1">
              <a:defRPr/>
            </a:pPr>
            <a:r>
              <a:rPr lang="fr-FR" altLang="fr-FR" sz="2400" b="1" dirty="0">
                <a:solidFill>
                  <a:schemeClr val="accent5">
                    <a:lumMod val="75000"/>
                  </a:schemeClr>
                </a:solidFill>
              </a:rPr>
              <a:t>Les effets dépendent de :</a:t>
            </a:r>
          </a:p>
          <a:p>
            <a:pPr eaLnBrk="1" hangingPunct="1">
              <a:defRPr/>
            </a:pPr>
            <a:endParaRPr lang="fr-FR" altLang="fr-FR" sz="2000" b="1" dirty="0">
              <a:solidFill>
                <a:schemeClr val="accent5">
                  <a:lumMod val="75000"/>
                </a:schemeClr>
              </a:solidFill>
              <a:cs typeface="Arial" panose="020B0604020202020204" pitchFamily="34" charset="0"/>
            </a:endParaRPr>
          </a:p>
          <a:p>
            <a:pPr marL="171450" indent="-171450" eaLnBrk="1" hangingPunct="1">
              <a:buFont typeface="Arial" panose="020B0604020202020204" pitchFamily="34" charset="0"/>
              <a:buChar char="•"/>
              <a:defRPr/>
            </a:pPr>
            <a:r>
              <a:rPr lang="fr-FR" sz="2000" dirty="0">
                <a:solidFill>
                  <a:srgbClr val="2F5597"/>
                </a:solidFill>
              </a:rPr>
              <a:t>Nos modes de vie</a:t>
            </a:r>
          </a:p>
          <a:p>
            <a:pPr marL="171450" indent="-171450" eaLnBrk="1" hangingPunct="1">
              <a:buFont typeface="Arial" panose="020B0604020202020204" pitchFamily="34" charset="0"/>
              <a:buChar char="•"/>
              <a:defRPr/>
            </a:pPr>
            <a:r>
              <a:rPr lang="fr-FR" sz="2000" dirty="0">
                <a:solidFill>
                  <a:srgbClr val="2F5597"/>
                </a:solidFill>
              </a:rPr>
              <a:t>Notre état de santé</a:t>
            </a:r>
          </a:p>
          <a:p>
            <a:pPr marL="171450" indent="-171450" eaLnBrk="1" hangingPunct="1">
              <a:buFont typeface="Arial" panose="020B0604020202020204" pitchFamily="34" charset="0"/>
              <a:buChar char="•"/>
              <a:defRPr/>
            </a:pPr>
            <a:r>
              <a:rPr lang="fr-FR" sz="2000" dirty="0">
                <a:solidFill>
                  <a:srgbClr val="2F5597"/>
                </a:solidFill>
              </a:rPr>
              <a:t>La durée d’exposition et dose inhalée</a:t>
            </a:r>
          </a:p>
          <a:p>
            <a:pPr marL="171450" indent="-171450">
              <a:buFont typeface="Arial" panose="020B0604020202020204" pitchFamily="34" charset="0"/>
              <a:buChar char="•"/>
              <a:defRPr/>
            </a:pPr>
            <a:r>
              <a:rPr lang="fr-FR" sz="2000" dirty="0">
                <a:solidFill>
                  <a:srgbClr val="2F5597"/>
                </a:solidFill>
              </a:rPr>
              <a:t>Et d’autres caractéristiques propres à chacun</a:t>
            </a:r>
          </a:p>
          <a:p>
            <a:pPr marL="171450" indent="-171450" eaLnBrk="1" hangingPunct="1">
              <a:buFont typeface="Arial" panose="020B0604020202020204" pitchFamily="34" charset="0"/>
              <a:buChar char="•"/>
              <a:defRPr/>
            </a:pPr>
            <a:endParaRPr lang="fr-FR" sz="2200" dirty="0">
              <a:solidFill>
                <a:srgbClr val="2F5597"/>
              </a:solidFill>
            </a:endParaRPr>
          </a:p>
          <a:p>
            <a:pPr marL="171450" indent="-171450" eaLnBrk="1" hangingPunct="1">
              <a:buFontTx/>
              <a:buChar char="-"/>
              <a:defRPr/>
            </a:pPr>
            <a:endParaRPr lang="fr-FR" sz="1800" dirty="0">
              <a:solidFill>
                <a:schemeClr val="tx1"/>
              </a:solidFill>
              <a:latin typeface="Corbel" panose="020B0503020204020204" pitchFamily="34" charset="0"/>
            </a:endParaRPr>
          </a:p>
        </p:txBody>
      </p:sp>
      <p:sp>
        <p:nvSpPr>
          <p:cNvPr id="50" name="ZoneTexte 13">
            <a:extLst>
              <a:ext uri="{FF2B5EF4-FFF2-40B4-BE49-F238E27FC236}">
                <a16:creationId xmlns:a16="http://schemas.microsoft.com/office/drawing/2014/main" id="{A99115BE-85B2-B1D3-FF21-04AB34D4D34E}"/>
              </a:ext>
            </a:extLst>
          </p:cNvPr>
          <p:cNvSpPr>
            <a:spLocks noChangeArrowheads="1"/>
          </p:cNvSpPr>
          <p:nvPr/>
        </p:nvSpPr>
        <p:spPr bwMode="auto">
          <a:xfrm>
            <a:off x="8439490" y="1325103"/>
            <a:ext cx="3616551" cy="799706"/>
          </a:xfrm>
          <a:custGeom>
            <a:avLst/>
            <a:gdLst>
              <a:gd name="T0" fmla="*/ 0 w 4393475"/>
              <a:gd name="T1" fmla="*/ 0 h 1683317"/>
              <a:gd name="T2" fmla="*/ 0 w 4393475"/>
              <a:gd name="T3" fmla="*/ 0 h 1683317"/>
              <a:gd name="T4" fmla="*/ 0 w 4393475"/>
              <a:gd name="T5" fmla="*/ 0 h 1683317"/>
              <a:gd name="T6" fmla="*/ 0 w 4393475"/>
              <a:gd name="T7" fmla="*/ 0 h 1683317"/>
              <a:gd name="T8" fmla="*/ 0 w 4393475"/>
              <a:gd name="T9" fmla="*/ 0 h 1683317"/>
              <a:gd name="T10" fmla="*/ 0 w 4393475"/>
              <a:gd name="T11" fmla="*/ 0 h 1683317"/>
              <a:gd name="T12" fmla="*/ 0 w 4393475"/>
              <a:gd name="T13" fmla="*/ 0 h 1683317"/>
              <a:gd name="T14" fmla="*/ 0 w 4393475"/>
              <a:gd name="T15" fmla="*/ 0 h 1683317"/>
              <a:gd name="T16" fmla="*/ 0 w 4393475"/>
              <a:gd name="T17" fmla="*/ 0 h 16833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93475"/>
              <a:gd name="T28" fmla="*/ 0 h 1683317"/>
              <a:gd name="T29" fmla="*/ 4393475 w 4393475"/>
              <a:gd name="T30" fmla="*/ 1683317 h 16833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chemeClr val="accent5">
              <a:lumMod val="75000"/>
            </a:schemeClr>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sz="2200" dirty="0">
                <a:solidFill>
                  <a:schemeClr val="bg1"/>
                </a:solidFill>
                <a:cs typeface="Arial" panose="020B0604020202020204" pitchFamily="34" charset="0"/>
              </a:rPr>
              <a:t>Perturbations hormonales</a:t>
            </a:r>
          </a:p>
          <a:p>
            <a:pPr marL="457200" lvl="1" indent="0" algn="ctr">
              <a:buNone/>
            </a:pPr>
            <a:r>
              <a:rPr lang="fr-FR" sz="2200" dirty="0">
                <a:solidFill>
                  <a:schemeClr val="bg1"/>
                </a:solidFill>
                <a:cs typeface="Arial" panose="020B0604020202020204" pitchFamily="34" charset="0"/>
              </a:rPr>
              <a:t>et mortalité prématurée</a:t>
            </a:r>
            <a:r>
              <a:rPr lang="fr-FR" altLang="fr-FR" sz="500" dirty="0">
                <a:solidFill>
                  <a:schemeClr val="bg1"/>
                </a:solidFill>
                <a:cs typeface="Arial" panose="020B0604020202020204" pitchFamily="34" charset="0"/>
              </a:rPr>
              <a:t> </a:t>
            </a:r>
          </a:p>
        </p:txBody>
      </p:sp>
      <p:pic>
        <p:nvPicPr>
          <p:cNvPr id="2" name="Savoir +">
            <a:hlinkClick r:id="rId8" action="ppaction://hlinksldjump"/>
            <a:extLst>
              <a:ext uri="{FF2B5EF4-FFF2-40B4-BE49-F238E27FC236}">
                <a16:creationId xmlns:a16="http://schemas.microsoft.com/office/drawing/2014/main" id="{7F17BA0E-6450-E9EF-E137-0167D3D5DBF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17890" y="5140957"/>
            <a:ext cx="608497" cy="558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Image 7">
            <a:extLst>
              <a:ext uri="{FF2B5EF4-FFF2-40B4-BE49-F238E27FC236}">
                <a16:creationId xmlns:a16="http://schemas.microsoft.com/office/drawing/2014/main" id="{3E67319F-DC08-4B1A-710F-87CCDF09B4A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Retour">
            <a:hlinkClick r:id="rId11" action="ppaction://hlinksldjump"/>
            <a:extLst>
              <a:ext uri="{FF2B5EF4-FFF2-40B4-BE49-F238E27FC236}">
                <a16:creationId xmlns:a16="http://schemas.microsoft.com/office/drawing/2014/main" id="{D8F00591-969E-4456-56CB-E635DDAF8A8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172342319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500"/>
                                        <p:tgtEl>
                                          <p:spTgt spid="5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animBg="1"/>
      <p:bldP spid="3" grpId="0" animBg="1"/>
      <p:bldP spid="34" grpId="0"/>
      <p:bldP spid="50" grpId="0" animBg="1"/>
    </p:bldLst>
  </p:timing>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 name="Grand ?">
            <a:extLst>
              <a:ext uri="{FF2B5EF4-FFF2-40B4-BE49-F238E27FC236}">
                <a16:creationId xmlns:a16="http://schemas.microsoft.com/office/drawing/2014/main" id="{78FC9190-A2AC-784F-A897-58F54F12C0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20267" r="74062" b="18936"/>
          <a:stretch/>
        </p:blipFill>
        <p:spPr bwMode="auto">
          <a:xfrm>
            <a:off x="6474921" y="1163731"/>
            <a:ext cx="3099763" cy="5265582"/>
          </a:xfrm>
          <a:prstGeom prst="rect">
            <a:avLst/>
          </a:prstGeom>
          <a:noFill/>
          <a:ln>
            <a:noFill/>
          </a:ln>
          <a:effectLst/>
          <a:extLst>
            <a:ext uri="{909E8E84-426E-40DD-AFC4-6F175D3DCCD1}">
              <a14:hiddenFill xmlns:a14="http://schemas.microsoft.com/office/drawing/2010/main">
                <a:blipFill dpi="0" rotWithShape="0">
                  <a:blip/>
                  <a:srcRect t="20267" r="71779" b="1893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Titre">
            <a:extLst>
              <a:ext uri="{FF2B5EF4-FFF2-40B4-BE49-F238E27FC236}">
                <a16:creationId xmlns:a16="http://schemas.microsoft.com/office/drawing/2014/main" id="{6503AA37-E620-1BE6-4469-78E77E2CAD3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exte Titre">
            <a:extLst>
              <a:ext uri="{FF2B5EF4-FFF2-40B4-BE49-F238E27FC236}">
                <a16:creationId xmlns:a16="http://schemas.microsoft.com/office/drawing/2014/main" id="{82B087AB-9CF2-BBCE-CE0E-34C18760CBB3}"/>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sz="3200" dirty="0">
                <a:solidFill>
                  <a:schemeClr val="accent5">
                    <a:lumMod val="75000"/>
                  </a:schemeClr>
                </a:solidFill>
                <a:ea typeface="+mn-ea"/>
                <a:cs typeface="Arial" charset="0"/>
              </a:rPr>
              <a:t>Qu'est-ce que les pluies acides ?</a:t>
            </a:r>
          </a:p>
        </p:txBody>
      </p:sp>
      <p:sp>
        <p:nvSpPr>
          <p:cNvPr id="17" name="Text Box 3">
            <a:extLst>
              <a:ext uri="{FF2B5EF4-FFF2-40B4-BE49-F238E27FC236}">
                <a16:creationId xmlns:a16="http://schemas.microsoft.com/office/drawing/2014/main" id="{D5D6954E-897A-472C-BB99-EC38BB932D40}"/>
              </a:ext>
            </a:extLst>
          </p:cNvPr>
          <p:cNvSpPr txBox="1">
            <a:spLocks noChangeArrowheads="1"/>
          </p:cNvSpPr>
          <p:nvPr/>
        </p:nvSpPr>
        <p:spPr bwMode="auto">
          <a:xfrm>
            <a:off x="6691262" y="2341072"/>
            <a:ext cx="5053063" cy="34800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200" dirty="0">
                <a:solidFill>
                  <a:schemeClr val="accent1">
                    <a:lumMod val="75000"/>
                  </a:schemeClr>
                </a:solidFill>
                <a:latin typeface="+mn-lt"/>
                <a:cs typeface="Arial" panose="020B0604020202020204" pitchFamily="34" charset="0"/>
              </a:rPr>
              <a:t>Les pluies acides résultent de </a:t>
            </a:r>
            <a:r>
              <a:rPr lang="fr-FR" sz="2200" b="1" dirty="0">
                <a:solidFill>
                  <a:schemeClr val="accent1">
                    <a:lumMod val="75000"/>
                  </a:schemeClr>
                </a:solidFill>
                <a:latin typeface="+mn-lt"/>
                <a:cs typeface="Arial" panose="020B0604020202020204" pitchFamily="34" charset="0"/>
              </a:rPr>
              <a:t>l'émission de gaz</a:t>
            </a:r>
            <a:r>
              <a:rPr lang="fr-FR" sz="2200" dirty="0">
                <a:solidFill>
                  <a:schemeClr val="accent1">
                    <a:lumMod val="75000"/>
                  </a:schemeClr>
                </a:solidFill>
                <a:latin typeface="+mn-lt"/>
                <a:cs typeface="Arial" panose="020B0604020202020204" pitchFamily="34" charset="0"/>
              </a:rPr>
              <a:t> comme le dioxyde de soufre et les oxydes d'azote, qui </a:t>
            </a:r>
            <a:r>
              <a:rPr lang="fr-FR" sz="2200" b="1" dirty="0">
                <a:solidFill>
                  <a:schemeClr val="accent1">
                    <a:lumMod val="75000"/>
                  </a:schemeClr>
                </a:solidFill>
                <a:latin typeface="+mn-lt"/>
                <a:cs typeface="Arial" panose="020B0604020202020204" pitchFamily="34" charset="0"/>
              </a:rPr>
              <a:t>réagissent avec l'humidité atmosphérique </a:t>
            </a:r>
            <a:r>
              <a:rPr lang="fr-FR" sz="2200" dirty="0">
                <a:solidFill>
                  <a:schemeClr val="accent1">
                    <a:lumMod val="75000"/>
                  </a:schemeClr>
                </a:solidFill>
                <a:latin typeface="+mn-lt"/>
                <a:cs typeface="Arial" panose="020B0604020202020204" pitchFamily="34" charset="0"/>
              </a:rPr>
              <a:t>pour former des acides. Ces précipitations plus acides ont des effets néfastes sur les écosystèmes, les infrastructures et la santé humaine. Elles </a:t>
            </a:r>
            <a:r>
              <a:rPr lang="fr-FR" sz="2200" b="1" dirty="0">
                <a:solidFill>
                  <a:schemeClr val="accent1">
                    <a:lumMod val="75000"/>
                  </a:schemeClr>
                </a:solidFill>
                <a:latin typeface="+mn-lt"/>
                <a:cs typeface="Arial" panose="020B0604020202020204" pitchFamily="34" charset="0"/>
              </a:rPr>
              <a:t>endommagent les sols, les bâtiments et peuvent aggraver les problèmes respiratoires.</a:t>
            </a:r>
            <a:endParaRPr lang="fr-FR" altLang="fr-FR" sz="2200" b="1" dirty="0">
              <a:solidFill>
                <a:schemeClr val="accent1">
                  <a:lumMod val="75000"/>
                </a:schemeClr>
              </a:solidFill>
              <a:latin typeface="+mn-lt"/>
              <a:cs typeface="Arial" panose="020B0604020202020204" pitchFamily="34" charset="0"/>
            </a:endParaRPr>
          </a:p>
        </p:txBody>
      </p:sp>
      <p:pic>
        <p:nvPicPr>
          <p:cNvPr id="3" name="Image 2">
            <a:extLst>
              <a:ext uri="{FF2B5EF4-FFF2-40B4-BE49-F238E27FC236}">
                <a16:creationId xmlns:a16="http://schemas.microsoft.com/office/drawing/2014/main" id="{8EDA2017-2426-82C9-5A3C-B765069A14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6838" y="1200098"/>
            <a:ext cx="5620523" cy="5138938"/>
          </a:xfrm>
          <a:prstGeom prst="rect">
            <a:avLst/>
          </a:prstGeom>
        </p:spPr>
      </p:pic>
      <p:pic>
        <p:nvPicPr>
          <p:cNvPr id="4" name="Retour">
            <a:hlinkClick r:id="rId5" action="ppaction://hlinksldjump"/>
            <a:extLst>
              <a:ext uri="{FF2B5EF4-FFF2-40B4-BE49-F238E27FC236}">
                <a16:creationId xmlns:a16="http://schemas.microsoft.com/office/drawing/2014/main" id="{E74D96AB-2F6A-834C-3EC9-FCD499B77E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366768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par>
                                <p:cTn id="8" presetID="10" presetClass="entr" fill="hold" nodeType="withEffect">
                                  <p:stCondLst>
                                    <p:cond delay="0"/>
                                  </p:stCondLst>
                                  <p:childTnLst>
                                    <p:set>
                                      <p:cBhvr additive="repl">
                                        <p:cTn id="9" dur="1" fill="hold">
                                          <p:stCondLst>
                                            <p:cond delay="0"/>
                                          </p:stCondLst>
                                        </p:cTn>
                                        <p:tgtEl>
                                          <p:spTgt spid="17"/>
                                        </p:tgtEl>
                                        <p:attrNameLst>
                                          <p:attrName>style.visibility</p:attrName>
                                        </p:attrNameLst>
                                      </p:cBhvr>
                                      <p:to>
                                        <p:strVal val="visible"/>
                                      </p:to>
                                    </p:set>
                                    <p:animEffect transition="in" filter="fade">
                                      <p:cBhvr additive="repl">
                                        <p:cTn id="10" dur="500"/>
                                        <p:tgtEl>
                                          <p:spTgt spid="17"/>
                                        </p:tgtEl>
                                      </p:cBhvr>
                                    </p:animEffec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10274" name="Picture 2">
            <a:hlinkClick r:id="rId3" action="ppaction://hlinksldjump"/>
            <a:extLst>
              <a:ext uri="{FF2B5EF4-FFF2-40B4-BE49-F238E27FC236}">
                <a16:creationId xmlns:a16="http://schemas.microsoft.com/office/drawing/2014/main" id="{9C94B4A4-D624-E114-A721-49BC2EDABC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2725" y="990985"/>
            <a:ext cx="5832475" cy="6430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2">
            <a:extLst>
              <a:ext uri="{FF2B5EF4-FFF2-40B4-BE49-F238E27FC236}">
                <a16:creationId xmlns:a16="http://schemas.microsoft.com/office/drawing/2014/main" id="{518CEB1B-A1D8-0710-11E6-C4881A42D074}"/>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200" b="1" dirty="0">
                <a:solidFill>
                  <a:srgbClr val="2F5597"/>
                </a:solidFill>
                <a:cs typeface="Arial" charset="0"/>
              </a:rPr>
              <a:t>Quantité moyenne d’air inspiré par jour</a:t>
            </a:r>
          </a:p>
        </p:txBody>
      </p:sp>
      <p:sp>
        <p:nvSpPr>
          <p:cNvPr id="13" name="Rectangle 1">
            <a:extLst>
              <a:ext uri="{FF2B5EF4-FFF2-40B4-BE49-F238E27FC236}">
                <a16:creationId xmlns:a16="http://schemas.microsoft.com/office/drawing/2014/main" id="{B527FA02-CFA5-376E-2061-61D474615CE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310278" name="Image 7">
            <a:extLst>
              <a:ext uri="{FF2B5EF4-FFF2-40B4-BE49-F238E27FC236}">
                <a16:creationId xmlns:a16="http://schemas.microsoft.com/office/drawing/2014/main" id="{A78D3E6A-3D9F-3BD6-62A5-A1531043DF9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Ellipse texte 10 lt">
            <a:extLst>
              <a:ext uri="{FF2B5EF4-FFF2-40B4-BE49-F238E27FC236}">
                <a16:creationId xmlns:a16="http://schemas.microsoft.com/office/drawing/2014/main" id="{B73096BE-4450-4DD0-A636-486533C4D515}"/>
              </a:ext>
            </a:extLst>
          </p:cNvPr>
          <p:cNvSpPr/>
          <p:nvPr/>
        </p:nvSpPr>
        <p:spPr bwMode="auto">
          <a:xfrm>
            <a:off x="7660044" y="2212181"/>
            <a:ext cx="4074756" cy="83343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altLang="fr-FR" sz="2400" b="1" dirty="0">
                <a:solidFill>
                  <a:schemeClr val="bg1"/>
                </a:solidFill>
                <a:cs typeface="Arial" panose="020B0604020202020204" pitchFamily="34" charset="0"/>
              </a:rPr>
              <a:t>15000 litres d’air par jour ! </a:t>
            </a:r>
          </a:p>
        </p:txBody>
      </p:sp>
      <p:sp>
        <p:nvSpPr>
          <p:cNvPr id="2" name="Espace réservé du numéro de diapositive 1">
            <a:extLst>
              <a:ext uri="{FF2B5EF4-FFF2-40B4-BE49-F238E27FC236}">
                <a16:creationId xmlns:a16="http://schemas.microsoft.com/office/drawing/2014/main" id="{B2E437C8-853A-8549-CB06-A43C58E7CB8C}"/>
              </a:ext>
            </a:extLst>
          </p:cNvPr>
          <p:cNvSpPr txBox="1">
            <a:spLocks/>
          </p:cNvSpPr>
          <p:nvPr/>
        </p:nvSpPr>
        <p:spPr bwMode="auto">
          <a:xfrm>
            <a:off x="11174819" y="6354763"/>
            <a:ext cx="1017181"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161</a:t>
            </a:fld>
            <a:endParaRPr lang="fr-FR" altLang="fr-FR" sz="1800" b="1" dirty="0">
              <a:solidFill>
                <a:srgbClr val="FFC000"/>
              </a:solidFill>
            </a:endParaRPr>
          </a:p>
        </p:txBody>
      </p:sp>
      <p:sp>
        <p:nvSpPr>
          <p:cNvPr id="3" name="Ellipse texte 10 lt">
            <a:extLst>
              <a:ext uri="{FF2B5EF4-FFF2-40B4-BE49-F238E27FC236}">
                <a16:creationId xmlns:a16="http://schemas.microsoft.com/office/drawing/2014/main" id="{864779AA-70E6-FA1F-958C-5D19793B306D}"/>
              </a:ext>
            </a:extLst>
          </p:cNvPr>
          <p:cNvSpPr/>
          <p:nvPr/>
        </p:nvSpPr>
        <p:spPr bwMode="auto">
          <a:xfrm>
            <a:off x="8478222" y="3812383"/>
            <a:ext cx="2438400" cy="15525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altLang="fr-FR" sz="2400" b="1" dirty="0">
                <a:solidFill>
                  <a:schemeClr val="bg1"/>
                </a:solidFill>
                <a:cs typeface="Arial" panose="020B0604020202020204" pitchFamily="34" charset="0"/>
              </a:rPr>
              <a:t>Soit environ</a:t>
            </a:r>
          </a:p>
          <a:p>
            <a:pPr algn="ctr">
              <a:defRPr/>
            </a:pPr>
            <a:r>
              <a:rPr lang="fr-FR" altLang="fr-FR" sz="2400" b="1" dirty="0">
                <a:solidFill>
                  <a:schemeClr val="bg1"/>
                </a:solidFill>
                <a:cs typeface="Arial" panose="020B0604020202020204" pitchFamily="34" charset="0"/>
              </a:rPr>
              <a:t>10 litres d’air </a:t>
            </a:r>
            <a:br>
              <a:rPr lang="fr-FR" altLang="fr-FR" sz="2400" b="1" dirty="0">
                <a:solidFill>
                  <a:schemeClr val="bg1"/>
                </a:solidFill>
                <a:cs typeface="Arial" panose="020B0604020202020204" pitchFamily="34" charset="0"/>
              </a:rPr>
            </a:br>
            <a:r>
              <a:rPr lang="fr-FR" altLang="fr-FR" sz="2400" b="1" dirty="0">
                <a:solidFill>
                  <a:schemeClr val="bg1"/>
                </a:solidFill>
                <a:cs typeface="Arial" panose="020B0604020202020204" pitchFamily="34" charset="0"/>
              </a:rPr>
              <a:t>par minute ! </a:t>
            </a:r>
          </a:p>
        </p:txBody>
      </p:sp>
      <p:pic>
        <p:nvPicPr>
          <p:cNvPr id="4" name="Retour">
            <a:hlinkClick r:id="rId6" action="ppaction://hlinksldjump"/>
            <a:extLst>
              <a:ext uri="{FF2B5EF4-FFF2-40B4-BE49-F238E27FC236}">
                <a16:creationId xmlns:a16="http://schemas.microsoft.com/office/drawing/2014/main" id="{EF198775-B7C7-A67A-73ED-31897A5FD4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Lst>
  </p:timing>
</p:sld>
</file>

<file path=ppt/slides/slide1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Rectangle 2">
            <a:extLst>
              <a:ext uri="{FF2B5EF4-FFF2-40B4-BE49-F238E27FC236}">
                <a16:creationId xmlns:a16="http://schemas.microsoft.com/office/drawing/2014/main" id="{D4BCFDA8-0340-E429-0572-4506746B0DD2}"/>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200" b="1" dirty="0">
                <a:solidFill>
                  <a:srgbClr val="2F5597"/>
                </a:solidFill>
              </a:rPr>
              <a:t>Le plomb</a:t>
            </a:r>
          </a:p>
        </p:txBody>
      </p:sp>
      <p:sp>
        <p:nvSpPr>
          <p:cNvPr id="23" name="Rectangle 1">
            <a:extLst>
              <a:ext uri="{FF2B5EF4-FFF2-40B4-BE49-F238E27FC236}">
                <a16:creationId xmlns:a16="http://schemas.microsoft.com/office/drawing/2014/main" id="{78A2470F-7308-A32D-5EBD-2193838FAE7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46" name="Explications">
            <a:extLst>
              <a:ext uri="{FF2B5EF4-FFF2-40B4-BE49-F238E27FC236}">
                <a16:creationId xmlns:a16="http://schemas.microsoft.com/office/drawing/2014/main" id="{4BC0F40D-B5DC-A9D1-CAAC-20F1BB50CD8E}"/>
              </a:ext>
            </a:extLst>
          </p:cNvPr>
          <p:cNvSpPr txBox="1">
            <a:spLocks noChangeArrowheads="1"/>
          </p:cNvSpPr>
          <p:nvPr/>
        </p:nvSpPr>
        <p:spPr bwMode="auto">
          <a:xfrm>
            <a:off x="2085974" y="5060950"/>
            <a:ext cx="9191626" cy="1439368"/>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defRPr/>
            </a:pPr>
            <a:r>
              <a:rPr lang="fr-FR" altLang="fr-FR" sz="2200" dirty="0">
                <a:solidFill>
                  <a:srgbClr val="2F5597"/>
                </a:solidFill>
              </a:rPr>
              <a:t>Le plomb </a:t>
            </a:r>
            <a:r>
              <a:rPr lang="fr-FR" altLang="fr-FR" sz="2200" b="1" dirty="0">
                <a:solidFill>
                  <a:srgbClr val="2F5597"/>
                </a:solidFill>
              </a:rPr>
              <a:t>s’accumule dans l’organisme </a:t>
            </a:r>
            <a:r>
              <a:rPr lang="fr-FR" altLang="fr-FR" sz="2200" dirty="0">
                <a:solidFill>
                  <a:srgbClr val="2F5597"/>
                </a:solidFill>
              </a:rPr>
              <a:t>et impacte nos systèmes organiques. Il est </a:t>
            </a:r>
            <a:r>
              <a:rPr lang="fr-FR" altLang="fr-FR" sz="2200" b="1" dirty="0">
                <a:solidFill>
                  <a:srgbClr val="2F5597"/>
                </a:solidFill>
              </a:rPr>
              <a:t>particulièrement nocif pour les jeunes enfants.</a:t>
            </a:r>
          </a:p>
          <a:p>
            <a:pPr algn="just">
              <a:buFont typeface="Arial" panose="020B0604020202020204" pitchFamily="34" charset="0"/>
              <a:buNone/>
              <a:defRPr/>
            </a:pPr>
            <a:r>
              <a:rPr lang="fr-FR" altLang="fr-FR" sz="2200" dirty="0">
                <a:solidFill>
                  <a:srgbClr val="2F5597"/>
                </a:solidFill>
              </a:rPr>
              <a:t>Le plomb se diffuse dans l’organisme pour atteindre le cerveau, le foie, les reins et les os. Il est </a:t>
            </a:r>
            <a:r>
              <a:rPr lang="fr-FR" altLang="fr-FR" sz="2200" b="1" dirty="0">
                <a:solidFill>
                  <a:srgbClr val="2F5597"/>
                </a:solidFill>
              </a:rPr>
              <a:t>stocké dans les dents et les os, où il s’accumule au fil du temps. </a:t>
            </a:r>
            <a:endParaRPr lang="fr-FR" altLang="fr-FR" sz="2200" dirty="0">
              <a:solidFill>
                <a:srgbClr val="2F5597"/>
              </a:solidFill>
            </a:endParaRPr>
          </a:p>
        </p:txBody>
      </p:sp>
      <p:sp>
        <p:nvSpPr>
          <p:cNvPr id="59397" name="Rectangle 5">
            <a:extLst>
              <a:ext uri="{FF2B5EF4-FFF2-40B4-BE49-F238E27FC236}">
                <a16:creationId xmlns:a16="http://schemas.microsoft.com/office/drawing/2014/main" id="{2A66048F-78E7-16A3-309D-3D7FDA654A37}"/>
              </a:ext>
            </a:extLst>
          </p:cNvPr>
          <p:cNvSpPr>
            <a:spLocks noChangeArrowheads="1"/>
          </p:cNvSpPr>
          <p:nvPr/>
        </p:nvSpPr>
        <p:spPr bwMode="auto">
          <a:xfrm>
            <a:off x="5775325" y="1788319"/>
            <a:ext cx="5502275" cy="265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fr-FR" altLang="fr-FR" sz="2200" dirty="0">
                <a:solidFill>
                  <a:srgbClr val="2F5597"/>
                </a:solidFill>
              </a:rPr>
              <a:t>Selon l’OMS, le plomb est </a:t>
            </a:r>
            <a:r>
              <a:rPr lang="fr-FR" altLang="fr-FR" sz="2200" b="1" dirty="0">
                <a:solidFill>
                  <a:srgbClr val="2F5597"/>
                </a:solidFill>
              </a:rPr>
              <a:t>gravement préoccupant pour la santé publique.</a:t>
            </a:r>
            <a:r>
              <a:rPr lang="fr-FR" altLang="fr-FR" sz="2200" dirty="0">
                <a:solidFill>
                  <a:srgbClr val="2F5597"/>
                </a:solidFill>
              </a:rPr>
              <a:t> </a:t>
            </a:r>
          </a:p>
          <a:p>
            <a:pPr>
              <a:buFont typeface="Arial" panose="020B0604020202020204" pitchFamily="34" charset="0"/>
              <a:buNone/>
            </a:pPr>
            <a:r>
              <a:rPr lang="fr-FR" altLang="fr-FR" sz="2200" dirty="0">
                <a:solidFill>
                  <a:srgbClr val="2F5597"/>
                </a:solidFill>
              </a:rPr>
              <a:t>Les </a:t>
            </a:r>
            <a:r>
              <a:rPr lang="fr-FR" altLang="fr-FR" sz="2200" b="1" dirty="0">
                <a:solidFill>
                  <a:srgbClr val="2F5597"/>
                </a:solidFill>
              </a:rPr>
              <a:t>peintures au plomb </a:t>
            </a:r>
            <a:r>
              <a:rPr lang="fr-FR" altLang="fr-FR" sz="2200" dirty="0">
                <a:solidFill>
                  <a:srgbClr val="2F5597"/>
                </a:solidFill>
              </a:rPr>
              <a:t>restent une source d’exposition dans de nombreux pays. L’OMS et le Programme des Nations Unies pour l’Environnement ont uni leurs forces pour créer l’Alliance mondiale pour </a:t>
            </a:r>
            <a:r>
              <a:rPr lang="fr-FR" altLang="fr-FR" sz="2200" b="1" dirty="0">
                <a:solidFill>
                  <a:srgbClr val="2F5597"/>
                </a:solidFill>
              </a:rPr>
              <a:t>l’élimination des peintures au plomb</a:t>
            </a:r>
            <a:r>
              <a:rPr lang="fr-FR" altLang="fr-FR" sz="2200" dirty="0">
                <a:solidFill>
                  <a:srgbClr val="2F5597"/>
                </a:solidFill>
              </a:rPr>
              <a:t>. </a:t>
            </a:r>
          </a:p>
        </p:txBody>
      </p:sp>
      <p:pic>
        <p:nvPicPr>
          <p:cNvPr id="181254" name="Img1">
            <a:extLst>
              <a:ext uri="{FF2B5EF4-FFF2-40B4-BE49-F238E27FC236}">
                <a16:creationId xmlns:a16="http://schemas.microsoft.com/office/drawing/2014/main" id="{10632524-EC10-044F-BAD5-77A77FE5FA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76337" y="885825"/>
            <a:ext cx="4168775"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57" name="Image 7">
            <a:extLst>
              <a:ext uri="{FF2B5EF4-FFF2-40B4-BE49-F238E27FC236}">
                <a16:creationId xmlns:a16="http://schemas.microsoft.com/office/drawing/2014/main" id="{79BA192E-721C-8835-1806-CA9243D0A2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58" name="PictoVideo">
            <a:extLst>
              <a:ext uri="{FF2B5EF4-FFF2-40B4-BE49-F238E27FC236}">
                <a16:creationId xmlns:a16="http://schemas.microsoft.com/office/drawing/2014/main" id="{8D5ECE6D-B1FE-B331-6B64-4D566D082C0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Info">
            <a:extLst>
              <a:ext uri="{FF2B5EF4-FFF2-40B4-BE49-F238E27FC236}">
                <a16:creationId xmlns:a16="http://schemas.microsoft.com/office/drawing/2014/main" id="{C12B493F-AD8D-E1C6-0ECB-D9A9704D4BC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5" name="ZtxtP-Video">
            <a:extLst>
              <a:ext uri="{FF2B5EF4-FFF2-40B4-BE49-F238E27FC236}">
                <a16:creationId xmlns:a16="http://schemas.microsoft.com/office/drawing/2014/main" id="{FABE3E5D-53F1-1451-E021-270C7A77237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1261" name="PictoGuide">
            <a:extLst>
              <a:ext uri="{FF2B5EF4-FFF2-40B4-BE49-F238E27FC236}">
                <a16:creationId xmlns:a16="http://schemas.microsoft.com/office/drawing/2014/main" id="{C642E815-117C-0A49-91A1-7750ABC7F92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txtP-Guide">
            <a:extLst>
              <a:ext uri="{FF2B5EF4-FFF2-40B4-BE49-F238E27FC236}">
                <a16:creationId xmlns:a16="http://schemas.microsoft.com/office/drawing/2014/main" id="{07165CB4-8E83-90D8-96B2-AED3C67CBB7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9" name="ZtxtP-Video">
            <a:extLst>
              <a:ext uri="{FF2B5EF4-FFF2-40B4-BE49-F238E27FC236}">
                <a16:creationId xmlns:a16="http://schemas.microsoft.com/office/drawing/2014/main" id="{486C57AC-3323-F2C9-0D84-BFD6E0F7AFB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81264" name="PictoVideo">
            <a:extLst>
              <a:ext uri="{FF2B5EF4-FFF2-40B4-BE49-F238E27FC236}">
                <a16:creationId xmlns:a16="http://schemas.microsoft.com/office/drawing/2014/main" id="{5E3BA565-DCF1-C7F3-F04E-C3B5D3F14DA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65" name="Image 42">
            <a:extLst>
              <a:ext uri="{FF2B5EF4-FFF2-40B4-BE49-F238E27FC236}">
                <a16:creationId xmlns:a16="http://schemas.microsoft.com/office/drawing/2014/main" id="{5AF18C03-1556-0411-5C21-2476C9CE4C1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Retour">
            <a:hlinkClick r:id="rId9" action="ppaction://hlinksldjump"/>
            <a:extLst>
              <a:ext uri="{FF2B5EF4-FFF2-40B4-BE49-F238E27FC236}">
                <a16:creationId xmlns:a16="http://schemas.microsoft.com/office/drawing/2014/main" id="{1CAF435C-9337-FA57-5687-33B21930066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
        <p:nvSpPr>
          <p:cNvPr id="3" name="Espace réservé du numéro de diapositive 1">
            <a:extLst>
              <a:ext uri="{FF2B5EF4-FFF2-40B4-BE49-F238E27FC236}">
                <a16:creationId xmlns:a16="http://schemas.microsoft.com/office/drawing/2014/main" id="{3306B736-A4B1-DC35-C1CE-BB1877D1CDD2}"/>
              </a:ext>
            </a:extLst>
          </p:cNvPr>
          <p:cNvSpPr txBox="1">
            <a:spLocks/>
          </p:cNvSpPr>
          <p:nvPr/>
        </p:nvSpPr>
        <p:spPr bwMode="auto">
          <a:xfrm>
            <a:off x="11185451" y="6365396"/>
            <a:ext cx="1006549"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162</a:t>
            </a:fld>
            <a:endParaRPr lang="fr-FR" altLang="fr-FR" sz="1800" b="1" dirty="0">
              <a:solidFill>
                <a:srgbClr val="FFC000"/>
              </a:solidFill>
            </a:endParaRPr>
          </a:p>
        </p:txBody>
      </p:sp>
    </p:spTree>
  </p:cSld>
  <p:clrMapOvr>
    <a:masterClrMapping/>
  </p:clrMapOvr>
  <p:transition spd="slow"/>
</p:sld>
</file>

<file path=ppt/slides/slide1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Rectangle 2">
            <a:extLst>
              <a:ext uri="{FF2B5EF4-FFF2-40B4-BE49-F238E27FC236}">
                <a16:creationId xmlns:a16="http://schemas.microsoft.com/office/drawing/2014/main" id="{74B4938C-398C-DBFD-4E2D-3B3AF031B260}"/>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200" b="1" dirty="0">
                <a:solidFill>
                  <a:srgbClr val="2F5597"/>
                </a:solidFill>
              </a:rPr>
              <a:t>Le cadmium</a:t>
            </a:r>
          </a:p>
        </p:txBody>
      </p:sp>
      <p:sp>
        <p:nvSpPr>
          <p:cNvPr id="23" name="Rectangle 1">
            <a:extLst>
              <a:ext uri="{FF2B5EF4-FFF2-40B4-BE49-F238E27FC236}">
                <a16:creationId xmlns:a16="http://schemas.microsoft.com/office/drawing/2014/main" id="{C6A37F36-F57D-0A6A-812E-46CCDF869E5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46" name="Explications">
            <a:extLst>
              <a:ext uri="{FF2B5EF4-FFF2-40B4-BE49-F238E27FC236}">
                <a16:creationId xmlns:a16="http://schemas.microsoft.com/office/drawing/2014/main" id="{11495E65-960D-D2EB-762D-BF39449226D5}"/>
              </a:ext>
            </a:extLst>
          </p:cNvPr>
          <p:cNvSpPr txBox="1">
            <a:spLocks noChangeArrowheads="1"/>
          </p:cNvSpPr>
          <p:nvPr/>
        </p:nvSpPr>
        <p:spPr bwMode="auto">
          <a:xfrm>
            <a:off x="1895475" y="4163948"/>
            <a:ext cx="9357865"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r>
              <a:rPr lang="fr-FR" altLang="fr-FR" sz="2200" b="1" dirty="0">
                <a:solidFill>
                  <a:srgbClr val="2F5597"/>
                </a:solidFill>
              </a:rPr>
              <a:t>Très toxique </a:t>
            </a:r>
            <a:r>
              <a:rPr lang="fr-FR" altLang="fr-FR" sz="2200" dirty="0">
                <a:solidFill>
                  <a:srgbClr val="2F5597"/>
                </a:solidFill>
              </a:rPr>
              <a:t>lorsqu’il pénètre dans l’organisme par ingestion </a:t>
            </a:r>
            <a:r>
              <a:rPr lang="fr-FR" altLang="fr-FR" sz="2200" b="1" dirty="0">
                <a:solidFill>
                  <a:srgbClr val="2F5597"/>
                </a:solidFill>
              </a:rPr>
              <a:t>ou inhalation</a:t>
            </a:r>
            <a:r>
              <a:rPr lang="fr-FR" altLang="fr-FR" sz="2200" dirty="0">
                <a:solidFill>
                  <a:srgbClr val="2F5597"/>
                </a:solidFill>
              </a:rPr>
              <a:t>, il passe </a:t>
            </a:r>
            <a:r>
              <a:rPr lang="fr-FR" altLang="fr-FR" sz="2200" b="1" dirty="0">
                <a:solidFill>
                  <a:srgbClr val="2F5597"/>
                </a:solidFill>
              </a:rPr>
              <a:t>dans le sang</a:t>
            </a:r>
            <a:r>
              <a:rPr lang="fr-FR" altLang="fr-FR" sz="2200" dirty="0">
                <a:solidFill>
                  <a:srgbClr val="2F5597"/>
                </a:solidFill>
              </a:rPr>
              <a:t>, s’accumule dans le </a:t>
            </a:r>
            <a:r>
              <a:rPr lang="fr-FR" altLang="fr-FR" sz="2200" b="1" dirty="0">
                <a:solidFill>
                  <a:srgbClr val="2F5597"/>
                </a:solidFill>
              </a:rPr>
              <a:t>foie</a:t>
            </a:r>
            <a:r>
              <a:rPr lang="fr-FR" altLang="fr-FR" sz="2200" dirty="0">
                <a:solidFill>
                  <a:srgbClr val="2F5597"/>
                </a:solidFill>
              </a:rPr>
              <a:t> et provoque notamment des </a:t>
            </a:r>
            <a:r>
              <a:rPr lang="fr-FR" altLang="fr-FR" sz="2200" b="1" dirty="0">
                <a:solidFill>
                  <a:srgbClr val="2F5597"/>
                </a:solidFill>
              </a:rPr>
              <a:t>troubles rénaux. </a:t>
            </a:r>
          </a:p>
          <a:p>
            <a:pPr algn="just">
              <a:buFont typeface="Arial" panose="020B0604020202020204" pitchFamily="34" charset="0"/>
              <a:buNone/>
            </a:pPr>
            <a:r>
              <a:rPr lang="fr-FR" altLang="fr-FR" sz="2200" dirty="0">
                <a:solidFill>
                  <a:srgbClr val="2F5597"/>
                </a:solidFill>
              </a:rPr>
              <a:t>Proche du calcium, il peut aussi interagir avec celui contenu dans les os et créer une </a:t>
            </a:r>
            <a:r>
              <a:rPr lang="fr-FR" altLang="fr-FR" sz="2200" b="1" dirty="0">
                <a:solidFill>
                  <a:srgbClr val="2F5597"/>
                </a:solidFill>
              </a:rPr>
              <a:t>porosité osseuse</a:t>
            </a:r>
            <a:r>
              <a:rPr lang="fr-FR" altLang="fr-FR" sz="2200" dirty="0">
                <a:solidFill>
                  <a:srgbClr val="2F5597"/>
                </a:solidFill>
              </a:rPr>
              <a:t>, une </a:t>
            </a:r>
            <a:r>
              <a:rPr lang="fr-FR" altLang="fr-FR" sz="2200" b="1" dirty="0">
                <a:solidFill>
                  <a:srgbClr val="2F5597"/>
                </a:solidFill>
              </a:rPr>
              <a:t>déformation des os</a:t>
            </a:r>
            <a:r>
              <a:rPr lang="fr-FR" altLang="fr-FR" sz="2200" dirty="0">
                <a:solidFill>
                  <a:srgbClr val="2F5597"/>
                </a:solidFill>
              </a:rPr>
              <a:t>, des </a:t>
            </a:r>
            <a:r>
              <a:rPr lang="fr-FR" altLang="fr-FR" sz="2200" b="1" dirty="0">
                <a:solidFill>
                  <a:srgbClr val="2F5597"/>
                </a:solidFill>
              </a:rPr>
              <a:t>fractures</a:t>
            </a:r>
            <a:r>
              <a:rPr lang="fr-FR" altLang="fr-FR" sz="2200" dirty="0">
                <a:solidFill>
                  <a:srgbClr val="2F5597"/>
                </a:solidFill>
              </a:rPr>
              <a:t> et un </a:t>
            </a:r>
            <a:r>
              <a:rPr lang="fr-FR" altLang="fr-FR" sz="2200" b="1" dirty="0">
                <a:solidFill>
                  <a:srgbClr val="2F5597"/>
                </a:solidFill>
              </a:rPr>
              <a:t>ratatinement progressif du corps</a:t>
            </a:r>
            <a:r>
              <a:rPr lang="fr-FR" altLang="fr-FR" sz="2200" dirty="0">
                <a:solidFill>
                  <a:srgbClr val="2F5597"/>
                </a:solidFill>
              </a:rPr>
              <a:t> (exemple : maladie </a:t>
            </a:r>
            <a:r>
              <a:rPr lang="fr-FR" altLang="fr-FR" sz="2200" dirty="0" err="1">
                <a:solidFill>
                  <a:srgbClr val="2F5597"/>
                </a:solidFill>
              </a:rPr>
              <a:t>Itai-Itai</a:t>
            </a:r>
            <a:r>
              <a:rPr lang="fr-FR" altLang="fr-FR" sz="2200" dirty="0">
                <a:solidFill>
                  <a:srgbClr val="2F5597"/>
                </a:solidFill>
              </a:rPr>
              <a:t> au Japon à partir de 1912).</a:t>
            </a:r>
          </a:p>
        </p:txBody>
      </p:sp>
      <p:pic>
        <p:nvPicPr>
          <p:cNvPr id="183301" name="Img1">
            <a:extLst>
              <a:ext uri="{FF2B5EF4-FFF2-40B4-BE49-F238E27FC236}">
                <a16:creationId xmlns:a16="http://schemas.microsoft.com/office/drawing/2014/main" id="{7723B058-A16A-E122-237C-8123ACD29EF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52277">
            <a:off x="1255490" y="534162"/>
            <a:ext cx="4733925"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6" name="Rectangle 5">
            <a:extLst>
              <a:ext uri="{FF2B5EF4-FFF2-40B4-BE49-F238E27FC236}">
                <a16:creationId xmlns:a16="http://schemas.microsoft.com/office/drawing/2014/main" id="{1A8D5135-19B3-C5E6-69DF-1FB6EF1C7801}"/>
              </a:ext>
            </a:extLst>
          </p:cNvPr>
          <p:cNvSpPr>
            <a:spLocks noChangeArrowheads="1"/>
          </p:cNvSpPr>
          <p:nvPr/>
        </p:nvSpPr>
        <p:spPr bwMode="auto">
          <a:xfrm>
            <a:off x="6096000" y="1993205"/>
            <a:ext cx="5010150" cy="1744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r>
              <a:rPr lang="fr-FR" altLang="fr-FR" sz="2200" dirty="0">
                <a:solidFill>
                  <a:srgbClr val="2F5597"/>
                </a:solidFill>
              </a:rPr>
              <a:t>Depuis 1993, le cadmium est confirmé </a:t>
            </a:r>
            <a:r>
              <a:rPr lang="fr-FR" altLang="fr-FR" sz="2200" b="1" dirty="0">
                <a:solidFill>
                  <a:srgbClr val="2F5597"/>
                </a:solidFill>
              </a:rPr>
              <a:t>cancérigène </a:t>
            </a:r>
            <a:r>
              <a:rPr lang="fr-FR" altLang="fr-FR" sz="2200" dirty="0">
                <a:solidFill>
                  <a:srgbClr val="2F5597"/>
                </a:solidFill>
              </a:rPr>
              <a:t>par le CIRC*, principalement </a:t>
            </a:r>
            <a:r>
              <a:rPr lang="fr-FR" altLang="fr-FR" sz="2200" b="1" dirty="0">
                <a:solidFill>
                  <a:srgbClr val="2F5597"/>
                </a:solidFill>
              </a:rPr>
              <a:t>au niveau pulmonaire.</a:t>
            </a:r>
          </a:p>
          <a:p>
            <a:pPr algn="just">
              <a:buFont typeface="Arial" panose="020B0604020202020204" pitchFamily="34" charset="0"/>
              <a:buNone/>
            </a:pPr>
            <a:r>
              <a:rPr lang="fr-FR" altLang="fr-FR" sz="2200" dirty="0">
                <a:solidFill>
                  <a:srgbClr val="2F5597"/>
                </a:solidFill>
              </a:rPr>
              <a:t>Son absorption est fortement augmentée par le </a:t>
            </a:r>
            <a:r>
              <a:rPr lang="fr-FR" altLang="fr-FR" sz="2200" b="1" dirty="0">
                <a:solidFill>
                  <a:srgbClr val="2F5597"/>
                </a:solidFill>
              </a:rPr>
              <a:t>tabagisme. </a:t>
            </a:r>
          </a:p>
        </p:txBody>
      </p:sp>
      <p:pic>
        <p:nvPicPr>
          <p:cNvPr id="183305" name="Image 7">
            <a:extLst>
              <a:ext uri="{FF2B5EF4-FFF2-40B4-BE49-F238E27FC236}">
                <a16:creationId xmlns:a16="http://schemas.microsoft.com/office/drawing/2014/main" id="{E9F17E0F-98F3-0136-42C1-662F0706E73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06" name="PictoVideo">
            <a:extLst>
              <a:ext uri="{FF2B5EF4-FFF2-40B4-BE49-F238E27FC236}">
                <a16:creationId xmlns:a16="http://schemas.microsoft.com/office/drawing/2014/main" id="{58E244C5-ABF4-13A1-5215-1DACBA4EE5E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Info">
            <a:extLst>
              <a:ext uri="{FF2B5EF4-FFF2-40B4-BE49-F238E27FC236}">
                <a16:creationId xmlns:a16="http://schemas.microsoft.com/office/drawing/2014/main" id="{2C458384-D238-72EB-62ED-89C734DE8BA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5" name="ZtxtP-Video">
            <a:extLst>
              <a:ext uri="{FF2B5EF4-FFF2-40B4-BE49-F238E27FC236}">
                <a16:creationId xmlns:a16="http://schemas.microsoft.com/office/drawing/2014/main" id="{62BB15CA-E01E-A7E8-F90E-5E0070A3ECB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3309" name="PictoGuide">
            <a:extLst>
              <a:ext uri="{FF2B5EF4-FFF2-40B4-BE49-F238E27FC236}">
                <a16:creationId xmlns:a16="http://schemas.microsoft.com/office/drawing/2014/main" id="{7335E096-201F-092E-82DD-B7E86490EC9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txtP-Guide">
            <a:extLst>
              <a:ext uri="{FF2B5EF4-FFF2-40B4-BE49-F238E27FC236}">
                <a16:creationId xmlns:a16="http://schemas.microsoft.com/office/drawing/2014/main" id="{48621F15-9EFF-8AE3-6924-EF25C9262CB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9" name="ZtxtP-Video">
            <a:extLst>
              <a:ext uri="{FF2B5EF4-FFF2-40B4-BE49-F238E27FC236}">
                <a16:creationId xmlns:a16="http://schemas.microsoft.com/office/drawing/2014/main" id="{6B49BC55-3DAD-7982-17D7-26CAC86B888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83312" name="PictoVideo">
            <a:extLst>
              <a:ext uri="{FF2B5EF4-FFF2-40B4-BE49-F238E27FC236}">
                <a16:creationId xmlns:a16="http://schemas.microsoft.com/office/drawing/2014/main" id="{F6FE2D05-CE7B-0B49-5DCA-4F9512C3C9C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13" name="Image 42">
            <a:extLst>
              <a:ext uri="{FF2B5EF4-FFF2-40B4-BE49-F238E27FC236}">
                <a16:creationId xmlns:a16="http://schemas.microsoft.com/office/drawing/2014/main" id="{DBFB5D3C-C270-52DC-EC13-E803F3BB3B2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314" name="Rectangle 1">
            <a:extLst>
              <a:ext uri="{FF2B5EF4-FFF2-40B4-BE49-F238E27FC236}">
                <a16:creationId xmlns:a16="http://schemas.microsoft.com/office/drawing/2014/main" id="{5ED3C174-E290-9058-7849-533C20796961}"/>
              </a:ext>
            </a:extLst>
          </p:cNvPr>
          <p:cNvSpPr>
            <a:spLocks noChangeArrowheads="1"/>
          </p:cNvSpPr>
          <p:nvPr/>
        </p:nvSpPr>
        <p:spPr bwMode="auto">
          <a:xfrm>
            <a:off x="1252538" y="6519863"/>
            <a:ext cx="32448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200"/>
              <a:t>*Centre International de Recherche sur le Cancer</a:t>
            </a:r>
          </a:p>
        </p:txBody>
      </p:sp>
      <p:pic>
        <p:nvPicPr>
          <p:cNvPr id="6" name="Retour">
            <a:hlinkClick r:id="rId9" action="ppaction://hlinksldjump"/>
            <a:extLst>
              <a:ext uri="{FF2B5EF4-FFF2-40B4-BE49-F238E27FC236}">
                <a16:creationId xmlns:a16="http://schemas.microsoft.com/office/drawing/2014/main" id="{9E0D45D2-7B27-56D3-50D4-1FD69CB6F18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
        <p:nvSpPr>
          <p:cNvPr id="3" name="Espace réservé du numéro de diapositive 1">
            <a:extLst>
              <a:ext uri="{FF2B5EF4-FFF2-40B4-BE49-F238E27FC236}">
                <a16:creationId xmlns:a16="http://schemas.microsoft.com/office/drawing/2014/main" id="{FA7AD018-F24A-90F0-7ECF-41E74C23A92F}"/>
              </a:ext>
            </a:extLst>
          </p:cNvPr>
          <p:cNvSpPr txBox="1">
            <a:spLocks/>
          </p:cNvSpPr>
          <p:nvPr/>
        </p:nvSpPr>
        <p:spPr bwMode="auto">
          <a:xfrm>
            <a:off x="11106150" y="6365396"/>
            <a:ext cx="1085850"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163</a:t>
            </a:fld>
            <a:endParaRPr lang="fr-FR" altLang="fr-FR" sz="1800" b="1" dirty="0">
              <a:solidFill>
                <a:srgbClr val="FFC000"/>
              </a:solidFill>
            </a:endParaRPr>
          </a:p>
        </p:txBody>
      </p:sp>
    </p:spTree>
  </p:cSld>
  <p:clrMapOvr>
    <a:masterClrMapping/>
  </p:clrMapOvr>
  <p:transition spd="slow"/>
</p:sld>
</file>

<file path=ppt/slides/slide1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 name="Rectangle 2">
            <a:extLst>
              <a:ext uri="{FF2B5EF4-FFF2-40B4-BE49-F238E27FC236}">
                <a16:creationId xmlns:a16="http://schemas.microsoft.com/office/drawing/2014/main" id="{2ACB01BD-0088-4324-4A46-24FE2F1CE51B}"/>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200" b="1" dirty="0">
                <a:solidFill>
                  <a:srgbClr val="2F5597"/>
                </a:solidFill>
              </a:rPr>
              <a:t>Le mercure</a:t>
            </a:r>
          </a:p>
        </p:txBody>
      </p:sp>
      <p:sp>
        <p:nvSpPr>
          <p:cNvPr id="26" name="Rectangle 1">
            <a:extLst>
              <a:ext uri="{FF2B5EF4-FFF2-40B4-BE49-F238E27FC236}">
                <a16:creationId xmlns:a16="http://schemas.microsoft.com/office/drawing/2014/main" id="{B4E0F23F-806B-AB87-F8ED-3DB1AABAD4D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46" name="Explications">
            <a:extLst>
              <a:ext uri="{FF2B5EF4-FFF2-40B4-BE49-F238E27FC236}">
                <a16:creationId xmlns:a16="http://schemas.microsoft.com/office/drawing/2014/main" id="{BD8C32FE-0EA0-BCB2-698A-58B717AB7677}"/>
              </a:ext>
            </a:extLst>
          </p:cNvPr>
          <p:cNvSpPr txBox="1">
            <a:spLocks noChangeArrowheads="1"/>
          </p:cNvSpPr>
          <p:nvPr/>
        </p:nvSpPr>
        <p:spPr bwMode="auto">
          <a:xfrm>
            <a:off x="3700463" y="3688180"/>
            <a:ext cx="7293074" cy="2786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r>
              <a:rPr lang="fr-FR" altLang="fr-FR" sz="2200" dirty="0">
                <a:solidFill>
                  <a:srgbClr val="2F5597"/>
                </a:solidFill>
              </a:rPr>
              <a:t>Le mercure est </a:t>
            </a:r>
            <a:r>
              <a:rPr lang="fr-FR" altLang="fr-FR" sz="2200" b="1" dirty="0">
                <a:solidFill>
                  <a:srgbClr val="2F5597"/>
                </a:solidFill>
              </a:rPr>
              <a:t>toxique pour les voies respiratoires. </a:t>
            </a:r>
            <a:r>
              <a:rPr lang="fr-FR" altLang="fr-FR" sz="2200" dirty="0">
                <a:solidFill>
                  <a:srgbClr val="2F5597"/>
                </a:solidFill>
              </a:rPr>
              <a:t>Il</a:t>
            </a:r>
            <a:r>
              <a:rPr lang="fr-FR" altLang="fr-FR" sz="2200" b="1" dirty="0">
                <a:solidFill>
                  <a:srgbClr val="2F5597"/>
                </a:solidFill>
              </a:rPr>
              <a:t> </a:t>
            </a:r>
            <a:r>
              <a:rPr lang="fr-FR" altLang="fr-FR" sz="2200" dirty="0">
                <a:solidFill>
                  <a:srgbClr val="2F5597"/>
                </a:solidFill>
              </a:rPr>
              <a:t>attaque notamment les </a:t>
            </a:r>
            <a:r>
              <a:rPr lang="fr-FR" altLang="fr-FR" sz="2200" b="1" dirty="0">
                <a:solidFill>
                  <a:srgbClr val="2F5597"/>
                </a:solidFill>
              </a:rPr>
              <a:t>reins</a:t>
            </a:r>
            <a:r>
              <a:rPr lang="fr-FR" altLang="fr-FR" sz="2200" dirty="0">
                <a:solidFill>
                  <a:srgbClr val="2F5597"/>
                </a:solidFill>
              </a:rPr>
              <a:t>, le </a:t>
            </a:r>
            <a:r>
              <a:rPr lang="fr-FR" altLang="fr-FR" sz="2200" b="1" dirty="0">
                <a:solidFill>
                  <a:srgbClr val="2F5597"/>
                </a:solidFill>
              </a:rPr>
              <a:t>cerveau</a:t>
            </a:r>
            <a:r>
              <a:rPr lang="fr-FR" altLang="fr-FR" sz="2200" dirty="0">
                <a:solidFill>
                  <a:srgbClr val="2F5597"/>
                </a:solidFill>
              </a:rPr>
              <a:t>, le </a:t>
            </a:r>
            <a:r>
              <a:rPr lang="fr-FR" altLang="fr-FR" sz="2200" b="1" dirty="0">
                <a:solidFill>
                  <a:srgbClr val="2F5597"/>
                </a:solidFill>
              </a:rPr>
              <a:t>foie</a:t>
            </a:r>
            <a:r>
              <a:rPr lang="fr-FR" altLang="fr-FR" sz="2200" dirty="0">
                <a:solidFill>
                  <a:srgbClr val="2F5597"/>
                </a:solidFill>
              </a:rPr>
              <a:t> et le </a:t>
            </a:r>
            <a:r>
              <a:rPr lang="fr-FR" altLang="fr-FR" sz="2200" b="1" dirty="0">
                <a:solidFill>
                  <a:srgbClr val="2F5597"/>
                </a:solidFill>
              </a:rPr>
              <a:t>système nerveux. </a:t>
            </a:r>
          </a:p>
          <a:p>
            <a:pPr algn="just">
              <a:buFont typeface="Arial" panose="020B0604020202020204" pitchFamily="34" charset="0"/>
              <a:buNone/>
            </a:pPr>
            <a:r>
              <a:rPr lang="fr-FR" altLang="fr-FR" sz="2200" dirty="0">
                <a:solidFill>
                  <a:srgbClr val="2F5597"/>
                </a:solidFill>
              </a:rPr>
              <a:t>Chez la femme enceinte, il traverse la barrière placentaire pour atteindre le </a:t>
            </a:r>
            <a:r>
              <a:rPr lang="fr-FR" altLang="fr-FR" sz="2200" b="1" dirty="0">
                <a:solidFill>
                  <a:srgbClr val="2F5597"/>
                </a:solidFill>
              </a:rPr>
              <a:t>fœtus</a:t>
            </a:r>
            <a:r>
              <a:rPr lang="fr-FR" altLang="fr-FR" sz="2200" dirty="0">
                <a:solidFill>
                  <a:srgbClr val="2F5597"/>
                </a:solidFill>
              </a:rPr>
              <a:t>. </a:t>
            </a:r>
          </a:p>
          <a:p>
            <a:pPr algn="just">
              <a:buFont typeface="Arial" panose="020B0604020202020204" pitchFamily="34" charset="0"/>
              <a:buNone/>
            </a:pPr>
            <a:r>
              <a:rPr lang="fr-FR" altLang="fr-FR" sz="2200" b="1" dirty="0">
                <a:solidFill>
                  <a:srgbClr val="2F5597"/>
                </a:solidFill>
              </a:rPr>
              <a:t>L’alimentation est la principale source de contamination</a:t>
            </a:r>
            <a:r>
              <a:rPr lang="fr-FR" altLang="fr-FR" sz="2200" dirty="0">
                <a:solidFill>
                  <a:srgbClr val="2F5597"/>
                </a:solidFill>
              </a:rPr>
              <a:t>, très fortement liée à la consommation de gros poissons prédateurs (dorade, espadon, bar, requin, thon…).</a:t>
            </a:r>
          </a:p>
        </p:txBody>
      </p:sp>
      <p:pic>
        <p:nvPicPr>
          <p:cNvPr id="179205" name="Image pétrole">
            <a:extLst>
              <a:ext uri="{FF2B5EF4-FFF2-40B4-BE49-F238E27FC236}">
                <a16:creationId xmlns:a16="http://schemas.microsoft.com/office/drawing/2014/main" id="{68098E80-A682-CFC4-5856-E7AE014467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75321" y="1455033"/>
            <a:ext cx="3208337" cy="225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Rectangle 5">
            <a:extLst>
              <a:ext uri="{FF2B5EF4-FFF2-40B4-BE49-F238E27FC236}">
                <a16:creationId xmlns:a16="http://schemas.microsoft.com/office/drawing/2014/main" id="{069632D6-54B9-F592-AFB9-D7910356E872}"/>
              </a:ext>
            </a:extLst>
          </p:cNvPr>
          <p:cNvSpPr>
            <a:spLocks noChangeArrowheads="1"/>
          </p:cNvSpPr>
          <p:nvPr/>
        </p:nvSpPr>
        <p:spPr bwMode="auto">
          <a:xfrm>
            <a:off x="2061702" y="1341693"/>
            <a:ext cx="6199521" cy="100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r>
              <a:rPr lang="fr-FR" altLang="fr-FR" sz="2200" dirty="0">
                <a:solidFill>
                  <a:srgbClr val="2F5597"/>
                </a:solidFill>
              </a:rPr>
              <a:t>Le mercure est reconnu par l’OMS comme l’un des dix produits chimiques extrêmement </a:t>
            </a:r>
            <a:r>
              <a:rPr lang="fr-FR" altLang="fr-FR" sz="2200" b="1" dirty="0">
                <a:solidFill>
                  <a:srgbClr val="2F5597"/>
                </a:solidFill>
              </a:rPr>
              <a:t>préoccupant</a:t>
            </a:r>
            <a:r>
              <a:rPr lang="fr-FR" altLang="fr-FR" sz="2200" dirty="0">
                <a:solidFill>
                  <a:srgbClr val="2F5597"/>
                </a:solidFill>
              </a:rPr>
              <a:t> </a:t>
            </a:r>
            <a:r>
              <a:rPr lang="fr-FR" altLang="fr-FR" sz="2200" b="1" dirty="0">
                <a:solidFill>
                  <a:srgbClr val="2F5597"/>
                </a:solidFill>
              </a:rPr>
              <a:t>pour la santé publique</a:t>
            </a:r>
            <a:r>
              <a:rPr lang="fr-FR" altLang="fr-FR" sz="2200" dirty="0">
                <a:solidFill>
                  <a:srgbClr val="2F5597"/>
                </a:solidFill>
              </a:rPr>
              <a:t>.</a:t>
            </a:r>
          </a:p>
        </p:txBody>
      </p:sp>
      <p:pic>
        <p:nvPicPr>
          <p:cNvPr id="179207" name="Image charbon">
            <a:extLst>
              <a:ext uri="{FF2B5EF4-FFF2-40B4-BE49-F238E27FC236}">
                <a16:creationId xmlns:a16="http://schemas.microsoft.com/office/drawing/2014/main" id="{ABB3D139-2783-087C-DFE2-CB621A4DA1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1007" y="2333625"/>
            <a:ext cx="1776413"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208" name="Image 2">
            <a:extLst>
              <a:ext uri="{FF2B5EF4-FFF2-40B4-BE49-F238E27FC236}">
                <a16:creationId xmlns:a16="http://schemas.microsoft.com/office/drawing/2014/main" id="{5806564D-BFF0-57F7-A5B6-73CE6115AB1B}"/>
              </a:ext>
            </a:extLst>
          </p:cNvPr>
          <p:cNvPicPr>
            <a:picLocks noChangeAspect="1"/>
          </p:cNvPicPr>
          <p:nvPr/>
        </p:nvPicPr>
        <p:blipFill>
          <a:blip r:embed="rId5">
            <a:extLst>
              <a:ext uri="{28A0092B-C50C-407E-A947-70E740481C1C}">
                <a14:useLocalDpi xmlns:a14="http://schemas.microsoft.com/office/drawing/2010/main" val="0"/>
              </a:ext>
            </a:extLst>
          </a:blip>
          <a:srcRect t="7155" r="60010" b="37106"/>
          <a:stretch>
            <a:fillRect/>
          </a:stretch>
        </p:blipFill>
        <p:spPr bwMode="auto">
          <a:xfrm>
            <a:off x="317500" y="2309813"/>
            <a:ext cx="3194050" cy="454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211" name="Image 7">
            <a:extLst>
              <a:ext uri="{FF2B5EF4-FFF2-40B4-BE49-F238E27FC236}">
                <a16:creationId xmlns:a16="http://schemas.microsoft.com/office/drawing/2014/main" id="{EDA50CBA-E815-BDB8-DA49-B87D21338E8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212" name="PictoVideo">
            <a:extLst>
              <a:ext uri="{FF2B5EF4-FFF2-40B4-BE49-F238E27FC236}">
                <a16:creationId xmlns:a16="http://schemas.microsoft.com/office/drawing/2014/main" id="{E7A0E00B-7607-BE89-6262-1EFCF2CA968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txtP-Info">
            <a:extLst>
              <a:ext uri="{FF2B5EF4-FFF2-40B4-BE49-F238E27FC236}">
                <a16:creationId xmlns:a16="http://schemas.microsoft.com/office/drawing/2014/main" id="{DEF61EB8-CC59-7153-D11D-8C15020A97C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9" name="ZtxtP-Video">
            <a:extLst>
              <a:ext uri="{FF2B5EF4-FFF2-40B4-BE49-F238E27FC236}">
                <a16:creationId xmlns:a16="http://schemas.microsoft.com/office/drawing/2014/main" id="{883130BD-E43F-0980-E399-FA219F1F5D8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79215" name="PictoGuide">
            <a:extLst>
              <a:ext uri="{FF2B5EF4-FFF2-40B4-BE49-F238E27FC236}">
                <a16:creationId xmlns:a16="http://schemas.microsoft.com/office/drawing/2014/main" id="{74AEC589-176D-4E19-4EB5-968F1C20B65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ZtxtP-Guide">
            <a:extLst>
              <a:ext uri="{FF2B5EF4-FFF2-40B4-BE49-F238E27FC236}">
                <a16:creationId xmlns:a16="http://schemas.microsoft.com/office/drawing/2014/main" id="{72FFCC9F-FB11-C9E5-4841-0E46369E112A}"/>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23" name="ZtxtP-Video">
            <a:extLst>
              <a:ext uri="{FF2B5EF4-FFF2-40B4-BE49-F238E27FC236}">
                <a16:creationId xmlns:a16="http://schemas.microsoft.com/office/drawing/2014/main" id="{47BD0C95-877F-6D1F-6531-23C56036734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79218" name="PictoVideo">
            <a:extLst>
              <a:ext uri="{FF2B5EF4-FFF2-40B4-BE49-F238E27FC236}">
                <a16:creationId xmlns:a16="http://schemas.microsoft.com/office/drawing/2014/main" id="{7DB2645B-49E1-9790-FF08-5DC98E03CBC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219" name="Image 42">
            <a:extLst>
              <a:ext uri="{FF2B5EF4-FFF2-40B4-BE49-F238E27FC236}">
                <a16:creationId xmlns:a16="http://schemas.microsoft.com/office/drawing/2014/main" id="{D1760996-7DB8-8386-269D-1B926BD8E2B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tour">
            <a:hlinkClick r:id="rId11" action="ppaction://hlinksldjump"/>
            <a:extLst>
              <a:ext uri="{FF2B5EF4-FFF2-40B4-BE49-F238E27FC236}">
                <a16:creationId xmlns:a16="http://schemas.microsoft.com/office/drawing/2014/main" id="{84D8848D-A4EE-5E6A-2B7C-6219AD079FC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
        <p:nvSpPr>
          <p:cNvPr id="3" name="Espace réservé du numéro de diapositive 1">
            <a:extLst>
              <a:ext uri="{FF2B5EF4-FFF2-40B4-BE49-F238E27FC236}">
                <a16:creationId xmlns:a16="http://schemas.microsoft.com/office/drawing/2014/main" id="{3A2E1184-61D2-D2BC-663E-4BD9D23B1095}"/>
              </a:ext>
            </a:extLst>
          </p:cNvPr>
          <p:cNvSpPr txBox="1">
            <a:spLocks/>
          </p:cNvSpPr>
          <p:nvPr/>
        </p:nvSpPr>
        <p:spPr bwMode="auto">
          <a:xfrm>
            <a:off x="11182450" y="6365396"/>
            <a:ext cx="1009550"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164</a:t>
            </a:fld>
            <a:endParaRPr lang="fr-FR" altLang="fr-FR" sz="1800" b="1" dirty="0">
              <a:solidFill>
                <a:srgbClr val="FFC000"/>
              </a:solidFill>
            </a:endParaRPr>
          </a:p>
        </p:txBody>
      </p:sp>
    </p:spTree>
  </p:cSld>
  <p:clrMapOvr>
    <a:masterClrMapping/>
  </p:clrMapOvr>
  <p:transition spd="slow"/>
</p:sld>
</file>

<file path=ppt/slides/slide1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Rectangle 1">
            <a:extLst>
              <a:ext uri="{FF2B5EF4-FFF2-40B4-BE49-F238E27FC236}">
                <a16:creationId xmlns:a16="http://schemas.microsoft.com/office/drawing/2014/main" id="{EA4D9BFD-2657-40ED-0CAE-FA7169CB74D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21" name="Rectangle 2">
            <a:extLst>
              <a:ext uri="{FF2B5EF4-FFF2-40B4-BE49-F238E27FC236}">
                <a16:creationId xmlns:a16="http://schemas.microsoft.com/office/drawing/2014/main" id="{F2A24B9D-15A2-121E-D5DA-CA257989CE4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000" b="1">
              <a:solidFill>
                <a:srgbClr val="7030A0"/>
              </a:solidFill>
              <a:cs typeface="Arial" charset="0"/>
            </a:endParaRPr>
          </a:p>
        </p:txBody>
      </p:sp>
      <p:sp>
        <p:nvSpPr>
          <p:cNvPr id="319492" name="Rectangle 15">
            <a:extLst>
              <a:ext uri="{FF2B5EF4-FFF2-40B4-BE49-F238E27FC236}">
                <a16:creationId xmlns:a16="http://schemas.microsoft.com/office/drawing/2014/main" id="{819FB893-D730-E05C-15EB-A15BED74AEE6}"/>
              </a:ext>
            </a:extLst>
          </p:cNvPr>
          <p:cNvSpPr>
            <a:spLocks noChangeArrowheads="1"/>
          </p:cNvSpPr>
          <p:nvPr/>
        </p:nvSpPr>
        <p:spPr bwMode="auto">
          <a:xfrm>
            <a:off x="2116138" y="274638"/>
            <a:ext cx="90185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3200" b="1" dirty="0">
                <a:solidFill>
                  <a:srgbClr val="2F5597"/>
                </a:solidFill>
                <a:cs typeface="Calibri" panose="020F0502020204030204" pitchFamily="34" charset="0"/>
              </a:rPr>
              <a:t>Qu’est-ce que la bioaccumulation ?</a:t>
            </a:r>
          </a:p>
        </p:txBody>
      </p:sp>
      <p:sp>
        <p:nvSpPr>
          <p:cNvPr id="319494" name="ZoneTexte 30">
            <a:extLst>
              <a:ext uri="{FF2B5EF4-FFF2-40B4-BE49-F238E27FC236}">
                <a16:creationId xmlns:a16="http://schemas.microsoft.com/office/drawing/2014/main" id="{C8C964E5-4782-A2BC-4864-2577DD6ECBA0}"/>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19495" name="ZoneTexte 30">
            <a:extLst>
              <a:ext uri="{FF2B5EF4-FFF2-40B4-BE49-F238E27FC236}">
                <a16:creationId xmlns:a16="http://schemas.microsoft.com/office/drawing/2014/main" id="{91A8DDBB-2F53-510F-0ADF-3E6BE6F4E758}"/>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19496" name="ZoneTexte 30">
            <a:extLst>
              <a:ext uri="{FF2B5EF4-FFF2-40B4-BE49-F238E27FC236}">
                <a16:creationId xmlns:a16="http://schemas.microsoft.com/office/drawing/2014/main" id="{EDEEF823-124F-3621-3E88-26957CA5A355}"/>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19497" name="?">
            <a:extLst>
              <a:ext uri="{FF2B5EF4-FFF2-40B4-BE49-F238E27FC236}">
                <a16:creationId xmlns:a16="http://schemas.microsoft.com/office/drawing/2014/main" id="{93FAA723-384B-6DFC-0E64-3486ACB09F90}"/>
              </a:ext>
            </a:extLst>
          </p:cNvPr>
          <p:cNvSpPr>
            <a:spLocks noChangeArrowheads="1"/>
          </p:cNvSpPr>
          <p:nvPr/>
        </p:nvSpPr>
        <p:spPr bwMode="auto">
          <a:xfrm>
            <a:off x="5299075" y="3135313"/>
            <a:ext cx="53975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6000">
                <a:solidFill>
                  <a:srgbClr val="FFFFFF"/>
                </a:solidFill>
              </a:rPr>
              <a:t>?</a:t>
            </a:r>
          </a:p>
        </p:txBody>
      </p:sp>
      <p:sp>
        <p:nvSpPr>
          <p:cNvPr id="37907" name="Rectangle 22">
            <a:extLst>
              <a:ext uri="{FF2B5EF4-FFF2-40B4-BE49-F238E27FC236}">
                <a16:creationId xmlns:a16="http://schemas.microsoft.com/office/drawing/2014/main" id="{FA8E9466-8354-240D-0FE2-6F3A09AEA396}"/>
              </a:ext>
            </a:extLst>
          </p:cNvPr>
          <p:cNvSpPr>
            <a:spLocks noChangeArrowheads="1"/>
          </p:cNvSpPr>
          <p:nvPr/>
        </p:nvSpPr>
        <p:spPr bwMode="auto">
          <a:xfrm>
            <a:off x="7945438" y="2341563"/>
            <a:ext cx="3890962" cy="3632200"/>
          </a:xfrm>
          <a:prstGeom prst="rect">
            <a:avLst/>
          </a:prstGeom>
          <a:noFill/>
          <a:ln>
            <a:noFill/>
          </a:ln>
        </p:spPr>
        <p:txBody>
          <a:bodyPr>
            <a:spAutoFit/>
          </a:bodyPr>
          <a:lstStyle>
            <a:lvl1pPr indent="15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ts val="600"/>
              </a:spcBef>
              <a:buFont typeface="Arial" panose="020B0604020202020204" pitchFamily="34" charset="0"/>
              <a:buNone/>
              <a:defRPr/>
            </a:pPr>
            <a:r>
              <a:rPr lang="fr-FR" altLang="fr-FR" sz="2200" dirty="0">
                <a:solidFill>
                  <a:srgbClr val="2F5597"/>
                </a:solidFill>
              </a:rPr>
              <a:t>Certains organismes absorbent </a:t>
            </a:r>
            <a:r>
              <a:rPr lang="fr-FR" altLang="fr-FR" sz="2200" b="1" dirty="0">
                <a:solidFill>
                  <a:srgbClr val="2F5597"/>
                </a:solidFill>
              </a:rPr>
              <a:t>des substances toxiques </a:t>
            </a:r>
            <a:r>
              <a:rPr lang="fr-FR" altLang="fr-FR" sz="2200" dirty="0">
                <a:solidFill>
                  <a:srgbClr val="2F5597"/>
                </a:solidFill>
              </a:rPr>
              <a:t>et </a:t>
            </a:r>
            <a:r>
              <a:rPr lang="fr-FR" altLang="fr-FR" sz="2200" b="1" dirty="0">
                <a:solidFill>
                  <a:srgbClr val="2F5597"/>
                </a:solidFill>
              </a:rPr>
              <a:t>les concentrent dans leur corps</a:t>
            </a:r>
            <a:r>
              <a:rPr lang="fr-FR" altLang="fr-FR" sz="2200" dirty="0">
                <a:solidFill>
                  <a:srgbClr val="2F5597"/>
                </a:solidFill>
              </a:rPr>
              <a:t> : on parle de </a:t>
            </a:r>
            <a:r>
              <a:rPr lang="fr-FR" altLang="fr-FR" sz="2200" b="1" dirty="0">
                <a:solidFill>
                  <a:srgbClr val="2F5597"/>
                </a:solidFill>
              </a:rPr>
              <a:t>bioaccumulation.</a:t>
            </a:r>
            <a:endParaRPr lang="fr-FR" altLang="fr-FR" sz="2200" dirty="0">
              <a:solidFill>
                <a:srgbClr val="2F5597"/>
              </a:solidFill>
            </a:endParaRPr>
          </a:p>
          <a:p>
            <a:pPr algn="just">
              <a:lnSpc>
                <a:spcPct val="100000"/>
              </a:lnSpc>
              <a:spcBef>
                <a:spcPts val="600"/>
              </a:spcBef>
              <a:buFont typeface="Arial" panose="020B0604020202020204" pitchFamily="34" charset="0"/>
              <a:buNone/>
              <a:defRPr/>
            </a:pPr>
            <a:endParaRPr lang="fr-FR" sz="2200" dirty="0">
              <a:solidFill>
                <a:srgbClr val="2F5597"/>
              </a:solidFill>
            </a:endParaRPr>
          </a:p>
          <a:p>
            <a:pPr algn="just">
              <a:lnSpc>
                <a:spcPct val="100000"/>
              </a:lnSpc>
              <a:spcBef>
                <a:spcPts val="600"/>
              </a:spcBef>
              <a:buFont typeface="Arial" panose="020B0604020202020204" pitchFamily="34" charset="0"/>
              <a:buNone/>
              <a:defRPr/>
            </a:pPr>
            <a:r>
              <a:rPr lang="fr-FR" sz="2200" dirty="0">
                <a:solidFill>
                  <a:srgbClr val="2F5597"/>
                </a:solidFill>
              </a:rPr>
              <a:t>Les prédateurs au sommet de la chaîne alimentaire sont donc </a:t>
            </a:r>
            <a:r>
              <a:rPr lang="fr-FR" sz="2200" b="1" dirty="0">
                <a:solidFill>
                  <a:srgbClr val="2F5597"/>
                </a:solidFill>
              </a:rPr>
              <a:t>très concentrés en polluants</a:t>
            </a:r>
            <a:r>
              <a:rPr lang="fr-FR" sz="2200" dirty="0">
                <a:solidFill>
                  <a:srgbClr val="2F5597"/>
                </a:solidFill>
              </a:rPr>
              <a:t>. Par exemple, on retrouve du mercure dans les saumons.</a:t>
            </a:r>
          </a:p>
        </p:txBody>
      </p:sp>
      <p:grpSp>
        <p:nvGrpSpPr>
          <p:cNvPr id="2" name="Groupe 1">
            <a:extLst>
              <a:ext uri="{FF2B5EF4-FFF2-40B4-BE49-F238E27FC236}">
                <a16:creationId xmlns:a16="http://schemas.microsoft.com/office/drawing/2014/main" id="{47A4BC31-170D-2A8C-805F-856F7FA4FD2C}"/>
              </a:ext>
            </a:extLst>
          </p:cNvPr>
          <p:cNvGrpSpPr>
            <a:grpSpLocks/>
          </p:cNvGrpSpPr>
          <p:nvPr/>
        </p:nvGrpSpPr>
        <p:grpSpPr bwMode="auto">
          <a:xfrm>
            <a:off x="85725" y="1392238"/>
            <a:ext cx="1790700" cy="3868737"/>
            <a:chOff x="85725" y="1392238"/>
            <a:chExt cx="1790700" cy="3869310"/>
          </a:xfrm>
        </p:grpSpPr>
        <p:pic>
          <p:nvPicPr>
            <p:cNvPr id="319505" name="Picture 19">
              <a:extLst>
                <a:ext uri="{FF2B5EF4-FFF2-40B4-BE49-F238E27FC236}">
                  <a16:creationId xmlns:a16="http://schemas.microsoft.com/office/drawing/2014/main" id="{D4313EAF-2EE9-ACF1-7362-3528F9B29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3" y="1392238"/>
              <a:ext cx="1512887" cy="175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Carré corné Info">
              <a:extLst>
                <a:ext uri="{FF2B5EF4-FFF2-40B4-BE49-F238E27FC236}">
                  <a16:creationId xmlns:a16="http://schemas.microsoft.com/office/drawing/2014/main" id="{FC7ADEF5-3631-5CEF-5164-F378672B854E}"/>
                </a:ext>
              </a:extLst>
            </p:cNvPr>
            <p:cNvSpPr/>
            <p:nvPr/>
          </p:nvSpPr>
          <p:spPr>
            <a:xfrm>
              <a:off x="85725" y="3186379"/>
              <a:ext cx="1790700" cy="2075169"/>
            </a:xfrm>
            <a:prstGeom prst="foldedCorner">
              <a:avLst/>
            </a:prstGeom>
            <a:solidFill>
              <a:schemeClr val="accent4">
                <a:lumMod val="40000"/>
                <a:lumOff val="60000"/>
              </a:schemeClr>
            </a:solidFill>
            <a:ln>
              <a:solidFill>
                <a:srgbClr val="F5AC2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200" dirty="0">
                <a:solidFill>
                  <a:prstClr val="black"/>
                </a:solidFill>
              </a:endParaRPr>
            </a:p>
            <a:p>
              <a:pPr>
                <a:defRPr/>
              </a:pPr>
              <a:r>
                <a:rPr lang="fr-FR" sz="1200" dirty="0">
                  <a:solidFill>
                    <a:prstClr val="black"/>
                  </a:solidFill>
                </a:rPr>
                <a:t>Certains organismes </a:t>
              </a:r>
              <a:r>
                <a:rPr lang="fr-FR" altLang="fr-FR" sz="1200" dirty="0">
                  <a:solidFill>
                    <a:prstClr val="black"/>
                  </a:solidFill>
                </a:rPr>
                <a:t>connus pour leur bioaccumulation servent de </a:t>
              </a:r>
              <a:r>
                <a:rPr lang="fr-FR" altLang="fr-FR" sz="1400" b="1" dirty="0">
                  <a:solidFill>
                    <a:srgbClr val="F04624"/>
                  </a:solidFill>
                  <a:cs typeface="Calibri" panose="020F0502020204030204" pitchFamily="34" charset="0"/>
                </a:rPr>
                <a:t>biomarqueur de pollution </a:t>
              </a:r>
              <a:r>
                <a:rPr lang="fr-FR" altLang="fr-FR" sz="1200" dirty="0">
                  <a:solidFill>
                    <a:prstClr val="black"/>
                  </a:solidFill>
                </a:rPr>
                <a:t>comme le lichen. </a:t>
              </a:r>
              <a:r>
                <a:rPr lang="fr-FR" sz="1200" dirty="0">
                  <a:solidFill>
                    <a:prstClr val="black"/>
                  </a:solidFill>
                </a:rPr>
                <a:t>Les principales substances toxiques retrouvées sont : le mercure, le plomb, le cadmium et le nickel.</a:t>
              </a:r>
            </a:p>
          </p:txBody>
        </p:sp>
      </p:grpSp>
      <p:pic>
        <p:nvPicPr>
          <p:cNvPr id="319500" name="Image 1">
            <a:hlinkClick r:id="rId4" action="ppaction://hlinksldjump"/>
            <a:extLst>
              <a:ext uri="{FF2B5EF4-FFF2-40B4-BE49-F238E27FC236}">
                <a16:creationId xmlns:a16="http://schemas.microsoft.com/office/drawing/2014/main" id="{BF9F8C20-0DE8-B0EF-F2DA-18E83B8F02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000" y="5951538"/>
            <a:ext cx="7683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501" name="Image 2">
            <a:extLst>
              <a:ext uri="{FF2B5EF4-FFF2-40B4-BE49-F238E27FC236}">
                <a16:creationId xmlns:a16="http://schemas.microsoft.com/office/drawing/2014/main" id="{D058F652-78B9-D626-F29A-2A7017FE250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803400" y="1930400"/>
            <a:ext cx="6142038"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9502" name="Image 7">
            <a:extLst>
              <a:ext uri="{FF2B5EF4-FFF2-40B4-BE49-F238E27FC236}">
                <a16:creationId xmlns:a16="http://schemas.microsoft.com/office/drawing/2014/main" id="{01F82E24-E045-4FB1-8615-1537149DCE5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a:hlinkClick r:id="rId4" action="ppaction://hlinksldjump"/>
            <a:extLst>
              <a:ext uri="{FF2B5EF4-FFF2-40B4-BE49-F238E27FC236}">
                <a16:creationId xmlns:a16="http://schemas.microsoft.com/office/drawing/2014/main" id="{BC515515-DDF2-861A-FF15-4E0EB5D3DF3E}"/>
              </a:ext>
            </a:extLst>
          </p:cNvPr>
          <p:cNvSpPr/>
          <p:nvPr/>
        </p:nvSpPr>
        <p:spPr>
          <a:xfrm>
            <a:off x="0" y="5641975"/>
            <a:ext cx="1212850" cy="12160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endParaRPr>
          </a:p>
        </p:txBody>
      </p:sp>
      <p:sp>
        <p:nvSpPr>
          <p:cNvPr id="319504" name="Espace réservé du numéro de diapositive 1">
            <a:extLst>
              <a:ext uri="{FF2B5EF4-FFF2-40B4-BE49-F238E27FC236}">
                <a16:creationId xmlns:a16="http://schemas.microsoft.com/office/drawing/2014/main" id="{4EC0ACFB-228C-20D8-13E6-68D64DA72DBF}"/>
              </a:ext>
            </a:extLst>
          </p:cNvPr>
          <p:cNvSpPr txBox="1">
            <a:spLocks/>
          </p:cNvSpPr>
          <p:nvPr/>
        </p:nvSpPr>
        <p:spPr bwMode="auto">
          <a:xfrm>
            <a:off x="11134725" y="6354763"/>
            <a:ext cx="1057275" cy="365125"/>
          </a:xfrm>
          <a:prstGeom prst="rect">
            <a:avLst/>
          </a:prstGeom>
          <a:solidFill>
            <a:schemeClr val="accent1">
              <a:lumMod val="75000"/>
            </a:schemeClr>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8</a:t>
            </a:r>
            <a:r>
              <a:rPr lang="fr-FR" altLang="fr-FR" sz="1800" b="1" dirty="0">
                <a:solidFill>
                  <a:srgbClr val="FFC000"/>
                </a:solidFill>
              </a:rPr>
              <a:t> - </a:t>
            </a:r>
            <a:fld id="{81023147-A0EA-4414-B4C4-4B69ECDE0B67}" type="slidenum">
              <a:rPr lang="fr-FR" altLang="fr-FR" sz="1800" b="1">
                <a:solidFill>
                  <a:srgbClr val="FFC000"/>
                </a:solidFill>
              </a:rPr>
              <a:pPr eaLnBrk="1" hangingPunct="1">
                <a:lnSpc>
                  <a:spcPct val="100000"/>
                </a:lnSpc>
                <a:spcBef>
                  <a:spcPct val="0"/>
                </a:spcBef>
                <a:buFontTx/>
                <a:buNone/>
              </a:pPr>
              <a:t>165</a:t>
            </a:fld>
            <a:endParaRPr lang="fr-FR" altLang="fr-FR" sz="1800" b="1" dirty="0">
              <a:solidFill>
                <a:srgbClr val="FFC000"/>
              </a:solidFill>
            </a:endParaRPr>
          </a:p>
        </p:txBody>
      </p:sp>
      <p:pic>
        <p:nvPicPr>
          <p:cNvPr id="3" name="Retour">
            <a:hlinkClick r:id="rId4" action="ppaction://hlinksldjump"/>
            <a:extLst>
              <a:ext uri="{FF2B5EF4-FFF2-40B4-BE49-F238E27FC236}">
                <a16:creationId xmlns:a16="http://schemas.microsoft.com/office/drawing/2014/main" id="{4714B1A2-6690-3DBD-F7A0-1F9F17AEBC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23586" name="Image 2">
            <a:hlinkClick r:id="" action="ppaction://noaction"/>
            <a:extLst>
              <a:ext uri="{FF2B5EF4-FFF2-40B4-BE49-F238E27FC236}">
                <a16:creationId xmlns:a16="http://schemas.microsoft.com/office/drawing/2014/main" id="{68EE2EC4-D401-6A40-40EE-A0BEB0484DB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1504950" y="10633"/>
            <a:ext cx="1068705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3587" name="Rectangle 14">
            <a:extLst>
              <a:ext uri="{FF2B5EF4-FFF2-40B4-BE49-F238E27FC236}">
                <a16:creationId xmlns:a16="http://schemas.microsoft.com/office/drawing/2014/main" id="{175C3BAA-43F5-5570-E719-27159D75A4D2}"/>
              </a:ext>
            </a:extLst>
          </p:cNvPr>
          <p:cNvSpPr>
            <a:spLocks noChangeArrowheads="1"/>
          </p:cNvSpPr>
          <p:nvPr/>
        </p:nvSpPr>
        <p:spPr bwMode="auto">
          <a:xfrm rot="-5400000">
            <a:off x="11666537" y="5102226"/>
            <a:ext cx="7731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200" dirty="0">
                <a:solidFill>
                  <a:srgbClr val="FFFFFF"/>
                </a:solidFill>
                <a:latin typeface="Candara" panose="020E0502030303020204" pitchFamily="34" charset="0"/>
              </a:rPr>
              <a:t>© </a:t>
            </a:r>
            <a:r>
              <a:rPr lang="fr-FR" altLang="fr-FR" sz="1200" dirty="0" err="1">
                <a:solidFill>
                  <a:srgbClr val="FFFFFF"/>
                </a:solidFill>
                <a:latin typeface="Candara" panose="020E0502030303020204" pitchFamily="34" charset="0"/>
              </a:rPr>
              <a:t>Pxhere</a:t>
            </a:r>
            <a:endParaRPr lang="fr-FR" altLang="fr-FR" sz="1200" dirty="0">
              <a:solidFill>
                <a:srgbClr val="FFFFFF"/>
              </a:solidFill>
              <a:latin typeface="Candara" panose="020E0502030303020204" pitchFamily="34" charset="0"/>
            </a:endParaRPr>
          </a:p>
        </p:txBody>
      </p:sp>
      <p:sp>
        <p:nvSpPr>
          <p:cNvPr id="13" name="Rectangle 2">
            <a:extLst>
              <a:ext uri="{FF2B5EF4-FFF2-40B4-BE49-F238E27FC236}">
                <a16:creationId xmlns:a16="http://schemas.microsoft.com/office/drawing/2014/main" id="{5C8FF43D-894B-BC97-A7E9-CE91D8196DC2}"/>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fr-FR" altLang="fr-FR" sz="3200" b="1" dirty="0">
                <a:solidFill>
                  <a:schemeClr val="accent1">
                    <a:lumMod val="75000"/>
                  </a:schemeClr>
                </a:solidFill>
              </a:rPr>
              <a:t>Fourmis</a:t>
            </a:r>
            <a:endParaRPr lang="fr-FR" altLang="fr-FR" sz="3000" b="1" dirty="0">
              <a:solidFill>
                <a:schemeClr val="accent1">
                  <a:lumMod val="75000"/>
                </a:schemeClr>
              </a:solidFill>
              <a:cs typeface="Arial" panose="020B0604020202020204" pitchFamily="34" charset="0"/>
            </a:endParaRPr>
          </a:p>
        </p:txBody>
      </p:sp>
      <p:sp>
        <p:nvSpPr>
          <p:cNvPr id="14" name="Rectangle 1">
            <a:extLst>
              <a:ext uri="{FF2B5EF4-FFF2-40B4-BE49-F238E27FC236}">
                <a16:creationId xmlns:a16="http://schemas.microsoft.com/office/drawing/2014/main" id="{1EAA8607-2373-84BE-9F4C-B6F3B0330EC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323592" name="Image 7">
            <a:extLst>
              <a:ext uri="{FF2B5EF4-FFF2-40B4-BE49-F238E27FC236}">
                <a16:creationId xmlns:a16="http://schemas.microsoft.com/office/drawing/2014/main" id="{34207E9D-0D2A-BACD-0F4F-240821419C9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tour">
            <a:hlinkClick r:id="rId5" action="ppaction://hlinksldjump"/>
            <a:extLst>
              <a:ext uri="{FF2B5EF4-FFF2-40B4-BE49-F238E27FC236}">
                <a16:creationId xmlns:a16="http://schemas.microsoft.com/office/drawing/2014/main" id="{AA4A353B-6C74-5B2F-E2AE-30B3B5D735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18030" y="5976290"/>
            <a:ext cx="596157" cy="567075"/>
          </a:xfrm>
          <a:prstGeom prst="rect">
            <a:avLst/>
          </a:prstGeom>
        </p:spPr>
      </p:pic>
    </p:spTree>
  </p:cSld>
  <p:clrMapOvr>
    <a:masterClrMapping/>
  </p:clrMapOvr>
  <p:transition spd="slow" advClick="0"/>
</p:sld>
</file>

<file path=ppt/slides/slide1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24610" name="Image 2">
            <a:extLst>
              <a:ext uri="{FF2B5EF4-FFF2-40B4-BE49-F238E27FC236}">
                <a16:creationId xmlns:a16="http://schemas.microsoft.com/office/drawing/2014/main" id="{DF505B91-6509-54D5-F8DB-B97CCA206CFC}"/>
              </a:ext>
            </a:extLst>
          </p:cNvPr>
          <p:cNvPicPr>
            <a:picLocks noChangeAspect="1"/>
          </p:cNvPicPr>
          <p:nvPr/>
        </p:nvPicPr>
        <p:blipFill rotWithShape="1">
          <a:blip r:embed="rId3">
            <a:extLst>
              <a:ext uri="{28A0092B-C50C-407E-A947-70E740481C1C}">
                <a14:useLocalDpi xmlns:a14="http://schemas.microsoft.com/office/drawing/2010/main" val="0"/>
              </a:ext>
            </a:extLst>
          </a:blip>
          <a:srcRect t="-535"/>
          <a:stretch/>
        </p:blipFill>
        <p:spPr bwMode="auto">
          <a:xfrm>
            <a:off x="1463676" y="1"/>
            <a:ext cx="107283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4611" name="Rectangle 14">
            <a:extLst>
              <a:ext uri="{FF2B5EF4-FFF2-40B4-BE49-F238E27FC236}">
                <a16:creationId xmlns:a16="http://schemas.microsoft.com/office/drawing/2014/main" id="{236A4B1E-2049-C6E3-8A4E-7CE07CE132E6}"/>
              </a:ext>
            </a:extLst>
          </p:cNvPr>
          <p:cNvSpPr>
            <a:spLocks noChangeArrowheads="1"/>
          </p:cNvSpPr>
          <p:nvPr/>
        </p:nvSpPr>
        <p:spPr bwMode="auto">
          <a:xfrm rot="-5400000">
            <a:off x="11114088" y="4664075"/>
            <a:ext cx="187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200">
                <a:solidFill>
                  <a:srgbClr val="000000"/>
                </a:solidFill>
                <a:latin typeface="Candara" panose="020E0502030303020204" pitchFamily="34" charset="0"/>
              </a:rPr>
              <a:t>© </a:t>
            </a:r>
            <a:r>
              <a:rPr lang="fr-FR" altLang="fr-FR" sz="1200">
                <a:solidFill>
                  <a:srgbClr val="000000"/>
                </a:solidFill>
              </a:rPr>
              <a:t>N. J. Wheeler, Jr, USCDCP</a:t>
            </a:r>
            <a:endParaRPr lang="fr-FR" altLang="fr-FR" sz="1200">
              <a:solidFill>
                <a:srgbClr val="000000"/>
              </a:solidFill>
              <a:latin typeface="Candara" panose="020E0502030303020204" pitchFamily="34" charset="0"/>
            </a:endParaRPr>
          </a:p>
        </p:txBody>
      </p:sp>
      <p:sp>
        <p:nvSpPr>
          <p:cNvPr id="13" name="Rectangle 2">
            <a:extLst>
              <a:ext uri="{FF2B5EF4-FFF2-40B4-BE49-F238E27FC236}">
                <a16:creationId xmlns:a16="http://schemas.microsoft.com/office/drawing/2014/main" id="{9663B0C6-C4DC-1FAC-3D7D-BCC45F0D5F0D}"/>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fr-FR" altLang="fr-FR" sz="3200" b="1" dirty="0">
                <a:solidFill>
                  <a:schemeClr val="accent1">
                    <a:lumMod val="75000"/>
                  </a:schemeClr>
                </a:solidFill>
              </a:rPr>
              <a:t>Cellules de 20 µm pour les cellules animales et </a:t>
            </a:r>
          </a:p>
          <a:p>
            <a:pPr algn="ctr" eaLnBrk="1" hangingPunct="1"/>
            <a:r>
              <a:rPr lang="fr-FR" altLang="fr-FR" sz="3200" b="1" dirty="0">
                <a:solidFill>
                  <a:schemeClr val="accent1">
                    <a:lumMod val="75000"/>
                  </a:schemeClr>
                </a:solidFill>
              </a:rPr>
              <a:t>100 µm pour les cellules végétales</a:t>
            </a:r>
          </a:p>
        </p:txBody>
      </p:sp>
      <p:sp>
        <p:nvSpPr>
          <p:cNvPr id="14" name="Rectangle 1">
            <a:extLst>
              <a:ext uri="{FF2B5EF4-FFF2-40B4-BE49-F238E27FC236}">
                <a16:creationId xmlns:a16="http://schemas.microsoft.com/office/drawing/2014/main" id="{3270BDD1-BFC9-4E2A-A7AE-CD3E8FEB9C3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324616" name="Image 7">
            <a:extLst>
              <a:ext uri="{FF2B5EF4-FFF2-40B4-BE49-F238E27FC236}">
                <a16:creationId xmlns:a16="http://schemas.microsoft.com/office/drawing/2014/main" id="{A0F93141-C720-2D57-BCCF-5B9399E0DA5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etour">
            <a:hlinkClick r:id="rId5" action="ppaction://hlinksldjump"/>
            <a:extLst>
              <a:ext uri="{FF2B5EF4-FFF2-40B4-BE49-F238E27FC236}">
                <a16:creationId xmlns:a16="http://schemas.microsoft.com/office/drawing/2014/main" id="{149E3DA9-022D-FDBE-27BE-63486471AA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97765" y="6043818"/>
            <a:ext cx="596157" cy="567075"/>
          </a:xfrm>
          <a:prstGeom prst="rect">
            <a:avLst/>
          </a:prstGeom>
        </p:spPr>
      </p:pic>
    </p:spTree>
  </p:cSld>
  <p:clrMapOvr>
    <a:masterClrMapping/>
  </p:clrMapOvr>
  <p:transition spd="slow" advClick="0"/>
</p:sld>
</file>

<file path=ppt/slides/slide1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33826" name="Image 1">
            <a:hlinkClick r:id="rId3" action="ppaction://hlinksldjump"/>
            <a:extLst>
              <a:ext uri="{FF2B5EF4-FFF2-40B4-BE49-F238E27FC236}">
                <a16:creationId xmlns:a16="http://schemas.microsoft.com/office/drawing/2014/main" id="{B6E51F95-557F-9DF3-945C-E6D0CB4CD4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38288" y="30163"/>
            <a:ext cx="10663237" cy="682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eur droit 5">
            <a:extLst>
              <a:ext uri="{FF2B5EF4-FFF2-40B4-BE49-F238E27FC236}">
                <a16:creationId xmlns:a16="http://schemas.microsoft.com/office/drawing/2014/main" id="{33075848-53A5-8FF5-43E6-19BA1B4AF5DD}"/>
              </a:ext>
            </a:extLst>
          </p:cNvPr>
          <p:cNvCxnSpPr/>
          <p:nvPr/>
        </p:nvCxnSpPr>
        <p:spPr>
          <a:xfrm>
            <a:off x="8342313" y="1114425"/>
            <a:ext cx="31972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Ztxt-mesure">
            <a:extLst>
              <a:ext uri="{FF2B5EF4-FFF2-40B4-BE49-F238E27FC236}">
                <a16:creationId xmlns:a16="http://schemas.microsoft.com/office/drawing/2014/main" id="{EE49A3D1-3488-D699-EA47-19EC4FE90FC4}"/>
              </a:ext>
            </a:extLst>
          </p:cNvPr>
          <p:cNvSpPr txBox="1">
            <a:spLocks noChangeArrowheads="1"/>
          </p:cNvSpPr>
          <p:nvPr/>
        </p:nvSpPr>
        <p:spPr bwMode="auto">
          <a:xfrm>
            <a:off x="9821863" y="600075"/>
            <a:ext cx="1717675" cy="52387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fontAlgn="auto" hangingPunct="1">
              <a:spcBef>
                <a:spcPts val="0"/>
              </a:spcBef>
              <a:spcAft>
                <a:spcPts val="0"/>
              </a:spcAft>
              <a:defRPr/>
            </a:pPr>
            <a:r>
              <a:rPr lang="fr-FR" altLang="fr-FR" sz="2800" kern="0">
                <a:solidFill>
                  <a:prstClr val="white"/>
                </a:solidFill>
                <a:latin typeface="Candara" panose="020E0502030303020204" pitchFamily="34" charset="0"/>
              </a:rPr>
              <a:t>30,00 µm</a:t>
            </a:r>
          </a:p>
        </p:txBody>
      </p:sp>
      <p:sp>
        <p:nvSpPr>
          <p:cNvPr id="333829" name="Rectangle 17">
            <a:extLst>
              <a:ext uri="{FF2B5EF4-FFF2-40B4-BE49-F238E27FC236}">
                <a16:creationId xmlns:a16="http://schemas.microsoft.com/office/drawing/2014/main" id="{E85FDF45-F7C3-6628-4EF4-A78539CF7500}"/>
              </a:ext>
            </a:extLst>
          </p:cNvPr>
          <p:cNvSpPr>
            <a:spLocks noChangeArrowheads="1"/>
          </p:cNvSpPr>
          <p:nvPr/>
        </p:nvSpPr>
        <p:spPr bwMode="auto">
          <a:xfrm rot="-5400000">
            <a:off x="11534137" y="5102633"/>
            <a:ext cx="10379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200" b="1" dirty="0">
                <a:solidFill>
                  <a:srgbClr val="FFFFFF"/>
                </a:solidFill>
                <a:latin typeface="Calibri Light" panose="020F0302020204030204" pitchFamily="34" charset="0"/>
              </a:rPr>
              <a:t>© </a:t>
            </a:r>
            <a:r>
              <a:rPr lang="fr-FR" altLang="fr-FR" sz="1200" b="1" dirty="0" err="1">
                <a:solidFill>
                  <a:srgbClr val="FFFFFF"/>
                </a:solidFill>
                <a:latin typeface="Calibri Light" panose="020F0302020204030204" pitchFamily="34" charset="0"/>
              </a:rPr>
              <a:t>Wikilmages</a:t>
            </a:r>
            <a:endParaRPr lang="fr-FR" altLang="fr-FR" sz="1200" b="1" dirty="0">
              <a:solidFill>
                <a:srgbClr val="FFFFFF"/>
              </a:solidFill>
              <a:latin typeface="Calibri Light" panose="020F0302020204030204" pitchFamily="34" charset="0"/>
            </a:endParaRPr>
          </a:p>
        </p:txBody>
      </p:sp>
      <p:sp>
        <p:nvSpPr>
          <p:cNvPr id="16" name="Rectangle 1">
            <a:extLst>
              <a:ext uri="{FF2B5EF4-FFF2-40B4-BE49-F238E27FC236}">
                <a16:creationId xmlns:a16="http://schemas.microsoft.com/office/drawing/2014/main" id="{F1A43016-0439-F8A6-D163-7EF10CD0AFB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333832" name="Image 7">
            <a:extLst>
              <a:ext uri="{FF2B5EF4-FFF2-40B4-BE49-F238E27FC236}">
                <a16:creationId xmlns:a16="http://schemas.microsoft.com/office/drawing/2014/main" id="{BCE5E9A8-08E7-D969-31C0-2AD69A25DC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a:extLst>
              <a:ext uri="{FF2B5EF4-FFF2-40B4-BE49-F238E27FC236}">
                <a16:creationId xmlns:a16="http://schemas.microsoft.com/office/drawing/2014/main" id="{F84861A4-C0A8-4CB7-8357-473EF4B2859B}"/>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fr-FR" altLang="fr-FR" sz="3200" b="1" dirty="0">
                <a:solidFill>
                  <a:schemeClr val="accent1">
                    <a:lumMod val="75000"/>
                  </a:schemeClr>
                </a:solidFill>
              </a:rPr>
              <a:t>Les acariens</a:t>
            </a:r>
          </a:p>
          <a:p>
            <a:pPr algn="ctr"/>
            <a:r>
              <a:rPr lang="fr-FR" altLang="fr-FR" sz="3200" b="1" dirty="0">
                <a:solidFill>
                  <a:schemeClr val="accent1">
                    <a:lumMod val="75000"/>
                  </a:schemeClr>
                </a:solidFill>
              </a:rPr>
              <a:t>ont une taille de 200 à 500 µm 0,2 à 0,5 mm</a:t>
            </a:r>
          </a:p>
        </p:txBody>
      </p:sp>
      <p:pic>
        <p:nvPicPr>
          <p:cNvPr id="3" name="Retour">
            <a:hlinkClick r:id="rId6" action="ppaction://hlinksldjump"/>
            <a:extLst>
              <a:ext uri="{FF2B5EF4-FFF2-40B4-BE49-F238E27FC236}">
                <a16:creationId xmlns:a16="http://schemas.microsoft.com/office/drawing/2014/main" id="{63402392-B6F5-5AFA-FA60-DAF125CC07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41459" y="5974387"/>
            <a:ext cx="596157" cy="567075"/>
          </a:xfrm>
          <a:prstGeom prst="rect">
            <a:avLst/>
          </a:prstGeom>
        </p:spPr>
      </p:pic>
    </p:spTree>
  </p:cSld>
  <p:clrMapOvr>
    <a:masterClrMapping/>
  </p:clrMapOvr>
  <p:transition spd="slow" advClick="0"/>
</p:sld>
</file>

<file path=ppt/slides/slide1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27682" name="Image 9" descr="Une image contenant herbe, fruit, assis, différent&#10;&#10;Description générée automatiquement">
            <a:extLst>
              <a:ext uri="{FF2B5EF4-FFF2-40B4-BE49-F238E27FC236}">
                <a16:creationId xmlns:a16="http://schemas.microsoft.com/office/drawing/2014/main" id="{F722F64B-A91A-6768-43B2-B5EBB7D115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500188" y="1"/>
            <a:ext cx="10691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a:extLst>
              <a:ext uri="{FF2B5EF4-FFF2-40B4-BE49-F238E27FC236}">
                <a16:creationId xmlns:a16="http://schemas.microsoft.com/office/drawing/2014/main" id="{9E056D56-29E3-2239-8C62-3A84CD47E6BB}"/>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fr-FR" sz="3000" b="1">
              <a:solidFill>
                <a:srgbClr val="002060"/>
              </a:solidFill>
            </a:endParaRPr>
          </a:p>
        </p:txBody>
      </p:sp>
      <p:sp>
        <p:nvSpPr>
          <p:cNvPr id="13" name="Rectangle 1">
            <a:extLst>
              <a:ext uri="{FF2B5EF4-FFF2-40B4-BE49-F238E27FC236}">
                <a16:creationId xmlns:a16="http://schemas.microsoft.com/office/drawing/2014/main" id="{F6CAE3F9-A191-C08C-D095-64107F81CEA4}"/>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327685" name="Rectangle 14">
            <a:extLst>
              <a:ext uri="{FF2B5EF4-FFF2-40B4-BE49-F238E27FC236}">
                <a16:creationId xmlns:a16="http://schemas.microsoft.com/office/drawing/2014/main" id="{F1C8D468-AC65-9E68-5E74-1C69E18375AE}"/>
              </a:ext>
            </a:extLst>
          </p:cNvPr>
          <p:cNvSpPr>
            <a:spLocks noChangeArrowheads="1"/>
          </p:cNvSpPr>
          <p:nvPr/>
        </p:nvSpPr>
        <p:spPr bwMode="auto">
          <a:xfrm>
            <a:off x="1508125" y="26988"/>
            <a:ext cx="10264775"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 typeface="Arial" panose="020B0604020202020204" pitchFamily="34" charset="0"/>
              <a:buNone/>
            </a:pPr>
            <a:r>
              <a:rPr lang="fr-FR" altLang="fr-FR" sz="3200" b="1" dirty="0">
                <a:solidFill>
                  <a:schemeClr val="accent1">
                    <a:lumMod val="75000"/>
                  </a:schemeClr>
                </a:solidFill>
              </a:rPr>
              <a:t>Les pollens</a:t>
            </a:r>
          </a:p>
          <a:p>
            <a:pPr algn="ctr">
              <a:lnSpc>
                <a:spcPct val="100000"/>
              </a:lnSpc>
              <a:spcBef>
                <a:spcPct val="0"/>
              </a:spcBef>
              <a:buFont typeface="Arial" panose="020B0604020202020204" pitchFamily="34" charset="0"/>
              <a:buNone/>
            </a:pPr>
            <a:r>
              <a:rPr lang="fr-FR" altLang="fr-FR" sz="3000" b="1" i="1" dirty="0">
                <a:solidFill>
                  <a:schemeClr val="accent1">
                    <a:lumMod val="75000"/>
                  </a:schemeClr>
                </a:solidFill>
              </a:rPr>
              <a:t>Diamètre de 20 à 55 μm en général </a:t>
            </a:r>
          </a:p>
        </p:txBody>
      </p:sp>
      <p:pic>
        <p:nvPicPr>
          <p:cNvPr id="327687" name="Image 7">
            <a:extLst>
              <a:ext uri="{FF2B5EF4-FFF2-40B4-BE49-F238E27FC236}">
                <a16:creationId xmlns:a16="http://schemas.microsoft.com/office/drawing/2014/main" id="{8CD2C5CB-F411-E2D0-502B-E3C977E7917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a:extLst>
              <a:ext uri="{FF2B5EF4-FFF2-40B4-BE49-F238E27FC236}">
                <a16:creationId xmlns:a16="http://schemas.microsoft.com/office/drawing/2014/main" id="{08B05A8D-01AF-2B39-B5CC-015F211BAD09}"/>
              </a:ext>
            </a:extLst>
          </p:cNvPr>
          <p:cNvSpPr txBox="1"/>
          <p:nvPr/>
        </p:nvSpPr>
        <p:spPr>
          <a:xfrm>
            <a:off x="1587910" y="6350556"/>
            <a:ext cx="6223818" cy="369332"/>
          </a:xfrm>
          <a:prstGeom prst="rect">
            <a:avLst/>
          </a:prstGeom>
          <a:noFill/>
        </p:spPr>
        <p:txBody>
          <a:bodyPr wrap="square">
            <a:spAutoFit/>
          </a:bodyPr>
          <a:lstStyle/>
          <a:p>
            <a:pPr eaLnBrk="1" hangingPunct="1"/>
            <a:r>
              <a:rPr lang="fr-FR" altLang="fr-FR" b="1" dirty="0">
                <a:solidFill>
                  <a:schemeClr val="bg1"/>
                </a:solidFill>
              </a:rPr>
              <a:t>vue</a:t>
            </a:r>
            <a:r>
              <a:rPr lang="fr-FR" altLang="fr-FR" sz="1800" b="1" dirty="0">
                <a:solidFill>
                  <a:schemeClr val="bg1"/>
                </a:solidFill>
              </a:rPr>
              <a:t> d’artiste</a:t>
            </a:r>
          </a:p>
        </p:txBody>
      </p:sp>
      <p:pic>
        <p:nvPicPr>
          <p:cNvPr id="4" name="Retour">
            <a:hlinkClick r:id="rId5" action="ppaction://hlinksldjump"/>
            <a:extLst>
              <a:ext uri="{FF2B5EF4-FFF2-40B4-BE49-F238E27FC236}">
                <a16:creationId xmlns:a16="http://schemas.microsoft.com/office/drawing/2014/main" id="{22891D37-13D4-46DA-7257-22E7241A5E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cSld>
  <p:clrMapOvr>
    <a:masterClrMapping/>
  </p:clrMapOvr>
  <p:transition spd="slow"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4CC14C6F-A56A-8C1A-E854-C7B640D9397A}"/>
              </a:ext>
            </a:extLst>
          </p:cNvPr>
          <p:cNvGrpSpPr>
            <a:grpSpLocks/>
          </p:cNvGrpSpPr>
          <p:nvPr/>
        </p:nvGrpSpPr>
        <p:grpSpPr bwMode="auto">
          <a:xfrm>
            <a:off x="1882775" y="1624013"/>
            <a:ext cx="2686114" cy="1014412"/>
            <a:chOff x="1882775" y="1624012"/>
            <a:chExt cx="2686681" cy="1014412"/>
          </a:xfrm>
        </p:grpSpPr>
        <p:sp>
          <p:nvSpPr>
            <p:cNvPr id="8" name="17% DE DIOXYG7NE">
              <a:extLst>
                <a:ext uri="{FF2B5EF4-FFF2-40B4-BE49-F238E27FC236}">
                  <a16:creationId xmlns:a16="http://schemas.microsoft.com/office/drawing/2014/main" id="{7D17FA6A-335F-184A-6011-B0CF6A8FD626}"/>
                </a:ext>
              </a:extLst>
            </p:cNvPr>
            <p:cNvSpPr>
              <a:spLocks noChangeArrowheads="1"/>
            </p:cNvSpPr>
            <p:nvPr/>
          </p:nvSpPr>
          <p:spPr bwMode="auto">
            <a:xfrm>
              <a:off x="3178806" y="1892300"/>
              <a:ext cx="139065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500" b="1" dirty="0">
                  <a:solidFill>
                    <a:srgbClr val="771F45"/>
                  </a:solidFill>
                </a:rPr>
                <a:t>100 000</a:t>
              </a:r>
            </a:p>
          </p:txBody>
        </p:sp>
        <p:sp>
          <p:nvSpPr>
            <p:cNvPr id="9" name="Num 1">
              <a:extLst>
                <a:ext uri="{FF2B5EF4-FFF2-40B4-BE49-F238E27FC236}">
                  <a16:creationId xmlns:a16="http://schemas.microsoft.com/office/drawing/2014/main" id="{9B4EF8AE-437A-2393-F17B-BB368B222FB1}"/>
                </a:ext>
              </a:extLst>
            </p:cNvPr>
            <p:cNvSpPr/>
            <p:nvPr/>
          </p:nvSpPr>
          <p:spPr bwMode="auto">
            <a:xfrm>
              <a:off x="1882775" y="1624012"/>
              <a:ext cx="1014625"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2E75B6"/>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grpSp>
      <p:grpSp>
        <p:nvGrpSpPr>
          <p:cNvPr id="10" name="Groupe 2">
            <a:extLst>
              <a:ext uri="{FF2B5EF4-FFF2-40B4-BE49-F238E27FC236}">
                <a16:creationId xmlns:a16="http://schemas.microsoft.com/office/drawing/2014/main" id="{4FE63CFB-8771-4BFF-4515-1AA41183C2A4}"/>
              </a:ext>
            </a:extLst>
          </p:cNvPr>
          <p:cNvGrpSpPr>
            <a:grpSpLocks/>
          </p:cNvGrpSpPr>
          <p:nvPr/>
        </p:nvGrpSpPr>
        <p:grpSpPr bwMode="auto">
          <a:xfrm>
            <a:off x="1882775" y="2906713"/>
            <a:ext cx="2664036" cy="1014412"/>
            <a:chOff x="1882775" y="2906447"/>
            <a:chExt cx="2663873" cy="1014413"/>
          </a:xfrm>
        </p:grpSpPr>
        <p:sp>
          <p:nvSpPr>
            <p:cNvPr id="11" name="17% DE DIOXYG7NE">
              <a:extLst>
                <a:ext uri="{FF2B5EF4-FFF2-40B4-BE49-F238E27FC236}">
                  <a16:creationId xmlns:a16="http://schemas.microsoft.com/office/drawing/2014/main" id="{5339E231-68B3-D548-907A-21EFCACD8E04}"/>
                </a:ext>
              </a:extLst>
            </p:cNvPr>
            <p:cNvSpPr>
              <a:spLocks noChangeArrowheads="1"/>
            </p:cNvSpPr>
            <p:nvPr/>
          </p:nvSpPr>
          <p:spPr bwMode="auto">
            <a:xfrm>
              <a:off x="3265518" y="3186113"/>
              <a:ext cx="128113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500" b="1" dirty="0">
                  <a:solidFill>
                    <a:srgbClr val="771F45"/>
                  </a:solidFill>
                </a:rPr>
                <a:t>800 000</a:t>
              </a:r>
            </a:p>
          </p:txBody>
        </p:sp>
        <p:sp>
          <p:nvSpPr>
            <p:cNvPr id="12" name="Num 2">
              <a:extLst>
                <a:ext uri="{FF2B5EF4-FFF2-40B4-BE49-F238E27FC236}">
                  <a16:creationId xmlns:a16="http://schemas.microsoft.com/office/drawing/2014/main" id="{F5D0FAC0-C5DD-2525-5541-0372FA23AF91}"/>
                </a:ext>
              </a:extLst>
            </p:cNvPr>
            <p:cNvSpPr/>
            <p:nvPr/>
          </p:nvSpPr>
          <p:spPr bwMode="auto">
            <a:xfrm>
              <a:off x="1882775" y="2906447"/>
              <a:ext cx="101435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2E75B6"/>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grpSp>
      <p:grpSp>
        <p:nvGrpSpPr>
          <p:cNvPr id="13" name="Groupe 3">
            <a:extLst>
              <a:ext uri="{FF2B5EF4-FFF2-40B4-BE49-F238E27FC236}">
                <a16:creationId xmlns:a16="http://schemas.microsoft.com/office/drawing/2014/main" id="{6A2144BF-F78E-F58A-BC5F-14089E01CC7E}"/>
              </a:ext>
            </a:extLst>
          </p:cNvPr>
          <p:cNvGrpSpPr>
            <a:grpSpLocks/>
          </p:cNvGrpSpPr>
          <p:nvPr/>
        </p:nvGrpSpPr>
        <p:grpSpPr bwMode="auto">
          <a:xfrm>
            <a:off x="1882775" y="4189413"/>
            <a:ext cx="3170238" cy="1016000"/>
            <a:chOff x="1882775" y="4188883"/>
            <a:chExt cx="3170051" cy="1016000"/>
          </a:xfrm>
        </p:grpSpPr>
        <p:sp>
          <p:nvSpPr>
            <p:cNvPr id="14" name="17% DE DIOXYG7NE">
              <a:extLst>
                <a:ext uri="{FF2B5EF4-FFF2-40B4-BE49-F238E27FC236}">
                  <a16:creationId xmlns:a16="http://schemas.microsoft.com/office/drawing/2014/main" id="{E14401D2-D450-88F8-B48F-3EB614DB432F}"/>
                </a:ext>
              </a:extLst>
            </p:cNvPr>
            <p:cNvSpPr>
              <a:spLocks noChangeArrowheads="1"/>
            </p:cNvSpPr>
            <p:nvPr/>
          </p:nvSpPr>
          <p:spPr bwMode="auto">
            <a:xfrm>
              <a:off x="3120839" y="4457965"/>
              <a:ext cx="1931987"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500" b="1" dirty="0">
                  <a:solidFill>
                    <a:srgbClr val="771F45"/>
                  </a:solidFill>
                </a:rPr>
                <a:t>1 à 2 millions</a:t>
              </a:r>
            </a:p>
          </p:txBody>
        </p:sp>
        <p:sp>
          <p:nvSpPr>
            <p:cNvPr id="15" name="Num 3">
              <a:extLst>
                <a:ext uri="{FF2B5EF4-FFF2-40B4-BE49-F238E27FC236}">
                  <a16:creationId xmlns:a16="http://schemas.microsoft.com/office/drawing/2014/main" id="{6D83821F-B0EA-877B-ECD1-9204F2D4290C}"/>
                </a:ext>
              </a:extLst>
            </p:cNvPr>
            <p:cNvSpPr/>
            <p:nvPr/>
          </p:nvSpPr>
          <p:spPr bwMode="auto">
            <a:xfrm>
              <a:off x="1882775" y="4188883"/>
              <a:ext cx="1014353"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2E75B6"/>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grpSp>
      <p:grpSp>
        <p:nvGrpSpPr>
          <p:cNvPr id="16" name="Groupe 4">
            <a:extLst>
              <a:ext uri="{FF2B5EF4-FFF2-40B4-BE49-F238E27FC236}">
                <a16:creationId xmlns:a16="http://schemas.microsoft.com/office/drawing/2014/main" id="{82ABC328-4A72-5B0A-E8FC-2A75AED21448}"/>
              </a:ext>
            </a:extLst>
          </p:cNvPr>
          <p:cNvGrpSpPr>
            <a:grpSpLocks/>
          </p:cNvGrpSpPr>
          <p:nvPr/>
        </p:nvGrpSpPr>
        <p:grpSpPr bwMode="auto">
          <a:xfrm>
            <a:off x="1882775" y="5472113"/>
            <a:ext cx="3209925" cy="1014412"/>
            <a:chOff x="1882775" y="5472905"/>
            <a:chExt cx="3209550" cy="1014413"/>
          </a:xfrm>
        </p:grpSpPr>
        <p:sp>
          <p:nvSpPr>
            <p:cNvPr id="17" name="17% DE DIOXYG7NE">
              <a:extLst>
                <a:ext uri="{FF2B5EF4-FFF2-40B4-BE49-F238E27FC236}">
                  <a16:creationId xmlns:a16="http://schemas.microsoft.com/office/drawing/2014/main" id="{C2D22709-57AE-2631-E11B-ECBB2631CA26}"/>
                </a:ext>
              </a:extLst>
            </p:cNvPr>
            <p:cNvSpPr>
              <a:spLocks noChangeArrowheads="1"/>
            </p:cNvSpPr>
            <p:nvPr/>
          </p:nvSpPr>
          <p:spPr bwMode="auto">
            <a:xfrm>
              <a:off x="3081339" y="5741193"/>
              <a:ext cx="2010986"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fr-FR" altLang="fr-FR" sz="2500" b="1" dirty="0">
                  <a:solidFill>
                    <a:srgbClr val="771F45"/>
                  </a:solidFill>
                </a:rPr>
                <a:t>7 à 9 millions</a:t>
              </a:r>
            </a:p>
          </p:txBody>
        </p:sp>
        <p:sp>
          <p:nvSpPr>
            <p:cNvPr id="18" name="Num 4">
              <a:extLst>
                <a:ext uri="{FF2B5EF4-FFF2-40B4-BE49-F238E27FC236}">
                  <a16:creationId xmlns:a16="http://schemas.microsoft.com/office/drawing/2014/main" id="{D246C5A4-FD13-7080-3E97-312DEDECFC94}"/>
                </a:ext>
              </a:extLst>
            </p:cNvPr>
            <p:cNvSpPr/>
            <p:nvPr/>
          </p:nvSpPr>
          <p:spPr bwMode="auto">
            <a:xfrm>
              <a:off x="1882775" y="5472905"/>
              <a:ext cx="1014294"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2E75B6"/>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grpSp>
      <p:pic>
        <p:nvPicPr>
          <p:cNvPr id="19" name="pouce 4 Ok">
            <a:extLst>
              <a:ext uri="{FF2B5EF4-FFF2-40B4-BE49-F238E27FC236}">
                <a16:creationId xmlns:a16="http://schemas.microsoft.com/office/drawing/2014/main" id="{502FECA5-980A-51C8-514E-416E55FBDB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54200" y="5407025"/>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ouce 3">
            <a:extLst>
              <a:ext uri="{FF2B5EF4-FFF2-40B4-BE49-F238E27FC236}">
                <a16:creationId xmlns:a16="http://schemas.microsoft.com/office/drawing/2014/main" id="{CCD73466-7B84-4DA8-694E-23058D2069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6425" y="4176713"/>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ouce 1">
            <a:extLst>
              <a:ext uri="{FF2B5EF4-FFF2-40B4-BE49-F238E27FC236}">
                <a16:creationId xmlns:a16="http://schemas.microsoft.com/office/drawing/2014/main" id="{616DC024-EE54-9EB7-276B-76B49EE1AD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5475" y="1606550"/>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ouce 2">
            <a:extLst>
              <a:ext uri="{FF2B5EF4-FFF2-40B4-BE49-F238E27FC236}">
                <a16:creationId xmlns:a16="http://schemas.microsoft.com/office/drawing/2014/main" id="{1E244A6C-C7D9-5970-5E14-CA3F5895A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3413" y="2870200"/>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RE">
            <a:extLst>
              <a:ext uri="{FF2B5EF4-FFF2-40B4-BE49-F238E27FC236}">
                <a16:creationId xmlns:a16="http://schemas.microsoft.com/office/drawing/2014/main" id="{10E6442E-205B-046C-CE17-5DA1E3CAEA22}"/>
              </a:ext>
            </a:extLst>
          </p:cNvPr>
          <p:cNvSpPr/>
          <p:nvPr/>
        </p:nvSpPr>
        <p:spPr>
          <a:xfrm>
            <a:off x="1492250" y="-12700"/>
            <a:ext cx="10709275" cy="1080000"/>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rPr>
              <a:t>Combien y-a-t-il de morts prématurées liées à la pollution de</a:t>
            </a:r>
            <a:br>
              <a:rPr lang="fr-FR" altLang="fr-FR" sz="3200" b="1" dirty="0">
                <a:solidFill>
                  <a:schemeClr val="accent5">
                    <a:lumMod val="75000"/>
                  </a:schemeClr>
                </a:solidFill>
              </a:rPr>
            </a:br>
            <a:r>
              <a:rPr lang="fr-FR" altLang="fr-FR" sz="3200" b="1" dirty="0">
                <a:solidFill>
                  <a:schemeClr val="accent5">
                    <a:lumMod val="75000"/>
                  </a:schemeClr>
                </a:solidFill>
              </a:rPr>
              <a:t>l’air approximativement chaque année dans le monde ? *</a:t>
            </a:r>
          </a:p>
        </p:txBody>
      </p:sp>
      <p:pic>
        <p:nvPicPr>
          <p:cNvPr id="4" name="Savoir +">
            <a:hlinkClick r:id="rId5" action="ppaction://hlinksldjump"/>
            <a:extLst>
              <a:ext uri="{FF2B5EF4-FFF2-40B4-BE49-F238E27FC236}">
                <a16:creationId xmlns:a16="http://schemas.microsoft.com/office/drawing/2014/main" id="{22487432-F025-5204-F1B7-877741B0F1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43669" y="1137024"/>
            <a:ext cx="582572" cy="534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 4" descr="Une image contenant chaise, table, homme, femme&#10;&#10;Description générée automatiquement">
            <a:extLst>
              <a:ext uri="{FF2B5EF4-FFF2-40B4-BE49-F238E27FC236}">
                <a16:creationId xmlns:a16="http://schemas.microsoft.com/office/drawing/2014/main" id="{D2808595-CBAD-9341-BE51-B5CC26BB28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3417888"/>
            <a:ext cx="4378325" cy="348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nde ?">
            <a:extLst>
              <a:ext uri="{FF2B5EF4-FFF2-40B4-BE49-F238E27FC236}">
                <a16:creationId xmlns:a16="http://schemas.microsoft.com/office/drawing/2014/main" id="{6F044E6F-C33D-B236-B5BF-C60FC71C8663}"/>
              </a:ext>
            </a:extLst>
          </p:cNvPr>
          <p:cNvPicPr>
            <a:picLocks noChangeAspect="1"/>
          </p:cNvPicPr>
          <p:nvPr/>
        </p:nvPicPr>
        <p:blipFill>
          <a:blip r:embed="rId8">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704643" y="1381702"/>
            <a:ext cx="2672475" cy="4359491"/>
          </a:xfrm>
          <a:prstGeom prst="rect">
            <a:avLst/>
          </a:prstGeom>
          <a:noFill/>
          <a:ln>
            <a:noFill/>
          </a:ln>
        </p:spPr>
      </p:pic>
      <p:pic>
        <p:nvPicPr>
          <p:cNvPr id="23" name="Picto +">
            <a:extLst>
              <a:ext uri="{FF2B5EF4-FFF2-40B4-BE49-F238E27FC236}">
                <a16:creationId xmlns:a16="http://schemas.microsoft.com/office/drawing/2014/main" id="{A2AFD093-9D6D-E55F-C5F8-B3F96D5FA111}"/>
              </a:ext>
            </a:extLst>
          </p:cNvPr>
          <p:cNvPicPr preferRelativeResize="0">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4895850" y="5500688"/>
            <a:ext cx="1192213"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Patate bleu">
            <a:extLst>
              <a:ext uri="{FF2B5EF4-FFF2-40B4-BE49-F238E27FC236}">
                <a16:creationId xmlns:a16="http://schemas.microsoft.com/office/drawing/2014/main" id="{3F8CF9A5-8C4A-8216-D6DC-6742A16C10AB}"/>
              </a:ext>
            </a:extLst>
          </p:cNvPr>
          <p:cNvSpPr/>
          <p:nvPr/>
        </p:nvSpPr>
        <p:spPr bwMode="auto">
          <a:xfrm>
            <a:off x="6127750" y="1216025"/>
            <a:ext cx="5984875" cy="248443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0000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sz="2000" b="1" dirty="0">
                <a:solidFill>
                  <a:schemeClr val="bg1"/>
                </a:solidFill>
              </a:rPr>
              <a:t>La pollution de l’air conduit</a:t>
            </a:r>
            <a:br>
              <a:rPr lang="fr-FR" altLang="fr-FR" sz="2000" b="1" dirty="0">
                <a:solidFill>
                  <a:schemeClr val="bg1"/>
                </a:solidFill>
              </a:rPr>
            </a:br>
            <a:r>
              <a:rPr lang="fr-FR" altLang="fr-FR" sz="2000" b="1" dirty="0">
                <a:solidFill>
                  <a:schemeClr val="bg1"/>
                </a:solidFill>
              </a:rPr>
              <a:t>tous les ans au décès prématuré de :</a:t>
            </a:r>
          </a:p>
          <a:p>
            <a:pPr algn="ctr">
              <a:defRPr/>
            </a:pPr>
            <a:r>
              <a:rPr lang="fr-FR" altLang="fr-FR" sz="1050" dirty="0">
                <a:solidFill>
                  <a:schemeClr val="bg1"/>
                </a:solidFill>
              </a:rPr>
              <a:t> </a:t>
            </a:r>
          </a:p>
          <a:p>
            <a:pPr marL="342900" indent="-342900" algn="ctr">
              <a:buFont typeface="Arial" panose="020B0604020202020204" pitchFamily="34" charset="0"/>
              <a:buChar char="•"/>
              <a:defRPr/>
            </a:pPr>
            <a:r>
              <a:rPr lang="fr-FR" altLang="fr-FR" sz="2000" dirty="0">
                <a:solidFill>
                  <a:schemeClr val="bg1"/>
                </a:solidFill>
              </a:rPr>
              <a:t>7 à 9 millions de personnes dans le monde </a:t>
            </a:r>
          </a:p>
          <a:p>
            <a:pPr marL="342900" indent="-342900" algn="ctr">
              <a:buFont typeface="Arial" panose="020B0604020202020204" pitchFamily="34" charset="0"/>
              <a:buChar char="•"/>
              <a:defRPr/>
            </a:pPr>
            <a:r>
              <a:rPr lang="fr-FR" altLang="fr-FR" sz="2000" dirty="0">
                <a:solidFill>
                  <a:schemeClr val="bg1"/>
                </a:solidFill>
              </a:rPr>
              <a:t>400 000 à 800 000 en Europe</a:t>
            </a:r>
          </a:p>
          <a:p>
            <a:pPr marL="342900" indent="-342900" algn="ctr">
              <a:buFont typeface="Arial" panose="020B0604020202020204" pitchFamily="34" charset="0"/>
              <a:buChar char="•"/>
              <a:defRPr/>
            </a:pPr>
            <a:r>
              <a:rPr lang="fr-FR" altLang="fr-FR" sz="2000" dirty="0">
                <a:solidFill>
                  <a:schemeClr val="bg1"/>
                </a:solidFill>
              </a:rPr>
              <a:t>40 000 à 67 000 en France</a:t>
            </a:r>
          </a:p>
          <a:p>
            <a:pPr marL="342900" indent="-342900" algn="ctr">
              <a:defRPr/>
            </a:pPr>
            <a:br>
              <a:rPr lang="fr-FR" altLang="fr-FR" sz="1200" dirty="0">
                <a:solidFill>
                  <a:schemeClr val="bg1"/>
                </a:solidFill>
              </a:rPr>
            </a:br>
            <a:r>
              <a:rPr lang="fr-FR" altLang="fr-FR" sz="1200" dirty="0">
                <a:solidFill>
                  <a:schemeClr val="bg1"/>
                </a:solidFill>
              </a:rPr>
              <a:t>* Estimations variables selon les sources (40 000 selon Santé Publique France (2021),</a:t>
            </a:r>
            <a:br>
              <a:rPr lang="fr-FR" altLang="fr-FR" sz="1200" dirty="0">
                <a:solidFill>
                  <a:schemeClr val="bg1"/>
                </a:solidFill>
              </a:rPr>
            </a:br>
            <a:r>
              <a:rPr lang="fr-FR" altLang="fr-FR" sz="1200" dirty="0">
                <a:solidFill>
                  <a:schemeClr val="bg1"/>
                </a:solidFill>
              </a:rPr>
              <a:t> 67 000 selon The </a:t>
            </a:r>
            <a:r>
              <a:rPr lang="fr-FR" altLang="fr-FR" sz="1200" dirty="0" err="1">
                <a:solidFill>
                  <a:schemeClr val="bg1"/>
                </a:solidFill>
              </a:rPr>
              <a:t>European</a:t>
            </a:r>
            <a:r>
              <a:rPr lang="fr-FR" altLang="fr-FR" sz="1200" dirty="0">
                <a:solidFill>
                  <a:schemeClr val="bg1"/>
                </a:solidFill>
              </a:rPr>
              <a:t> </a:t>
            </a:r>
            <a:r>
              <a:rPr lang="fr-FR" altLang="fr-FR" sz="1200" dirty="0" err="1">
                <a:solidFill>
                  <a:schemeClr val="bg1"/>
                </a:solidFill>
              </a:rPr>
              <a:t>Heart</a:t>
            </a:r>
            <a:r>
              <a:rPr lang="fr-FR" altLang="fr-FR" sz="1200" dirty="0">
                <a:solidFill>
                  <a:schemeClr val="bg1"/>
                </a:solidFill>
              </a:rPr>
              <a:t> Journal (2019))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seq concurrent="1" nextAc="seek">
              <p:cTn id="3" restart="whenNotActive" fill="hold" evtFilter="cancelBubble" nodeType="interactiveSeq">
                <p:stCondLst>
                  <p:cond evt="onClick" delay="0">
                    <p:tgtEl>
                      <p:spTgt spid="7"/>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13" restart="whenNotActive" fill="hold" evtFilter="cancelBubble" nodeType="interactiveSeq">
                <p:stCondLst>
                  <p:cond evt="onClick" delay="0">
                    <p:tgtEl>
                      <p:spTgt spid="13"/>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18" restart="whenNotActive" fill="hold" evtFilter="cancelBubble" nodeType="interactiveSeq">
                <p:stCondLst>
                  <p:cond evt="onClick" delay="0">
                    <p:tgtEl>
                      <p:spTgt spid="16"/>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9" restart="whenNotActive" fill="hold" evtFilter="cancelBubble" nodeType="interactiveSeq">
                <p:stCondLst>
                  <p:cond evt="onClick" delay="0">
                    <p:tgtEl>
                      <p:spTgt spid="2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24" grpId="0" animBg="1"/>
      <p:bldP spid="24" grpId="1" animBg="1"/>
    </p:bldLst>
  </p:timing>
</p:sld>
</file>

<file path=ppt/slides/slide1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25634" name="Image 2">
            <a:hlinkClick r:id="" action="ppaction://noaction"/>
            <a:extLst>
              <a:ext uri="{FF2B5EF4-FFF2-40B4-BE49-F238E27FC236}">
                <a16:creationId xmlns:a16="http://schemas.microsoft.com/office/drawing/2014/main" id="{6ADAE8CE-0549-B6A1-6C34-3F3FF9ACDCF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1493838" y="-12699"/>
            <a:ext cx="10698162"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5635" name="Rectangle 14">
            <a:extLst>
              <a:ext uri="{FF2B5EF4-FFF2-40B4-BE49-F238E27FC236}">
                <a16:creationId xmlns:a16="http://schemas.microsoft.com/office/drawing/2014/main" id="{E0196663-80E0-9E0C-131B-524E8D656AAD}"/>
              </a:ext>
            </a:extLst>
          </p:cNvPr>
          <p:cNvSpPr>
            <a:spLocks noChangeArrowheads="1"/>
          </p:cNvSpPr>
          <p:nvPr/>
        </p:nvSpPr>
        <p:spPr bwMode="auto">
          <a:xfrm rot="-5400000">
            <a:off x="11628438" y="5114925"/>
            <a:ext cx="850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1200">
                <a:solidFill>
                  <a:srgbClr val="FFFFFF"/>
                </a:solidFill>
                <a:latin typeface="Candara" panose="020E0502030303020204" pitchFamily="34" charset="0"/>
              </a:rPr>
              <a:t>© </a:t>
            </a:r>
            <a:r>
              <a:rPr lang="fr-FR" altLang="fr-FR" sz="1200">
                <a:solidFill>
                  <a:srgbClr val="FFFFFF"/>
                </a:solidFill>
              </a:rPr>
              <a:t>Pxhere</a:t>
            </a:r>
            <a:endParaRPr lang="fr-FR" altLang="fr-FR" sz="1200">
              <a:solidFill>
                <a:srgbClr val="FFFFFF"/>
              </a:solidFill>
              <a:latin typeface="Candara" panose="020E0502030303020204" pitchFamily="34" charset="0"/>
            </a:endParaRPr>
          </a:p>
        </p:txBody>
      </p:sp>
      <p:sp>
        <p:nvSpPr>
          <p:cNvPr id="13" name="Rectangle 2">
            <a:extLst>
              <a:ext uri="{FF2B5EF4-FFF2-40B4-BE49-F238E27FC236}">
                <a16:creationId xmlns:a16="http://schemas.microsoft.com/office/drawing/2014/main" id="{8D689787-B03C-0BC3-BE91-51F02F7BF6A5}"/>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fr-FR" altLang="fr-FR" sz="3200" b="1" dirty="0">
                <a:solidFill>
                  <a:schemeClr val="accent1">
                    <a:lumMod val="75000"/>
                  </a:schemeClr>
                </a:solidFill>
              </a:rPr>
              <a:t>Bactéries </a:t>
            </a:r>
          </a:p>
          <a:p>
            <a:pPr algn="ctr" eaLnBrk="1" hangingPunct="1"/>
            <a:r>
              <a:rPr lang="fr-FR" altLang="fr-FR" sz="3000" b="1" dirty="0">
                <a:solidFill>
                  <a:schemeClr val="accent1">
                    <a:lumMod val="75000"/>
                  </a:schemeClr>
                </a:solidFill>
              </a:rPr>
              <a:t>(observées au microscope)</a:t>
            </a:r>
          </a:p>
        </p:txBody>
      </p:sp>
      <p:sp>
        <p:nvSpPr>
          <p:cNvPr id="14" name="Rectangle 1">
            <a:extLst>
              <a:ext uri="{FF2B5EF4-FFF2-40B4-BE49-F238E27FC236}">
                <a16:creationId xmlns:a16="http://schemas.microsoft.com/office/drawing/2014/main" id="{D9A5721D-2766-D8DE-C6FA-FB233820593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325640" name="Image 7">
            <a:extLst>
              <a:ext uri="{FF2B5EF4-FFF2-40B4-BE49-F238E27FC236}">
                <a16:creationId xmlns:a16="http://schemas.microsoft.com/office/drawing/2014/main" id="{7A7D8630-B6CD-7CD3-9F6C-99D999ABB0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etour">
            <a:hlinkClick r:id="rId5" action="ppaction://hlinksldjump"/>
            <a:extLst>
              <a:ext uri="{FF2B5EF4-FFF2-40B4-BE49-F238E27FC236}">
                <a16:creationId xmlns:a16="http://schemas.microsoft.com/office/drawing/2014/main" id="{3F26AE04-34E7-5DE3-B5D2-80870139D1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cSld>
  <p:clrMapOvr>
    <a:masterClrMapping/>
  </p:clrMapOvr>
  <p:transition spd="slow" advClick="0"/>
</p:sld>
</file>

<file path=ppt/slides/slide1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26658" name="Image 7" descr="Une image contenant rouge, assis, pose, chien&#10;&#10;Description générée automatiquement">
            <a:extLst>
              <a:ext uri="{FF2B5EF4-FFF2-40B4-BE49-F238E27FC236}">
                <a16:creationId xmlns:a16="http://schemas.microsoft.com/office/drawing/2014/main" id="{45147548-FACB-F568-0936-3A53B19733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8" b="-4257"/>
          <a:stretch/>
        </p:blipFill>
        <p:spPr bwMode="auto">
          <a:xfrm>
            <a:off x="1489075" y="-3175"/>
            <a:ext cx="10728325" cy="715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a:extLst>
              <a:ext uri="{FF2B5EF4-FFF2-40B4-BE49-F238E27FC236}">
                <a16:creationId xmlns:a16="http://schemas.microsoft.com/office/drawing/2014/main" id="{0EE01B16-11C9-D9E8-54A4-8BD3E9AFDA95}"/>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fr-FR" altLang="fr-FR" sz="3200" b="1" dirty="0">
                <a:solidFill>
                  <a:schemeClr val="accent1">
                    <a:lumMod val="75000"/>
                  </a:schemeClr>
                </a:solidFill>
              </a:rPr>
              <a:t>Globules rouges</a:t>
            </a:r>
          </a:p>
        </p:txBody>
      </p:sp>
      <p:sp>
        <p:nvSpPr>
          <p:cNvPr id="13" name="Rectangle 1">
            <a:extLst>
              <a:ext uri="{FF2B5EF4-FFF2-40B4-BE49-F238E27FC236}">
                <a16:creationId xmlns:a16="http://schemas.microsoft.com/office/drawing/2014/main" id="{F4B01E4C-0952-413D-17D5-D60271D307F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endParaRPr lang="fr-FR" altLang="fr-FR" sz="1800" b="1" dirty="0">
              <a:solidFill>
                <a:srgbClr val="002060"/>
              </a:solidFill>
            </a:endParaRPr>
          </a:p>
        </p:txBody>
      </p:sp>
      <p:pic>
        <p:nvPicPr>
          <p:cNvPr id="326663" name="Image 7">
            <a:extLst>
              <a:ext uri="{FF2B5EF4-FFF2-40B4-BE49-F238E27FC236}">
                <a16:creationId xmlns:a16="http://schemas.microsoft.com/office/drawing/2014/main" id="{98F43101-4AD3-6437-2AC0-5C1F3A8D94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a:extLst>
              <a:ext uri="{FF2B5EF4-FFF2-40B4-BE49-F238E27FC236}">
                <a16:creationId xmlns:a16="http://schemas.microsoft.com/office/drawing/2014/main" id="{40AD3FF7-31CC-1032-9BD7-AAA3F0399C57}"/>
              </a:ext>
            </a:extLst>
          </p:cNvPr>
          <p:cNvSpPr txBox="1"/>
          <p:nvPr/>
        </p:nvSpPr>
        <p:spPr>
          <a:xfrm>
            <a:off x="1587910" y="6350556"/>
            <a:ext cx="6223818" cy="369332"/>
          </a:xfrm>
          <a:prstGeom prst="rect">
            <a:avLst/>
          </a:prstGeom>
          <a:noFill/>
        </p:spPr>
        <p:txBody>
          <a:bodyPr wrap="square">
            <a:spAutoFit/>
          </a:bodyPr>
          <a:lstStyle/>
          <a:p>
            <a:pPr eaLnBrk="1" hangingPunct="1"/>
            <a:r>
              <a:rPr lang="fr-FR" altLang="fr-FR" b="1" dirty="0">
                <a:solidFill>
                  <a:schemeClr val="bg1"/>
                </a:solidFill>
              </a:rPr>
              <a:t>vue</a:t>
            </a:r>
            <a:r>
              <a:rPr lang="fr-FR" altLang="fr-FR" sz="1800" b="1" dirty="0">
                <a:solidFill>
                  <a:schemeClr val="bg1"/>
                </a:solidFill>
              </a:rPr>
              <a:t> d’artiste</a:t>
            </a:r>
          </a:p>
        </p:txBody>
      </p:sp>
      <p:pic>
        <p:nvPicPr>
          <p:cNvPr id="3" name="Retour">
            <a:hlinkClick r:id="rId5" action="ppaction://hlinksldjump"/>
            <a:extLst>
              <a:ext uri="{FF2B5EF4-FFF2-40B4-BE49-F238E27FC236}">
                <a16:creationId xmlns:a16="http://schemas.microsoft.com/office/drawing/2014/main" id="{72B090BA-067A-AD06-6663-8D2B01FFDB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cSld>
  <p:clrMapOvr>
    <a:masterClrMapping/>
  </p:clrMapOvr>
  <p:transition spd="slow" advClick="0"/>
</p:sld>
</file>

<file path=ppt/slides/slide1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 name="Objet 2">
            <a:extLst>
              <a:ext uri="{FF2B5EF4-FFF2-40B4-BE49-F238E27FC236}">
                <a16:creationId xmlns:a16="http://schemas.microsoft.com/office/drawing/2014/main" id="{F5FE2938-CFE3-4CF4-9B6E-74EC141807A0}"/>
              </a:ext>
            </a:extLst>
          </p:cNvPr>
          <p:cNvGraphicFramePr>
            <a:graphicFrameLocks noChangeAspect="1"/>
          </p:cNvGraphicFramePr>
          <p:nvPr/>
        </p:nvGraphicFramePr>
        <p:xfrm>
          <a:off x="1333500" y="809625"/>
          <a:ext cx="10858500" cy="6057900"/>
        </p:xfrm>
        <a:graphic>
          <a:graphicData uri="http://schemas.openxmlformats.org/presentationml/2006/ole">
            <mc:AlternateContent xmlns:mc="http://schemas.openxmlformats.org/markup-compatibility/2006">
              <mc:Choice xmlns:v="urn:schemas-microsoft-com:vml" Requires="v">
                <p:oleObj name="Image" r:id="rId3" imgW="14298120" imgH="7961760" progId="Photoshop.Image.13">
                  <p:embed/>
                </p:oleObj>
              </mc:Choice>
              <mc:Fallback>
                <p:oleObj name="Image" r:id="rId3" imgW="14298120" imgH="7961760" progId="Photoshop.Image.13">
                  <p:embed/>
                  <p:pic>
                    <p:nvPicPr>
                      <p:cNvPr id="3" name="Objet 2">
                        <a:extLst>
                          <a:ext uri="{FF2B5EF4-FFF2-40B4-BE49-F238E27FC236}">
                            <a16:creationId xmlns:a16="http://schemas.microsoft.com/office/drawing/2014/main" id="{F5FE2938-CFE3-4CF4-9B6E-74EC141807A0}"/>
                          </a:ext>
                        </a:extLst>
                      </p:cNvPr>
                      <p:cNvPicPr/>
                      <p:nvPr/>
                    </p:nvPicPr>
                    <p:blipFill>
                      <a:blip r:embed="rId4"/>
                      <a:stretch>
                        <a:fillRect/>
                      </a:stretch>
                    </p:blipFill>
                    <p:spPr>
                      <a:xfrm>
                        <a:off x="1333500" y="809625"/>
                        <a:ext cx="10858500" cy="6057900"/>
                      </a:xfrm>
                      <a:prstGeom prst="rect">
                        <a:avLst/>
                      </a:prstGeom>
                    </p:spPr>
                  </p:pic>
                </p:oleObj>
              </mc:Fallback>
            </mc:AlternateContent>
          </a:graphicData>
        </a:graphic>
      </p:graphicFrame>
      <p:sp>
        <p:nvSpPr>
          <p:cNvPr id="329731" name="Rectangle 16">
            <a:extLst>
              <a:ext uri="{FF2B5EF4-FFF2-40B4-BE49-F238E27FC236}">
                <a16:creationId xmlns:a16="http://schemas.microsoft.com/office/drawing/2014/main" id="{02B7B309-5839-33EF-265E-F7B0C64E8F41}"/>
              </a:ext>
            </a:extLst>
          </p:cNvPr>
          <p:cNvSpPr>
            <a:spLocks noChangeArrowheads="1"/>
          </p:cNvSpPr>
          <p:nvPr/>
        </p:nvSpPr>
        <p:spPr bwMode="auto">
          <a:xfrm rot="-5400000">
            <a:off x="11572875" y="5102226"/>
            <a:ext cx="96043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200">
                <a:solidFill>
                  <a:srgbClr val="FFFFFF"/>
                </a:solidFill>
                <a:latin typeface="Calibri Light" panose="020F0302020204030204" pitchFamily="34" charset="0"/>
              </a:rPr>
              <a:t>© Matvevna</a:t>
            </a:r>
          </a:p>
        </p:txBody>
      </p:sp>
      <p:sp>
        <p:nvSpPr>
          <p:cNvPr id="14" name="Rectangle 1">
            <a:extLst>
              <a:ext uri="{FF2B5EF4-FFF2-40B4-BE49-F238E27FC236}">
                <a16:creationId xmlns:a16="http://schemas.microsoft.com/office/drawing/2014/main" id="{000E2AFA-CF9B-8D0A-9B52-46EDAB05F19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329734" name="Image 7">
            <a:extLst>
              <a:ext uri="{FF2B5EF4-FFF2-40B4-BE49-F238E27FC236}">
                <a16:creationId xmlns:a16="http://schemas.microsoft.com/office/drawing/2014/main" id="{76DA52D8-B96C-F675-FFA2-997740ACCA7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a:extLst>
              <a:ext uri="{FF2B5EF4-FFF2-40B4-BE49-F238E27FC236}">
                <a16:creationId xmlns:a16="http://schemas.microsoft.com/office/drawing/2014/main" id="{40ABF46B-FC61-44D0-A9EF-DA75B11EC12D}"/>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000" b="1" dirty="0">
                <a:solidFill>
                  <a:schemeClr val="accent1">
                    <a:lumMod val="75000"/>
                  </a:schemeClr>
                </a:solidFill>
              </a:rPr>
              <a:t>Virus </a:t>
            </a:r>
          </a:p>
          <a:p>
            <a:pPr algn="ctr">
              <a:defRPr/>
            </a:pPr>
            <a:r>
              <a:rPr lang="fr-FR" altLang="fr-FR" sz="3000" b="1" dirty="0">
                <a:solidFill>
                  <a:schemeClr val="accent1">
                    <a:lumMod val="75000"/>
                  </a:schemeClr>
                </a:solidFill>
              </a:rPr>
              <a:t>(taille entre 120 à 160 nm)</a:t>
            </a:r>
            <a:endParaRPr lang="fr-FR" altLang="fr-FR" sz="3000" b="1" i="1" dirty="0">
              <a:solidFill>
                <a:schemeClr val="accent1">
                  <a:lumMod val="75000"/>
                </a:schemeClr>
              </a:solidFill>
            </a:endParaRPr>
          </a:p>
        </p:txBody>
      </p:sp>
      <p:sp>
        <p:nvSpPr>
          <p:cNvPr id="4" name="ZoneTexte 3">
            <a:extLst>
              <a:ext uri="{FF2B5EF4-FFF2-40B4-BE49-F238E27FC236}">
                <a16:creationId xmlns:a16="http://schemas.microsoft.com/office/drawing/2014/main" id="{DEB48869-8AD5-CDBE-B7FB-C98EE03A6602}"/>
              </a:ext>
            </a:extLst>
          </p:cNvPr>
          <p:cNvSpPr txBox="1"/>
          <p:nvPr/>
        </p:nvSpPr>
        <p:spPr>
          <a:xfrm>
            <a:off x="1587910" y="6350556"/>
            <a:ext cx="6223818" cy="369332"/>
          </a:xfrm>
          <a:prstGeom prst="rect">
            <a:avLst/>
          </a:prstGeom>
          <a:noFill/>
        </p:spPr>
        <p:txBody>
          <a:bodyPr wrap="square">
            <a:spAutoFit/>
          </a:bodyPr>
          <a:lstStyle/>
          <a:p>
            <a:pPr eaLnBrk="1" hangingPunct="1"/>
            <a:r>
              <a:rPr lang="fr-FR" altLang="fr-FR" b="1" dirty="0">
                <a:solidFill>
                  <a:schemeClr val="bg1"/>
                </a:solidFill>
              </a:rPr>
              <a:t>vue</a:t>
            </a:r>
            <a:r>
              <a:rPr lang="fr-FR" altLang="fr-FR" sz="1800" b="1" dirty="0">
                <a:solidFill>
                  <a:schemeClr val="bg1"/>
                </a:solidFill>
              </a:rPr>
              <a:t> d’artiste</a:t>
            </a:r>
          </a:p>
        </p:txBody>
      </p:sp>
      <p:pic>
        <p:nvPicPr>
          <p:cNvPr id="5" name="Retour">
            <a:hlinkClick r:id="rId6" action="ppaction://hlinksldjump"/>
            <a:extLst>
              <a:ext uri="{FF2B5EF4-FFF2-40B4-BE49-F238E27FC236}">
                <a16:creationId xmlns:a16="http://schemas.microsoft.com/office/drawing/2014/main" id="{59C13F1B-3E1B-58DE-D206-33570AA3CC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cSld>
  <p:clrMapOvr>
    <a:masterClrMapping/>
  </p:clrMapOvr>
  <p:transition spd="slow" advClick="0"/>
</p:sld>
</file>

<file path=ppt/slides/slide1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31778" name="Picture 2" descr="Adn Matériel Génétique Helix - Image gratuite sur Pixabay">
            <a:extLst>
              <a:ext uri="{FF2B5EF4-FFF2-40B4-BE49-F238E27FC236}">
                <a16:creationId xmlns:a16="http://schemas.microsoft.com/office/drawing/2014/main" id="{F52480DF-BF0D-5F1F-FC62-F4BBD2805222}"/>
              </a:ext>
            </a:extLst>
          </p:cNvPr>
          <p:cNvPicPr>
            <a:picLocks noChangeArrowheads="1"/>
          </p:cNvPicPr>
          <p:nvPr/>
        </p:nvPicPr>
        <p:blipFill>
          <a:blip r:embed="rId3">
            <a:extLst>
              <a:ext uri="{28A0092B-C50C-407E-A947-70E740481C1C}">
                <a14:useLocalDpi xmlns:a14="http://schemas.microsoft.com/office/drawing/2010/main" val="0"/>
              </a:ext>
            </a:extLst>
          </a:blip>
          <a:srcRect r="-219"/>
          <a:stretch>
            <a:fillRect/>
          </a:stretch>
        </p:blipFill>
        <p:spPr bwMode="auto">
          <a:xfrm>
            <a:off x="1485900" y="-12700"/>
            <a:ext cx="11260138"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
            <a:extLst>
              <a:ext uri="{FF2B5EF4-FFF2-40B4-BE49-F238E27FC236}">
                <a16:creationId xmlns:a16="http://schemas.microsoft.com/office/drawing/2014/main" id="{B1B47883-E9D1-39A0-5C69-5AB8F33DD9B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331783" name="Image 7">
            <a:extLst>
              <a:ext uri="{FF2B5EF4-FFF2-40B4-BE49-F238E27FC236}">
                <a16:creationId xmlns:a16="http://schemas.microsoft.com/office/drawing/2014/main" id="{77B09416-59A2-5EFD-6A96-CCB4F6FBA6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a:extLst>
              <a:ext uri="{FF2B5EF4-FFF2-40B4-BE49-F238E27FC236}">
                <a16:creationId xmlns:a16="http://schemas.microsoft.com/office/drawing/2014/main" id="{3FF05FB0-E819-4375-B5DC-A7CBD7035337}"/>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1">
                    <a:lumMod val="75000"/>
                  </a:schemeClr>
                </a:solidFill>
              </a:rPr>
              <a:t>ADN (pour Acide </a:t>
            </a:r>
            <a:r>
              <a:rPr lang="fr-FR" altLang="fr-FR" sz="3200" b="1" dirty="0" err="1">
                <a:solidFill>
                  <a:schemeClr val="accent1">
                    <a:lumMod val="75000"/>
                  </a:schemeClr>
                </a:solidFill>
              </a:rPr>
              <a:t>DésoxyriboNucléique</a:t>
            </a:r>
            <a:r>
              <a:rPr lang="fr-FR" altLang="fr-FR" sz="3200" b="1" dirty="0">
                <a:solidFill>
                  <a:schemeClr val="accent1">
                    <a:lumMod val="75000"/>
                  </a:schemeClr>
                </a:solidFill>
              </a:rPr>
              <a:t>). </a:t>
            </a:r>
          </a:p>
          <a:p>
            <a:pPr algn="ctr">
              <a:defRPr/>
            </a:pPr>
            <a:r>
              <a:rPr lang="fr-FR" altLang="fr-FR" sz="3000" b="1" dirty="0">
                <a:solidFill>
                  <a:schemeClr val="accent1">
                    <a:lumMod val="75000"/>
                  </a:schemeClr>
                </a:solidFill>
              </a:rPr>
              <a:t>L'ADN a un diamètre de 2 nm et un pas de 3,4 nm.  </a:t>
            </a:r>
          </a:p>
        </p:txBody>
      </p:sp>
      <p:sp>
        <p:nvSpPr>
          <p:cNvPr id="3" name="ZoneTexte 2">
            <a:extLst>
              <a:ext uri="{FF2B5EF4-FFF2-40B4-BE49-F238E27FC236}">
                <a16:creationId xmlns:a16="http://schemas.microsoft.com/office/drawing/2014/main" id="{EC95F809-7C2F-2D25-238D-1C11F2626AE2}"/>
              </a:ext>
            </a:extLst>
          </p:cNvPr>
          <p:cNvSpPr txBox="1"/>
          <p:nvPr/>
        </p:nvSpPr>
        <p:spPr>
          <a:xfrm>
            <a:off x="1587910" y="6350556"/>
            <a:ext cx="6223818" cy="369332"/>
          </a:xfrm>
          <a:prstGeom prst="rect">
            <a:avLst/>
          </a:prstGeom>
          <a:noFill/>
        </p:spPr>
        <p:txBody>
          <a:bodyPr wrap="square">
            <a:spAutoFit/>
          </a:bodyPr>
          <a:lstStyle/>
          <a:p>
            <a:pPr eaLnBrk="1" hangingPunct="1"/>
            <a:r>
              <a:rPr lang="fr-FR" altLang="fr-FR" b="1" dirty="0">
                <a:solidFill>
                  <a:schemeClr val="bg1"/>
                </a:solidFill>
              </a:rPr>
              <a:t>vue</a:t>
            </a:r>
            <a:r>
              <a:rPr lang="fr-FR" altLang="fr-FR" sz="1800" b="1" dirty="0">
                <a:solidFill>
                  <a:schemeClr val="bg1"/>
                </a:solidFill>
              </a:rPr>
              <a:t> d’artiste</a:t>
            </a:r>
          </a:p>
        </p:txBody>
      </p:sp>
      <p:pic>
        <p:nvPicPr>
          <p:cNvPr id="4" name="Retour">
            <a:hlinkClick r:id="rId5" action="ppaction://hlinksldjump"/>
            <a:extLst>
              <a:ext uri="{FF2B5EF4-FFF2-40B4-BE49-F238E27FC236}">
                <a16:creationId xmlns:a16="http://schemas.microsoft.com/office/drawing/2014/main" id="{9FB54F06-30F7-88FE-EC78-D3365A51DA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cSld>
  <p:clrMapOvr>
    <a:masterClrMapping/>
  </p:clrMapOvr>
  <p:transition spd="slow" advClick="0"/>
</p:sld>
</file>

<file path=ppt/slides/slide1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FE32FF6-B221-C5C8-5C33-1AD8738FCF1B}"/>
              </a:ext>
            </a:extLst>
          </p:cNvPr>
          <p:cNvPicPr>
            <a:picLocks noChangeAspect="1"/>
          </p:cNvPicPr>
          <p:nvPr/>
        </p:nvPicPr>
        <p:blipFill rotWithShape="1">
          <a:blip r:embed="rId2"/>
          <a:srcRect l="22371" t="4203" r="18003" b="25611"/>
          <a:stretch/>
        </p:blipFill>
        <p:spPr>
          <a:xfrm>
            <a:off x="1482725" y="601373"/>
            <a:ext cx="7404100" cy="6256627"/>
          </a:xfrm>
          <a:prstGeom prst="rect">
            <a:avLst/>
          </a:prstGeom>
        </p:spPr>
      </p:pic>
      <p:sp>
        <p:nvSpPr>
          <p:cNvPr id="2" name="Rectangle 1">
            <a:extLst>
              <a:ext uri="{FF2B5EF4-FFF2-40B4-BE49-F238E27FC236}">
                <a16:creationId xmlns:a16="http://schemas.microsoft.com/office/drawing/2014/main" id="{1E4E4E88-C596-9412-3426-B8A67618819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3" name="Image 7">
            <a:extLst>
              <a:ext uri="{FF2B5EF4-FFF2-40B4-BE49-F238E27FC236}">
                <a16:creationId xmlns:a16="http://schemas.microsoft.com/office/drawing/2014/main" id="{99526B33-4946-C38F-AE34-01BB0DF93D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84318690-A154-AFEE-8B29-5F421E6156C7}"/>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1">
                    <a:lumMod val="75000"/>
                  </a:schemeClr>
                </a:solidFill>
              </a:rPr>
              <a:t>Appareil pour capter les particules fines</a:t>
            </a:r>
          </a:p>
        </p:txBody>
      </p:sp>
      <p:pic>
        <p:nvPicPr>
          <p:cNvPr id="8" name="Retour">
            <a:hlinkClick r:id="rId4" action="ppaction://hlinksldjump"/>
            <a:extLst>
              <a:ext uri="{FF2B5EF4-FFF2-40B4-BE49-F238E27FC236}">
                <a16:creationId xmlns:a16="http://schemas.microsoft.com/office/drawing/2014/main" id="{5613FD15-8F40-165F-02F0-4DB2C70C0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2477899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14">
            <a:extLst>
              <a:ext uri="{FF2B5EF4-FFF2-40B4-BE49-F238E27FC236}">
                <a16:creationId xmlns:a16="http://schemas.microsoft.com/office/drawing/2014/main" id="{2EBA465A-8DB7-9243-25AD-C8DCA87384D1}"/>
              </a:ext>
            </a:extLst>
          </p:cNvPr>
          <p:cNvGrpSpPr>
            <a:grpSpLocks/>
          </p:cNvGrpSpPr>
          <p:nvPr/>
        </p:nvGrpSpPr>
        <p:grpSpPr bwMode="auto">
          <a:xfrm>
            <a:off x="1482724" y="517380"/>
            <a:ext cx="10709275" cy="6474919"/>
            <a:chOff x="3960" y="763"/>
            <a:chExt cx="2748" cy="1688"/>
          </a:xfrm>
        </p:grpSpPr>
        <p:pic>
          <p:nvPicPr>
            <p:cNvPr id="3" name="Picture 15">
              <a:extLst>
                <a:ext uri="{FF2B5EF4-FFF2-40B4-BE49-F238E27FC236}">
                  <a16:creationId xmlns:a16="http://schemas.microsoft.com/office/drawing/2014/main" id="{1930460C-E18E-7E52-D8CF-965FD09D52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14" t="5786" r="5344" b="9329"/>
            <a:stretch>
              <a:fillRect/>
            </a:stretch>
          </p:blipFill>
          <p:spPr bwMode="auto">
            <a:xfrm>
              <a:off x="3960" y="763"/>
              <a:ext cx="2748" cy="1688"/>
            </a:xfrm>
            <a:prstGeom prst="rect">
              <a:avLst/>
            </a:prstGeom>
            <a:noFill/>
            <a:ln>
              <a:noFill/>
            </a:ln>
            <a:effectLst/>
            <a:extLst>
              <a:ext uri="{909E8E84-426E-40DD-AFC4-6F175D3DCCD1}">
                <a14:hiddenFill xmlns:a14="http://schemas.microsoft.com/office/drawing/2010/main">
                  <a:blipFill dpi="0" rotWithShape="0">
                    <a:blip/>
                    <a:srcRect l="2214" t="5786" r="5344" b="9329"/>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16">
              <a:extLst>
                <a:ext uri="{FF2B5EF4-FFF2-40B4-BE49-F238E27FC236}">
                  <a16:creationId xmlns:a16="http://schemas.microsoft.com/office/drawing/2014/main" id="{D0BD1FBC-F04F-413E-C742-9A39CCA1DA38}"/>
                </a:ext>
              </a:extLst>
            </p:cNvPr>
            <p:cNvSpPr txBox="1">
              <a:spLocks noChangeArrowheads="1"/>
            </p:cNvSpPr>
            <p:nvPr/>
          </p:nvSpPr>
          <p:spPr bwMode="auto">
            <a:xfrm>
              <a:off x="4834" y="2252"/>
              <a:ext cx="354" cy="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2000" b="1" dirty="0">
                  <a:latin typeface="+mn-lt"/>
                  <a:cs typeface="Arial" panose="020B0604020202020204" pitchFamily="34" charset="0"/>
                </a:rPr>
                <a:t>Filtre avant</a:t>
              </a:r>
            </a:p>
          </p:txBody>
        </p:sp>
        <p:sp>
          <p:nvSpPr>
            <p:cNvPr id="5" name="Text Box 17">
              <a:extLst>
                <a:ext uri="{FF2B5EF4-FFF2-40B4-BE49-F238E27FC236}">
                  <a16:creationId xmlns:a16="http://schemas.microsoft.com/office/drawing/2014/main" id="{F236B477-56C0-9885-8AE5-D258C76036FC}"/>
                </a:ext>
              </a:extLst>
            </p:cNvPr>
            <p:cNvSpPr txBox="1">
              <a:spLocks noChangeArrowheads="1"/>
            </p:cNvSpPr>
            <p:nvPr/>
          </p:nvSpPr>
          <p:spPr bwMode="auto">
            <a:xfrm>
              <a:off x="5713" y="2267"/>
              <a:ext cx="352" cy="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2000" b="1" dirty="0">
                  <a:latin typeface="+mn-lt"/>
                  <a:cs typeface="Arial" panose="020B0604020202020204" pitchFamily="34" charset="0"/>
                </a:rPr>
                <a:t>Filtre après</a:t>
              </a:r>
            </a:p>
          </p:txBody>
        </p:sp>
      </p:grpSp>
      <p:sp>
        <p:nvSpPr>
          <p:cNvPr id="6" name="Rectangle 5">
            <a:extLst>
              <a:ext uri="{FF2B5EF4-FFF2-40B4-BE49-F238E27FC236}">
                <a16:creationId xmlns:a16="http://schemas.microsoft.com/office/drawing/2014/main" id="{41A7149F-B35B-0B6B-E50F-F694E80EEFF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7" name="Rectangle 2">
            <a:extLst>
              <a:ext uri="{FF2B5EF4-FFF2-40B4-BE49-F238E27FC236}">
                <a16:creationId xmlns:a16="http://schemas.microsoft.com/office/drawing/2014/main" id="{DD380A06-1AEA-CE0E-CE3E-54A9E7282FE0}"/>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1">
                    <a:lumMod val="75000"/>
                  </a:schemeClr>
                </a:solidFill>
              </a:rPr>
              <a:t>Filtre neuf (à gauche) et filtre </a:t>
            </a:r>
          </a:p>
          <a:p>
            <a:pPr algn="ctr">
              <a:defRPr/>
            </a:pPr>
            <a:r>
              <a:rPr lang="fr-FR" altLang="fr-FR" sz="3200" b="1" dirty="0">
                <a:solidFill>
                  <a:schemeClr val="accent1">
                    <a:lumMod val="75000"/>
                  </a:schemeClr>
                </a:solidFill>
              </a:rPr>
              <a:t>chargé de particules fines (droite)</a:t>
            </a:r>
          </a:p>
        </p:txBody>
      </p:sp>
      <p:pic>
        <p:nvPicPr>
          <p:cNvPr id="8" name="Image 7">
            <a:extLst>
              <a:ext uri="{FF2B5EF4-FFF2-40B4-BE49-F238E27FC236}">
                <a16:creationId xmlns:a16="http://schemas.microsoft.com/office/drawing/2014/main" id="{0E6EE877-D568-8A93-0A16-DD0C237B37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Retour">
            <a:hlinkClick r:id="rId4" action="ppaction://hlinksldjump"/>
            <a:extLst>
              <a:ext uri="{FF2B5EF4-FFF2-40B4-BE49-F238E27FC236}">
                <a16:creationId xmlns:a16="http://schemas.microsoft.com/office/drawing/2014/main" id="{B2758606-FB82-0A36-BF76-719894BC47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214508110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14">
            <a:extLst>
              <a:ext uri="{FF2B5EF4-FFF2-40B4-BE49-F238E27FC236}">
                <a16:creationId xmlns:a16="http://schemas.microsoft.com/office/drawing/2014/main" id="{2EBA465A-8DB7-9243-25AD-C8DCA87384D1}"/>
              </a:ext>
            </a:extLst>
          </p:cNvPr>
          <p:cNvGrpSpPr>
            <a:grpSpLocks/>
          </p:cNvGrpSpPr>
          <p:nvPr/>
        </p:nvGrpSpPr>
        <p:grpSpPr bwMode="auto">
          <a:xfrm>
            <a:off x="1482724" y="517380"/>
            <a:ext cx="10709275" cy="6474919"/>
            <a:chOff x="3960" y="763"/>
            <a:chExt cx="2748" cy="1688"/>
          </a:xfrm>
        </p:grpSpPr>
        <p:pic>
          <p:nvPicPr>
            <p:cNvPr id="3" name="Picture 15">
              <a:extLst>
                <a:ext uri="{FF2B5EF4-FFF2-40B4-BE49-F238E27FC236}">
                  <a16:creationId xmlns:a16="http://schemas.microsoft.com/office/drawing/2014/main" id="{1930460C-E18E-7E52-D8CF-965FD09D52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14" t="5786" r="5344" b="9329"/>
            <a:stretch>
              <a:fillRect/>
            </a:stretch>
          </p:blipFill>
          <p:spPr bwMode="auto">
            <a:xfrm>
              <a:off x="3960" y="763"/>
              <a:ext cx="2748" cy="1688"/>
            </a:xfrm>
            <a:prstGeom prst="rect">
              <a:avLst/>
            </a:prstGeom>
            <a:noFill/>
            <a:ln>
              <a:noFill/>
            </a:ln>
            <a:effectLst/>
            <a:extLst>
              <a:ext uri="{909E8E84-426E-40DD-AFC4-6F175D3DCCD1}">
                <a14:hiddenFill xmlns:a14="http://schemas.microsoft.com/office/drawing/2010/main">
                  <a:blipFill dpi="0" rotWithShape="0">
                    <a:blip/>
                    <a:srcRect l="2214" t="5786" r="5344" b="9329"/>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16">
              <a:extLst>
                <a:ext uri="{FF2B5EF4-FFF2-40B4-BE49-F238E27FC236}">
                  <a16:creationId xmlns:a16="http://schemas.microsoft.com/office/drawing/2014/main" id="{D0BD1FBC-F04F-413E-C742-9A39CCA1DA38}"/>
                </a:ext>
              </a:extLst>
            </p:cNvPr>
            <p:cNvSpPr txBox="1">
              <a:spLocks noChangeArrowheads="1"/>
            </p:cNvSpPr>
            <p:nvPr/>
          </p:nvSpPr>
          <p:spPr bwMode="auto">
            <a:xfrm>
              <a:off x="4834" y="2252"/>
              <a:ext cx="354" cy="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2000" b="1" dirty="0">
                  <a:latin typeface="+mn-lt"/>
                  <a:cs typeface="Arial" panose="020B0604020202020204" pitchFamily="34" charset="0"/>
                </a:rPr>
                <a:t>Filtre avant</a:t>
              </a:r>
            </a:p>
          </p:txBody>
        </p:sp>
        <p:sp>
          <p:nvSpPr>
            <p:cNvPr id="5" name="Text Box 17">
              <a:extLst>
                <a:ext uri="{FF2B5EF4-FFF2-40B4-BE49-F238E27FC236}">
                  <a16:creationId xmlns:a16="http://schemas.microsoft.com/office/drawing/2014/main" id="{F236B477-56C0-9885-8AE5-D258C76036FC}"/>
                </a:ext>
              </a:extLst>
            </p:cNvPr>
            <p:cNvSpPr txBox="1">
              <a:spLocks noChangeArrowheads="1"/>
            </p:cNvSpPr>
            <p:nvPr/>
          </p:nvSpPr>
          <p:spPr bwMode="auto">
            <a:xfrm>
              <a:off x="5713" y="2267"/>
              <a:ext cx="352" cy="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2000" b="1" dirty="0">
                  <a:latin typeface="+mn-lt"/>
                  <a:cs typeface="Arial" panose="020B0604020202020204" pitchFamily="34" charset="0"/>
                </a:rPr>
                <a:t>Filtre après</a:t>
              </a:r>
            </a:p>
          </p:txBody>
        </p:sp>
      </p:grpSp>
      <p:sp>
        <p:nvSpPr>
          <p:cNvPr id="6" name="Rectangle 5">
            <a:extLst>
              <a:ext uri="{FF2B5EF4-FFF2-40B4-BE49-F238E27FC236}">
                <a16:creationId xmlns:a16="http://schemas.microsoft.com/office/drawing/2014/main" id="{41A7149F-B35B-0B6B-E50F-F694E80EEFF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7" name="Rectangle 2">
            <a:extLst>
              <a:ext uri="{FF2B5EF4-FFF2-40B4-BE49-F238E27FC236}">
                <a16:creationId xmlns:a16="http://schemas.microsoft.com/office/drawing/2014/main" id="{DD380A06-1AEA-CE0E-CE3E-54A9E7282FE0}"/>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1">
                    <a:lumMod val="75000"/>
                  </a:schemeClr>
                </a:solidFill>
              </a:rPr>
              <a:t>Filtre neuf (à gauche) et filtre </a:t>
            </a:r>
          </a:p>
          <a:p>
            <a:pPr algn="ctr">
              <a:defRPr/>
            </a:pPr>
            <a:r>
              <a:rPr lang="fr-FR" altLang="fr-FR" sz="3200" b="1" dirty="0">
                <a:solidFill>
                  <a:schemeClr val="accent1">
                    <a:lumMod val="75000"/>
                  </a:schemeClr>
                </a:solidFill>
              </a:rPr>
              <a:t>chargé de particules fines (droite)</a:t>
            </a:r>
          </a:p>
        </p:txBody>
      </p:sp>
      <p:pic>
        <p:nvPicPr>
          <p:cNvPr id="8" name="Image 7">
            <a:extLst>
              <a:ext uri="{FF2B5EF4-FFF2-40B4-BE49-F238E27FC236}">
                <a16:creationId xmlns:a16="http://schemas.microsoft.com/office/drawing/2014/main" id="{0E6EE877-D568-8A93-0A16-DD0C237B37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Retour">
            <a:hlinkClick r:id="rId4" action="ppaction://hlinksldjump"/>
            <a:extLst>
              <a:ext uri="{FF2B5EF4-FFF2-40B4-BE49-F238E27FC236}">
                <a16:creationId xmlns:a16="http://schemas.microsoft.com/office/drawing/2014/main" id="{B2758606-FB82-0A36-BF76-719894BC47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37399864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1A7149F-B35B-0B6B-E50F-F694E80EEFF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7" name="Titre de la diapositive">
            <a:extLst>
              <a:ext uri="{FF2B5EF4-FFF2-40B4-BE49-F238E27FC236}">
                <a16:creationId xmlns:a16="http://schemas.microsoft.com/office/drawing/2014/main" id="{DD380A06-1AEA-CE0E-CE3E-54A9E7282FE0}"/>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1">
                    <a:lumMod val="75000"/>
                  </a:schemeClr>
                </a:solidFill>
              </a:rPr>
              <a:t>Observatoire astronomique</a:t>
            </a:r>
          </a:p>
        </p:txBody>
      </p:sp>
      <p:pic>
        <p:nvPicPr>
          <p:cNvPr id="8" name="Logo FAEM">
            <a:extLst>
              <a:ext uri="{FF2B5EF4-FFF2-40B4-BE49-F238E27FC236}">
                <a16:creationId xmlns:a16="http://schemas.microsoft.com/office/drawing/2014/main" id="{0E6EE877-D568-8A93-0A16-DD0C237B37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1">
            <a:extLst>
              <a:ext uri="{FF2B5EF4-FFF2-40B4-BE49-F238E27FC236}">
                <a16:creationId xmlns:a16="http://schemas.microsoft.com/office/drawing/2014/main" id="{BC4CD0B8-400C-7EA8-A221-656D06169FDA}"/>
              </a:ext>
            </a:extLst>
          </p:cNvPr>
          <p:cNvPicPr>
            <a:picLocks noChangeAspect="1"/>
          </p:cNvPicPr>
          <p:nvPr/>
        </p:nvPicPr>
        <p:blipFill>
          <a:blip r:embed="rId3"/>
          <a:stretch>
            <a:fillRect/>
          </a:stretch>
        </p:blipFill>
        <p:spPr>
          <a:xfrm>
            <a:off x="1482724" y="1111250"/>
            <a:ext cx="10709276" cy="5746750"/>
          </a:xfrm>
          <a:prstGeom prst="rect">
            <a:avLst/>
          </a:prstGeom>
        </p:spPr>
      </p:pic>
      <p:pic>
        <p:nvPicPr>
          <p:cNvPr id="11" name="Picto retour">
            <a:hlinkClick r:id="rId4" action="ppaction://hlinksldjump"/>
            <a:extLst>
              <a:ext uri="{FF2B5EF4-FFF2-40B4-BE49-F238E27FC236}">
                <a16:creationId xmlns:a16="http://schemas.microsoft.com/office/drawing/2014/main" id="{B2758606-FB82-0A36-BF76-719894BC47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765" y="6099095"/>
            <a:ext cx="596157" cy="567075"/>
          </a:xfrm>
          <a:prstGeom prst="rect">
            <a:avLst/>
          </a:prstGeom>
        </p:spPr>
      </p:pic>
      <p:sp>
        <p:nvSpPr>
          <p:cNvPr id="4" name="ZoneTexte 3">
            <a:extLst>
              <a:ext uri="{FF2B5EF4-FFF2-40B4-BE49-F238E27FC236}">
                <a16:creationId xmlns:a16="http://schemas.microsoft.com/office/drawing/2014/main" id="{84843933-5E2C-0E5E-3D2E-3AD13511DC14}"/>
              </a:ext>
            </a:extLst>
          </p:cNvPr>
          <p:cNvSpPr txBox="1"/>
          <p:nvPr/>
        </p:nvSpPr>
        <p:spPr>
          <a:xfrm>
            <a:off x="9053075" y="6499521"/>
            <a:ext cx="1618806" cy="307777"/>
          </a:xfrm>
          <a:prstGeom prst="rect">
            <a:avLst/>
          </a:prstGeom>
          <a:noFill/>
        </p:spPr>
        <p:txBody>
          <a:bodyPr wrap="square">
            <a:spAutoFit/>
          </a:bodyPr>
          <a:lstStyle/>
          <a:p>
            <a:r>
              <a:rPr lang="fr-FR" altLang="fr-FR" sz="1400" b="1" dirty="0">
                <a:solidFill>
                  <a:srgbClr val="FFFFFF"/>
                </a:solidFill>
              </a:rPr>
              <a:t>© </a:t>
            </a:r>
            <a:r>
              <a:rPr lang="fr-FR" sz="1400" b="1" dirty="0">
                <a:solidFill>
                  <a:schemeClr val="bg1"/>
                </a:solidFill>
              </a:rPr>
              <a:t>Francis </a:t>
            </a:r>
            <a:r>
              <a:rPr lang="fr-FR" sz="1400" b="1" dirty="0" err="1">
                <a:solidFill>
                  <a:schemeClr val="bg1"/>
                </a:solidFill>
              </a:rPr>
              <a:t>Labbé</a:t>
            </a:r>
            <a:endParaRPr lang="fr-FR" sz="1400" b="1" dirty="0"/>
          </a:p>
        </p:txBody>
      </p:sp>
      <p:grpSp>
        <p:nvGrpSpPr>
          <p:cNvPr id="3" name="Groupe 2">
            <a:extLst>
              <a:ext uri="{FF2B5EF4-FFF2-40B4-BE49-F238E27FC236}">
                <a16:creationId xmlns:a16="http://schemas.microsoft.com/office/drawing/2014/main" id="{2CEDF531-EA2A-0B2D-7676-B1BBC515ED04}"/>
              </a:ext>
            </a:extLst>
          </p:cNvPr>
          <p:cNvGrpSpPr/>
          <p:nvPr/>
        </p:nvGrpSpPr>
        <p:grpSpPr>
          <a:xfrm>
            <a:off x="1482723" y="6279203"/>
            <a:ext cx="6619286" cy="402362"/>
            <a:chOff x="1482723" y="6124353"/>
            <a:chExt cx="6619286" cy="402362"/>
          </a:xfrm>
        </p:grpSpPr>
        <p:sp>
          <p:nvSpPr>
            <p:cNvPr id="2" name="Rectangle 1">
              <a:extLst>
                <a:ext uri="{FF2B5EF4-FFF2-40B4-BE49-F238E27FC236}">
                  <a16:creationId xmlns:a16="http://schemas.microsoft.com/office/drawing/2014/main" id="{C7468C9E-F755-C011-7060-EF28DE5C263B}"/>
                </a:ext>
              </a:extLst>
            </p:cNvPr>
            <p:cNvSpPr/>
            <p:nvPr/>
          </p:nvSpPr>
          <p:spPr>
            <a:xfrm>
              <a:off x="1482723" y="6124353"/>
              <a:ext cx="6619286" cy="402362"/>
            </a:xfrm>
            <a:prstGeom prst="rect">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itre de img + source">
              <a:extLst>
                <a:ext uri="{FF2B5EF4-FFF2-40B4-BE49-F238E27FC236}">
                  <a16:creationId xmlns:a16="http://schemas.microsoft.com/office/drawing/2014/main" id="{F2A70C97-8103-CFDF-4C80-66BBA83B1F99}"/>
                </a:ext>
              </a:extLst>
            </p:cNvPr>
            <p:cNvSpPr txBox="1"/>
            <p:nvPr/>
          </p:nvSpPr>
          <p:spPr>
            <a:xfrm>
              <a:off x="1520119" y="6171646"/>
              <a:ext cx="6422402" cy="307777"/>
            </a:xfrm>
            <a:prstGeom prst="rect">
              <a:avLst/>
            </a:prstGeom>
            <a:noFill/>
          </p:spPr>
          <p:txBody>
            <a:bodyPr wrap="square">
              <a:spAutoFit/>
            </a:bodyPr>
            <a:lstStyle/>
            <a:p>
              <a:r>
                <a:rPr lang="fr-FR" sz="1400" b="1" dirty="0">
                  <a:solidFill>
                    <a:schemeClr val="bg1"/>
                  </a:solidFill>
                </a:rPr>
                <a:t>L'observatoire astronomique du parc régional Bois de Belle-Rivière, à Mirabel</a:t>
              </a:r>
            </a:p>
          </p:txBody>
        </p:sp>
      </p:grpSp>
    </p:spTree>
    <p:extLst>
      <p:ext uri="{BB962C8B-B14F-4D97-AF65-F5344CB8AC3E}">
        <p14:creationId xmlns:p14="http://schemas.microsoft.com/office/powerpoint/2010/main" val="403565366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1A7149F-B35B-0B6B-E50F-F694E80EEFF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8" name="Logo FAEM">
            <a:extLst>
              <a:ext uri="{FF2B5EF4-FFF2-40B4-BE49-F238E27FC236}">
                <a16:creationId xmlns:a16="http://schemas.microsoft.com/office/drawing/2014/main" id="{0E6EE877-D568-8A93-0A16-DD0C237B37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1">
            <a:extLst>
              <a:ext uri="{FF2B5EF4-FFF2-40B4-BE49-F238E27FC236}">
                <a16:creationId xmlns:a16="http://schemas.microsoft.com/office/drawing/2014/main" id="{E5300D4F-4A6B-B9B4-94CE-E9E4A4271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2725" y="808075"/>
            <a:ext cx="10709275" cy="6047514"/>
          </a:xfrm>
          <a:prstGeom prst="rect">
            <a:avLst/>
          </a:prstGeom>
        </p:spPr>
      </p:pic>
      <p:sp>
        <p:nvSpPr>
          <p:cNvPr id="3" name="titre img + source">
            <a:extLst>
              <a:ext uri="{FF2B5EF4-FFF2-40B4-BE49-F238E27FC236}">
                <a16:creationId xmlns:a16="http://schemas.microsoft.com/office/drawing/2014/main" id="{2712422A-9DCF-BDFD-08E4-2313C85BA13A}"/>
              </a:ext>
            </a:extLst>
          </p:cNvPr>
          <p:cNvSpPr txBox="1"/>
          <p:nvPr/>
        </p:nvSpPr>
        <p:spPr>
          <a:xfrm>
            <a:off x="1482725" y="6174818"/>
            <a:ext cx="8942822" cy="338554"/>
          </a:xfrm>
          <a:prstGeom prst="rect">
            <a:avLst/>
          </a:prstGeom>
          <a:solidFill>
            <a:srgbClr val="9DC3E6"/>
          </a:solidFill>
        </p:spPr>
        <p:txBody>
          <a:bodyPr wrap="square">
            <a:spAutoFit/>
          </a:bodyPr>
          <a:lstStyle/>
          <a:p>
            <a:r>
              <a:rPr lang="fr-FR" sz="1600" b="1" dirty="0">
                <a:solidFill>
                  <a:schemeClr val="bg1"/>
                </a:solidFill>
              </a:rPr>
              <a:t>L'observatoire météorologique du Mont Aigoual dans les Cévennes, le 22 novembre 2017 à Valleraugue</a:t>
            </a:r>
          </a:p>
        </p:txBody>
      </p:sp>
      <p:pic>
        <p:nvPicPr>
          <p:cNvPr id="11" name="Picto Retour">
            <a:hlinkClick r:id="rId4" action="ppaction://hlinksldjump"/>
            <a:extLst>
              <a:ext uri="{FF2B5EF4-FFF2-40B4-BE49-F238E27FC236}">
                <a16:creationId xmlns:a16="http://schemas.microsoft.com/office/drawing/2014/main" id="{B2758606-FB82-0A36-BF76-719894BC47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59917" y="6060558"/>
            <a:ext cx="596157" cy="567075"/>
          </a:xfrm>
          <a:prstGeom prst="rect">
            <a:avLst/>
          </a:prstGeom>
        </p:spPr>
      </p:pic>
      <p:sp>
        <p:nvSpPr>
          <p:cNvPr id="7" name="Titre de la diapositive">
            <a:extLst>
              <a:ext uri="{FF2B5EF4-FFF2-40B4-BE49-F238E27FC236}">
                <a16:creationId xmlns:a16="http://schemas.microsoft.com/office/drawing/2014/main" id="{DD380A06-1AEA-CE0E-CE3E-54A9E7282FE0}"/>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1">
                    <a:lumMod val="75000"/>
                  </a:schemeClr>
                </a:solidFill>
              </a:rPr>
              <a:t>Observatoire météorologique</a:t>
            </a:r>
          </a:p>
        </p:txBody>
      </p:sp>
      <p:sp>
        <p:nvSpPr>
          <p:cNvPr id="4" name="ZoneTexte 3">
            <a:extLst>
              <a:ext uri="{FF2B5EF4-FFF2-40B4-BE49-F238E27FC236}">
                <a16:creationId xmlns:a16="http://schemas.microsoft.com/office/drawing/2014/main" id="{1F608F7B-DA20-E256-CA08-A331FE64F502}"/>
              </a:ext>
            </a:extLst>
          </p:cNvPr>
          <p:cNvSpPr txBox="1"/>
          <p:nvPr/>
        </p:nvSpPr>
        <p:spPr>
          <a:xfrm>
            <a:off x="9726060" y="6563472"/>
            <a:ext cx="1773876" cy="307777"/>
          </a:xfrm>
          <a:prstGeom prst="rect">
            <a:avLst/>
          </a:prstGeom>
          <a:noFill/>
        </p:spPr>
        <p:txBody>
          <a:bodyPr wrap="square">
            <a:spAutoFit/>
          </a:bodyPr>
          <a:lstStyle/>
          <a:p>
            <a:r>
              <a:rPr lang="fr-FR" altLang="fr-FR" sz="1400" b="1" dirty="0">
                <a:solidFill>
                  <a:srgbClr val="FFFFFF"/>
                </a:solidFill>
              </a:rPr>
              <a:t>© </a:t>
            </a:r>
            <a:r>
              <a:rPr lang="fr-FR" sz="1400" b="1" dirty="0">
                <a:solidFill>
                  <a:schemeClr val="bg1"/>
                </a:solidFill>
              </a:rPr>
              <a:t>PASCAL GUYOT</a:t>
            </a:r>
            <a:endParaRPr lang="fr-FR" sz="1400" b="1" dirty="0"/>
          </a:p>
        </p:txBody>
      </p:sp>
    </p:spTree>
    <p:extLst>
      <p:ext uri="{BB962C8B-B14F-4D97-AF65-F5344CB8AC3E}">
        <p14:creationId xmlns:p14="http://schemas.microsoft.com/office/powerpoint/2010/main" val="9704927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age 1">
            <a:extLst>
              <a:ext uri="{FF2B5EF4-FFF2-40B4-BE49-F238E27FC236}">
                <a16:creationId xmlns:a16="http://schemas.microsoft.com/office/drawing/2014/main" id="{A1B6E1B2-4F92-CE63-81E4-7709DC473B92}"/>
              </a:ext>
            </a:extLst>
          </p:cNvPr>
          <p:cNvPicPr>
            <a:picLocks noChangeAspect="1"/>
          </p:cNvPicPr>
          <p:nvPr/>
        </p:nvPicPr>
        <p:blipFill>
          <a:blip r:embed="rId2"/>
          <a:stretch>
            <a:fillRect/>
          </a:stretch>
        </p:blipFill>
        <p:spPr>
          <a:xfrm>
            <a:off x="1482723" y="1111250"/>
            <a:ext cx="10709277" cy="5746750"/>
          </a:xfrm>
          <a:prstGeom prst="rect">
            <a:avLst/>
          </a:prstGeom>
        </p:spPr>
      </p:pic>
      <p:sp>
        <p:nvSpPr>
          <p:cNvPr id="6" name="Rectangle 5">
            <a:extLst>
              <a:ext uri="{FF2B5EF4-FFF2-40B4-BE49-F238E27FC236}">
                <a16:creationId xmlns:a16="http://schemas.microsoft.com/office/drawing/2014/main" id="{41A7149F-B35B-0B6B-E50F-F694E80EEFF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8" name="Logo FAEM">
            <a:extLst>
              <a:ext uri="{FF2B5EF4-FFF2-40B4-BE49-F238E27FC236}">
                <a16:creationId xmlns:a16="http://schemas.microsoft.com/office/drawing/2014/main" id="{0E6EE877-D568-8A93-0A16-DD0C237B37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 Retour">
            <a:hlinkClick r:id="rId4" action="ppaction://hlinksldjump"/>
            <a:extLst>
              <a:ext uri="{FF2B5EF4-FFF2-40B4-BE49-F238E27FC236}">
                <a16:creationId xmlns:a16="http://schemas.microsoft.com/office/drawing/2014/main" id="{B2758606-FB82-0A36-BF76-719894BC47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70986" y="5944562"/>
            <a:ext cx="596157" cy="567075"/>
          </a:xfrm>
          <a:prstGeom prst="rect">
            <a:avLst/>
          </a:prstGeom>
        </p:spPr>
      </p:pic>
      <p:sp>
        <p:nvSpPr>
          <p:cNvPr id="7" name="titre de la diapositive">
            <a:extLst>
              <a:ext uri="{FF2B5EF4-FFF2-40B4-BE49-F238E27FC236}">
                <a16:creationId xmlns:a16="http://schemas.microsoft.com/office/drawing/2014/main" id="{DD380A06-1AEA-CE0E-CE3E-54A9E7282FE0}"/>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1">
                    <a:lumMod val="75000"/>
                  </a:schemeClr>
                </a:solidFill>
              </a:rPr>
              <a:t>Observatoire océanographique</a:t>
            </a:r>
          </a:p>
        </p:txBody>
      </p:sp>
      <p:sp>
        <p:nvSpPr>
          <p:cNvPr id="10" name="Titre img + source">
            <a:extLst>
              <a:ext uri="{FF2B5EF4-FFF2-40B4-BE49-F238E27FC236}">
                <a16:creationId xmlns:a16="http://schemas.microsoft.com/office/drawing/2014/main" id="{0B1F7B51-52EF-7FF9-27BE-33ED59654484}"/>
              </a:ext>
            </a:extLst>
          </p:cNvPr>
          <p:cNvSpPr txBox="1"/>
          <p:nvPr/>
        </p:nvSpPr>
        <p:spPr>
          <a:xfrm>
            <a:off x="1482723" y="6342360"/>
            <a:ext cx="4402583" cy="338554"/>
          </a:xfrm>
          <a:prstGeom prst="rect">
            <a:avLst/>
          </a:prstGeom>
          <a:solidFill>
            <a:srgbClr val="9DC3E6"/>
          </a:solidFill>
        </p:spPr>
        <p:txBody>
          <a:bodyPr wrap="square">
            <a:spAutoFit/>
          </a:bodyPr>
          <a:lstStyle/>
          <a:p>
            <a:r>
              <a:rPr lang="fr-FR" sz="1600" b="1" dirty="0">
                <a:solidFill>
                  <a:schemeClr val="bg1"/>
                </a:solidFill>
              </a:rPr>
              <a:t>l’Observatoire Océanologique de Banyuls-sur-Mer </a:t>
            </a:r>
          </a:p>
        </p:txBody>
      </p:sp>
      <p:sp>
        <p:nvSpPr>
          <p:cNvPr id="3" name="ZoneTexte 2">
            <a:extLst>
              <a:ext uri="{FF2B5EF4-FFF2-40B4-BE49-F238E27FC236}">
                <a16:creationId xmlns:a16="http://schemas.microsoft.com/office/drawing/2014/main" id="{5335FFB6-39BC-4433-92A9-FD704B2C0475}"/>
              </a:ext>
            </a:extLst>
          </p:cNvPr>
          <p:cNvSpPr txBox="1"/>
          <p:nvPr/>
        </p:nvSpPr>
        <p:spPr>
          <a:xfrm>
            <a:off x="8297116" y="6546319"/>
            <a:ext cx="3568819" cy="276999"/>
          </a:xfrm>
          <a:prstGeom prst="rect">
            <a:avLst/>
          </a:prstGeom>
          <a:noFill/>
        </p:spPr>
        <p:txBody>
          <a:bodyPr wrap="square">
            <a:spAutoFit/>
          </a:bodyPr>
          <a:lstStyle/>
          <a:p>
            <a:r>
              <a:rPr lang="fr-FR" sz="1200" b="1" dirty="0">
                <a:solidFill>
                  <a:schemeClr val="bg1"/>
                </a:solidFill>
              </a:rPr>
              <a:t>Source : </a:t>
            </a:r>
            <a:r>
              <a:rPr lang="fr-FR" sz="1200" b="1" dirty="0">
                <a:solidFill>
                  <a:schemeClr val="bg1"/>
                </a:solidFill>
                <a:hlinkClick r:id="rId6">
                  <a:extLst>
                    <a:ext uri="{A12FA001-AC4F-418D-AE19-62706E023703}">
                      <ahyp:hlinkClr xmlns:ahyp="http://schemas.microsoft.com/office/drawing/2018/hyperlinkcolor" val="tx"/>
                    </a:ext>
                  </a:extLst>
                </a:hlinkClick>
              </a:rPr>
              <a:t>https://www.obs-banyuls.fr/fr/oob.html</a:t>
            </a:r>
            <a:r>
              <a:rPr lang="fr-FR" sz="1200" b="1" dirty="0">
                <a:solidFill>
                  <a:schemeClr val="bg1"/>
                </a:solidFill>
              </a:rPr>
              <a:t> </a:t>
            </a:r>
          </a:p>
        </p:txBody>
      </p:sp>
    </p:spTree>
    <p:extLst>
      <p:ext uri="{BB962C8B-B14F-4D97-AF65-F5344CB8AC3E}">
        <p14:creationId xmlns:p14="http://schemas.microsoft.com/office/powerpoint/2010/main" val="1182081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e 1">
            <a:extLst>
              <a:ext uri="{FF2B5EF4-FFF2-40B4-BE49-F238E27FC236}">
                <a16:creationId xmlns:a16="http://schemas.microsoft.com/office/drawing/2014/main" id="{0420C447-1C59-F6EB-18C6-9AA55E1E5AF2}"/>
              </a:ext>
            </a:extLst>
          </p:cNvPr>
          <p:cNvGrpSpPr>
            <a:grpSpLocks/>
          </p:cNvGrpSpPr>
          <p:nvPr/>
        </p:nvGrpSpPr>
        <p:grpSpPr bwMode="auto">
          <a:xfrm>
            <a:off x="1911350" y="1639888"/>
            <a:ext cx="2519136" cy="1014412"/>
            <a:chOff x="1910824" y="1640046"/>
            <a:chExt cx="2519434" cy="1014412"/>
          </a:xfrm>
        </p:grpSpPr>
        <p:sp>
          <p:nvSpPr>
            <p:cNvPr id="6" name="17% DE DIOXYG7NE">
              <a:extLst>
                <a:ext uri="{FF2B5EF4-FFF2-40B4-BE49-F238E27FC236}">
                  <a16:creationId xmlns:a16="http://schemas.microsoft.com/office/drawing/2014/main" id="{A636B0CC-1A2D-D890-01FC-E7D4394E2D24}"/>
                </a:ext>
              </a:extLst>
            </p:cNvPr>
            <p:cNvSpPr>
              <a:spLocks noChangeArrowheads="1"/>
            </p:cNvSpPr>
            <p:nvPr/>
          </p:nvSpPr>
          <p:spPr bwMode="auto">
            <a:xfrm>
              <a:off x="3111116" y="1820792"/>
              <a:ext cx="1319142" cy="646331"/>
            </a:xfrm>
            <a:prstGeom prst="rect">
              <a:avLst/>
            </a:prstGeom>
            <a:noFill/>
            <a:ln>
              <a:noFill/>
            </a:ln>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 typeface="Arial" charset="0"/>
                <a:buNone/>
                <a:defRPr/>
              </a:pPr>
              <a:r>
                <a:rPr lang="fr-FR" altLang="fr-FR" sz="3600" b="1" dirty="0">
                  <a:solidFill>
                    <a:schemeClr val="accent5">
                      <a:lumMod val="75000"/>
                    </a:schemeClr>
                  </a:solidFill>
                  <a:latin typeface="+mn-lt"/>
                  <a:cs typeface="Arial" charset="0"/>
                </a:rPr>
                <a:t>19 %</a:t>
              </a:r>
            </a:p>
          </p:txBody>
        </p:sp>
        <p:sp>
          <p:nvSpPr>
            <p:cNvPr id="2" name="Num 1">
              <a:extLst>
                <a:ext uri="{FF2B5EF4-FFF2-40B4-BE49-F238E27FC236}">
                  <a16:creationId xmlns:a16="http://schemas.microsoft.com/office/drawing/2014/main" id="{C1F60038-1143-379C-1450-0F22D2EBE0D0}"/>
                </a:ext>
              </a:extLst>
            </p:cNvPr>
            <p:cNvSpPr/>
            <p:nvPr/>
          </p:nvSpPr>
          <p:spPr bwMode="auto">
            <a:xfrm>
              <a:off x="1910824" y="1640046"/>
              <a:ext cx="1014533"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grpSp>
      <p:grpSp>
        <p:nvGrpSpPr>
          <p:cNvPr id="41" name="Groupe 2">
            <a:extLst>
              <a:ext uri="{FF2B5EF4-FFF2-40B4-BE49-F238E27FC236}">
                <a16:creationId xmlns:a16="http://schemas.microsoft.com/office/drawing/2014/main" id="{6D03E690-7761-93F7-A93A-4BAD4B8B89C8}"/>
              </a:ext>
            </a:extLst>
          </p:cNvPr>
          <p:cNvGrpSpPr>
            <a:grpSpLocks/>
          </p:cNvGrpSpPr>
          <p:nvPr/>
        </p:nvGrpSpPr>
        <p:grpSpPr bwMode="auto">
          <a:xfrm>
            <a:off x="1911350" y="2936875"/>
            <a:ext cx="2599316" cy="1014413"/>
            <a:chOff x="1910824" y="2937086"/>
            <a:chExt cx="2599630" cy="1014413"/>
          </a:xfrm>
        </p:grpSpPr>
        <p:sp>
          <p:nvSpPr>
            <p:cNvPr id="9" name="17% DE DIOXYG7NE">
              <a:extLst>
                <a:ext uri="{FF2B5EF4-FFF2-40B4-BE49-F238E27FC236}">
                  <a16:creationId xmlns:a16="http://schemas.microsoft.com/office/drawing/2014/main" id="{D61E34E0-D075-0527-AD65-67B4CFD79B4F}"/>
                </a:ext>
              </a:extLst>
            </p:cNvPr>
            <p:cNvSpPr>
              <a:spLocks noChangeArrowheads="1"/>
            </p:cNvSpPr>
            <p:nvPr/>
          </p:nvSpPr>
          <p:spPr bwMode="auto">
            <a:xfrm>
              <a:off x="3111119" y="3090393"/>
              <a:ext cx="1399335" cy="646331"/>
            </a:xfrm>
            <a:prstGeom prst="rect">
              <a:avLst/>
            </a:prstGeom>
            <a:noFill/>
            <a:ln>
              <a:noFill/>
            </a:ln>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3600" b="1" dirty="0">
                  <a:solidFill>
                    <a:schemeClr val="accent5">
                      <a:lumMod val="75000"/>
                    </a:schemeClr>
                  </a:solidFill>
                  <a:latin typeface="+mn-lt"/>
                  <a:cs typeface="Arial" charset="0"/>
                </a:rPr>
                <a:t>39 %</a:t>
              </a:r>
            </a:p>
          </p:txBody>
        </p:sp>
        <p:sp>
          <p:nvSpPr>
            <p:cNvPr id="3" name="Num 2">
              <a:extLst>
                <a:ext uri="{FF2B5EF4-FFF2-40B4-BE49-F238E27FC236}">
                  <a16:creationId xmlns:a16="http://schemas.microsoft.com/office/drawing/2014/main" id="{CD8052AA-1DDA-15D9-2D96-FD3F5A1BE516}"/>
                </a:ext>
              </a:extLst>
            </p:cNvPr>
            <p:cNvSpPr/>
            <p:nvPr/>
          </p:nvSpPr>
          <p:spPr bwMode="auto">
            <a:xfrm>
              <a:off x="1910824" y="2937086"/>
              <a:ext cx="1014535"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grpSp>
      <p:grpSp>
        <p:nvGrpSpPr>
          <p:cNvPr id="45" name="Groupe 4">
            <a:extLst>
              <a:ext uri="{FF2B5EF4-FFF2-40B4-BE49-F238E27FC236}">
                <a16:creationId xmlns:a16="http://schemas.microsoft.com/office/drawing/2014/main" id="{AEAD684C-AF85-3294-6722-C05455B5460F}"/>
              </a:ext>
            </a:extLst>
          </p:cNvPr>
          <p:cNvGrpSpPr>
            <a:grpSpLocks/>
          </p:cNvGrpSpPr>
          <p:nvPr/>
        </p:nvGrpSpPr>
        <p:grpSpPr bwMode="auto">
          <a:xfrm>
            <a:off x="1911350" y="5532438"/>
            <a:ext cx="2797755" cy="1014412"/>
            <a:chOff x="1910824" y="5532756"/>
            <a:chExt cx="2798670" cy="1014413"/>
          </a:xfrm>
        </p:grpSpPr>
        <p:sp>
          <p:nvSpPr>
            <p:cNvPr id="14" name="ZoneTexte 2">
              <a:extLst>
                <a:ext uri="{FF2B5EF4-FFF2-40B4-BE49-F238E27FC236}">
                  <a16:creationId xmlns:a16="http://schemas.microsoft.com/office/drawing/2014/main" id="{D6D6A1DE-BC87-168F-C018-1AF51BFB8A87}"/>
                </a:ext>
              </a:extLst>
            </p:cNvPr>
            <p:cNvSpPr txBox="1">
              <a:spLocks noChangeArrowheads="1"/>
            </p:cNvSpPr>
            <p:nvPr/>
          </p:nvSpPr>
          <p:spPr bwMode="auto">
            <a:xfrm>
              <a:off x="3111367" y="5710327"/>
              <a:ext cx="1598127"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3600" b="1" dirty="0">
                  <a:solidFill>
                    <a:schemeClr val="accent5">
                      <a:lumMod val="75000"/>
                    </a:schemeClr>
                  </a:solidFill>
                  <a:latin typeface="+mn-lt"/>
                  <a:cs typeface="Arial" charset="0"/>
                </a:rPr>
                <a:t>99 %</a:t>
              </a:r>
            </a:p>
          </p:txBody>
        </p:sp>
        <p:sp>
          <p:nvSpPr>
            <p:cNvPr id="5" name="Num 4">
              <a:extLst>
                <a:ext uri="{FF2B5EF4-FFF2-40B4-BE49-F238E27FC236}">
                  <a16:creationId xmlns:a16="http://schemas.microsoft.com/office/drawing/2014/main" id="{D11A331B-6032-D611-30ED-BA06B2A14720}"/>
                </a:ext>
              </a:extLst>
            </p:cNvPr>
            <p:cNvSpPr/>
            <p:nvPr/>
          </p:nvSpPr>
          <p:spPr bwMode="auto">
            <a:xfrm>
              <a:off x="1910824" y="5532756"/>
              <a:ext cx="1014745"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grpSp>
      <p:grpSp>
        <p:nvGrpSpPr>
          <p:cNvPr id="43" name="Groupe 3">
            <a:extLst>
              <a:ext uri="{FF2B5EF4-FFF2-40B4-BE49-F238E27FC236}">
                <a16:creationId xmlns:a16="http://schemas.microsoft.com/office/drawing/2014/main" id="{323D0C33-89AE-1C74-E2A8-72C33803B2AB}"/>
              </a:ext>
            </a:extLst>
          </p:cNvPr>
          <p:cNvGrpSpPr>
            <a:grpSpLocks/>
          </p:cNvGrpSpPr>
          <p:nvPr/>
        </p:nvGrpSpPr>
        <p:grpSpPr bwMode="auto">
          <a:xfrm>
            <a:off x="1911350" y="4233863"/>
            <a:ext cx="2410505" cy="1016000"/>
            <a:chOff x="1910824" y="4234127"/>
            <a:chExt cx="2410796" cy="1016000"/>
          </a:xfrm>
        </p:grpSpPr>
        <p:sp>
          <p:nvSpPr>
            <p:cNvPr id="4" name="Num 3">
              <a:extLst>
                <a:ext uri="{FF2B5EF4-FFF2-40B4-BE49-F238E27FC236}">
                  <a16:creationId xmlns:a16="http://schemas.microsoft.com/office/drawing/2014/main" id="{EF68B393-26AE-B88F-94D8-496A068A1635}"/>
                </a:ext>
              </a:extLst>
            </p:cNvPr>
            <p:cNvSpPr/>
            <p:nvPr/>
          </p:nvSpPr>
          <p:spPr bwMode="auto">
            <a:xfrm>
              <a:off x="1910824" y="4234127"/>
              <a:ext cx="1014535"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35" name="17% DE DIOXYG7NE">
              <a:extLst>
                <a:ext uri="{FF2B5EF4-FFF2-40B4-BE49-F238E27FC236}">
                  <a16:creationId xmlns:a16="http://schemas.microsoft.com/office/drawing/2014/main" id="{AFFDD6F7-3C50-B12B-939A-0FC115FF704C}"/>
                </a:ext>
              </a:extLst>
            </p:cNvPr>
            <p:cNvSpPr>
              <a:spLocks noChangeArrowheads="1"/>
            </p:cNvSpPr>
            <p:nvPr/>
          </p:nvSpPr>
          <p:spPr bwMode="auto">
            <a:xfrm>
              <a:off x="3133120" y="4397639"/>
              <a:ext cx="1188500" cy="646331"/>
            </a:xfrm>
            <a:prstGeom prst="rect">
              <a:avLst/>
            </a:prstGeom>
            <a:noFill/>
            <a:ln>
              <a:noFill/>
            </a:ln>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3600" b="1" dirty="0">
                  <a:solidFill>
                    <a:schemeClr val="accent5">
                      <a:lumMod val="75000"/>
                    </a:schemeClr>
                  </a:solidFill>
                  <a:latin typeface="+mn-lt"/>
                  <a:cs typeface="Arial" charset="0"/>
                </a:rPr>
                <a:t>79 %</a:t>
              </a:r>
            </a:p>
          </p:txBody>
        </p:sp>
      </p:grpSp>
      <p:pic>
        <p:nvPicPr>
          <p:cNvPr id="25" name="pouce 4 oui">
            <a:extLst>
              <a:ext uri="{FF2B5EF4-FFF2-40B4-BE49-F238E27FC236}">
                <a16:creationId xmlns:a16="http://schemas.microsoft.com/office/drawing/2014/main" id="{6D855973-1B31-EB1C-D499-6C5BF18DE896}"/>
              </a:ext>
            </a:extLst>
          </p:cNvPr>
          <p:cNvPicPr>
            <a:picLocks noChangeAspect="1"/>
          </p:cNvPicPr>
          <p:nvPr/>
        </p:nvPicPr>
        <p:blipFill>
          <a:blip r:embed="rId3">
            <a:extLst>
              <a:ext uri="{28A0092B-C50C-407E-A947-70E740481C1C}">
                <a14:useLocalDpi xmlns:a14="http://schemas.microsoft.com/office/drawing/2010/main" val="0"/>
              </a:ext>
            </a:extLst>
          </a:blip>
          <a:srcRect l="16957" t="11263" r="22626" b="23238"/>
          <a:stretch>
            <a:fillRect/>
          </a:stretch>
        </p:blipFill>
        <p:spPr bwMode="auto">
          <a:xfrm>
            <a:off x="1861456" y="5439784"/>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ouce 1 non">
            <a:extLst>
              <a:ext uri="{FF2B5EF4-FFF2-40B4-BE49-F238E27FC236}">
                <a16:creationId xmlns:a16="http://schemas.microsoft.com/office/drawing/2014/main" id="{101B4F35-F1B2-A304-9551-BFD1DC7185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923" t="10776" r="19125" b="21657"/>
          <a:stretch>
            <a:fillRect/>
          </a:stretch>
        </p:blipFill>
        <p:spPr bwMode="auto">
          <a:xfrm>
            <a:off x="1933699" y="1697038"/>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ouce 2 non">
            <a:extLst>
              <a:ext uri="{FF2B5EF4-FFF2-40B4-BE49-F238E27FC236}">
                <a16:creationId xmlns:a16="http://schemas.microsoft.com/office/drawing/2014/main" id="{99817B20-1635-1F81-5914-BE93CD8FBF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923" t="10776" r="19125" b="21657"/>
          <a:stretch>
            <a:fillRect/>
          </a:stretch>
        </p:blipFill>
        <p:spPr bwMode="auto">
          <a:xfrm>
            <a:off x="1878919" y="2974180"/>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ouce 3 non">
            <a:extLst>
              <a:ext uri="{FF2B5EF4-FFF2-40B4-BE49-F238E27FC236}">
                <a16:creationId xmlns:a16="http://schemas.microsoft.com/office/drawing/2014/main" id="{FEE6A438-1714-FFD9-7D27-31ED492ABA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923" t="10776" r="19125" b="21657"/>
          <a:stretch>
            <a:fillRect/>
          </a:stretch>
        </p:blipFill>
        <p:spPr bwMode="auto">
          <a:xfrm>
            <a:off x="1894125" y="4320013"/>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ITRE">
            <a:extLst>
              <a:ext uri="{FF2B5EF4-FFF2-40B4-BE49-F238E27FC236}">
                <a16:creationId xmlns:a16="http://schemas.microsoft.com/office/drawing/2014/main" id="{51C5DBC6-5D51-DC8E-DE79-B2C7A86364B8}"/>
              </a:ext>
            </a:extLst>
          </p:cNvPr>
          <p:cNvSpPr/>
          <p:nvPr/>
        </p:nvSpPr>
        <p:spPr>
          <a:xfrm>
            <a:off x="1492250" y="-12701"/>
            <a:ext cx="10709275" cy="1233919"/>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tLang="fr-FR" sz="3200" b="1" dirty="0">
              <a:solidFill>
                <a:schemeClr val="accent5">
                  <a:lumMod val="75000"/>
                </a:schemeClr>
              </a:solidFill>
            </a:endParaRPr>
          </a:p>
        </p:txBody>
      </p:sp>
      <p:sp>
        <p:nvSpPr>
          <p:cNvPr id="16" name="ZoneTexte 15">
            <a:extLst>
              <a:ext uri="{FF2B5EF4-FFF2-40B4-BE49-F238E27FC236}">
                <a16:creationId xmlns:a16="http://schemas.microsoft.com/office/drawing/2014/main" id="{0F87ADDF-D5C0-71CC-FE9D-8E9B61EB1AAF}"/>
              </a:ext>
            </a:extLst>
          </p:cNvPr>
          <p:cNvSpPr txBox="1"/>
          <p:nvPr/>
        </p:nvSpPr>
        <p:spPr>
          <a:xfrm>
            <a:off x="5148455" y="2619584"/>
            <a:ext cx="6317024" cy="2123658"/>
          </a:xfrm>
          <a:prstGeom prst="rect">
            <a:avLst/>
          </a:prstGeom>
          <a:noFill/>
        </p:spPr>
        <p:txBody>
          <a:bodyPr wrap="square" rtlCol="0">
            <a:spAutoFit/>
          </a:bodyPr>
          <a:lstStyle/>
          <a:p>
            <a:pPr algn="just"/>
            <a:r>
              <a:rPr lang="fr-FR" sz="2200" dirty="0">
                <a:solidFill>
                  <a:srgbClr val="2F5597"/>
                </a:solidFill>
                <a:latin typeface="Calibri" panose="020F0502020204030204" pitchFamily="34" charset="0"/>
                <a:ea typeface="Microsoft YaHei" panose="020B0503020204020204" pitchFamily="34" charset="-122"/>
              </a:rPr>
              <a:t>Près de l’ensemble de la population mondiale (99 %) respire un air contenant des niveaux élevés de polluants, supérieurs aux limites recommandées par l'OMS. </a:t>
            </a:r>
          </a:p>
          <a:p>
            <a:pPr algn="just"/>
            <a:r>
              <a:rPr lang="fr-FR" sz="2200" dirty="0">
                <a:solidFill>
                  <a:srgbClr val="2F5597"/>
                </a:solidFill>
                <a:latin typeface="Calibri" panose="020F0502020204030204" pitchFamily="34" charset="0"/>
                <a:ea typeface="Microsoft YaHei" panose="020B0503020204020204" pitchFamily="34" charset="-122"/>
              </a:rPr>
              <a:t>Les pays à revenus faibles et intermédiaires sont les plus exposés.</a:t>
            </a:r>
          </a:p>
        </p:txBody>
      </p:sp>
      <p:pic>
        <p:nvPicPr>
          <p:cNvPr id="269316" name="Image 42">
            <a:extLst>
              <a:ext uri="{FF2B5EF4-FFF2-40B4-BE49-F238E27FC236}">
                <a16:creationId xmlns:a16="http://schemas.microsoft.com/office/drawing/2014/main" id="{4DF58A7C-E9A9-BFB6-C9C4-C5351B4A2331}"/>
              </a:ext>
            </a:extLst>
          </p:cNvPr>
          <p:cNvPicPr>
            <a:picLocks noChangeAspect="1"/>
          </p:cNvPicPr>
          <p:nvPr/>
        </p:nvPicPr>
        <p:blipFill>
          <a:blip r:embed="rId5">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111621" name="PictoVideo">
            <a:extLst>
              <a:ext uri="{FF2B5EF4-FFF2-40B4-BE49-F238E27FC236}">
                <a16:creationId xmlns:a16="http://schemas.microsoft.com/office/drawing/2014/main" id="{B953264C-2C68-B29A-F71D-CCE9975259D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5F71B802-A095-9A21-D6ED-E852201F9A1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6B676A66-789C-0F76-07C1-480B5644FB3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1624" name="PictoGuide">
            <a:extLst>
              <a:ext uri="{FF2B5EF4-FFF2-40B4-BE49-F238E27FC236}">
                <a16:creationId xmlns:a16="http://schemas.microsoft.com/office/drawing/2014/main" id="{A3FB97A8-FC24-E87E-62F0-047B9C91FF4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1C55781A-9DCE-1E31-9CBD-DC2AA1ED0D9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2EAD08F6-E356-4DB2-5FE8-B0B82698D7E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1627" name="PictoVideo">
            <a:extLst>
              <a:ext uri="{FF2B5EF4-FFF2-40B4-BE49-F238E27FC236}">
                <a16:creationId xmlns:a16="http://schemas.microsoft.com/office/drawing/2014/main" id="{1FF8F69B-C4D3-F9BF-F9AA-1D9AE655DB8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Carré corné Info">
            <a:extLst>
              <a:ext uri="{FF2B5EF4-FFF2-40B4-BE49-F238E27FC236}">
                <a16:creationId xmlns:a16="http://schemas.microsoft.com/office/drawing/2014/main" id="{FB252AA6-82A2-78F4-17BD-817EC9C6C55D}"/>
              </a:ext>
            </a:extLst>
          </p:cNvPr>
          <p:cNvSpPr/>
          <p:nvPr/>
        </p:nvSpPr>
        <p:spPr>
          <a:xfrm>
            <a:off x="37048" y="6285237"/>
            <a:ext cx="608530" cy="438150"/>
          </a:xfrm>
          <a:prstGeom prst="foldedCorner">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100" b="1" dirty="0">
                <a:solidFill>
                  <a:schemeClr val="accent1">
                    <a:lumMod val="75000"/>
                  </a:schemeClr>
                </a:solidFill>
              </a:rPr>
              <a:t>99%</a:t>
            </a:r>
          </a:p>
        </p:txBody>
      </p:sp>
      <p:grpSp>
        <p:nvGrpSpPr>
          <p:cNvPr id="52" name="Groupe OUI / NON">
            <a:extLst>
              <a:ext uri="{FF2B5EF4-FFF2-40B4-BE49-F238E27FC236}">
                <a16:creationId xmlns:a16="http://schemas.microsoft.com/office/drawing/2014/main" id="{BD602C8D-0DD9-462D-8194-7AAA192E22F6}"/>
              </a:ext>
            </a:extLst>
          </p:cNvPr>
          <p:cNvGrpSpPr>
            <a:grpSpLocks/>
          </p:cNvGrpSpPr>
          <p:nvPr/>
        </p:nvGrpSpPr>
        <p:grpSpPr bwMode="auto">
          <a:xfrm>
            <a:off x="11206162" y="585091"/>
            <a:ext cx="985838" cy="586867"/>
            <a:chOff x="10661839" y="250057"/>
            <a:chExt cx="1283656" cy="765126"/>
          </a:xfrm>
        </p:grpSpPr>
        <p:pic>
          <p:nvPicPr>
            <p:cNvPr id="53" name="pouce 4 oui">
              <a:extLst>
                <a:ext uri="{FF2B5EF4-FFF2-40B4-BE49-F238E27FC236}">
                  <a16:creationId xmlns:a16="http://schemas.microsoft.com/office/drawing/2014/main" id="{814A40AF-77D8-4B79-BF98-0E3F6D7BEB17}"/>
                </a:ext>
              </a:extLst>
            </p:cNvPr>
            <p:cNvPicPr>
              <a:picLocks noChangeAspect="1"/>
            </p:cNvPicPr>
            <p:nvPr/>
          </p:nvPicPr>
          <p:blipFill>
            <a:blip r:embed="rId9"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ouce 1 non">
              <a:extLst>
                <a:ext uri="{FF2B5EF4-FFF2-40B4-BE49-F238E27FC236}">
                  <a16:creationId xmlns:a16="http://schemas.microsoft.com/office/drawing/2014/main" id="{95A75072-7E2D-42FA-9A01-A02F237500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Rectangle 11"/>
          <p:cNvSpPr/>
          <p:nvPr/>
        </p:nvSpPr>
        <p:spPr>
          <a:xfrm>
            <a:off x="1314316" y="50385"/>
            <a:ext cx="11043824" cy="1077218"/>
          </a:xfrm>
          <a:prstGeom prst="rect">
            <a:avLst/>
          </a:prstGeom>
        </p:spPr>
        <p:txBody>
          <a:bodyPr wrap="square">
            <a:spAutoFit/>
          </a:bodyPr>
          <a:lstStyle/>
          <a:p>
            <a:pPr algn="ctr">
              <a:defRPr/>
            </a:pPr>
            <a:r>
              <a:rPr lang="fr-FR" altLang="fr-FR" sz="3200" b="1" dirty="0">
                <a:solidFill>
                  <a:schemeClr val="accent5">
                    <a:lumMod val="75000"/>
                  </a:schemeClr>
                </a:solidFill>
                <a:cs typeface="Arial" charset="0"/>
              </a:rPr>
              <a:t>Quel pourcentage de la population mondiale </a:t>
            </a:r>
            <a:r>
              <a:rPr lang="fr-FR" sz="3200" b="1" dirty="0">
                <a:solidFill>
                  <a:schemeClr val="accent5">
                    <a:lumMod val="75000"/>
                  </a:schemeClr>
                </a:solidFill>
                <a:cs typeface="Arial" charset="0"/>
              </a:rPr>
              <a:t>respire un air </a:t>
            </a:r>
          </a:p>
          <a:p>
            <a:pPr algn="ctr">
              <a:defRPr/>
            </a:pPr>
            <a:r>
              <a:rPr lang="fr-FR" sz="3200" b="1" dirty="0">
                <a:solidFill>
                  <a:schemeClr val="accent5">
                    <a:lumMod val="75000"/>
                  </a:schemeClr>
                </a:solidFill>
                <a:cs typeface="Arial" charset="0"/>
              </a:rPr>
              <a:t>qui dépasse les limites fixées par l’OMS </a:t>
            </a:r>
            <a:r>
              <a:rPr lang="fr-FR" altLang="fr-FR" sz="3200" b="1" dirty="0">
                <a:solidFill>
                  <a:schemeClr val="accent5">
                    <a:lumMod val="75000"/>
                  </a:schemeClr>
                </a:solidFill>
                <a:cs typeface="Arial" charset="0"/>
              </a:rPr>
              <a:t>?</a:t>
            </a:r>
          </a:p>
        </p:txBody>
      </p:sp>
      <p:pic>
        <p:nvPicPr>
          <p:cNvPr id="13" name="Image 7">
            <a:extLst>
              <a:ext uri="{FF2B5EF4-FFF2-40B4-BE49-F238E27FC236}">
                <a16:creationId xmlns:a16="http://schemas.microsoft.com/office/drawing/2014/main" id="{01DFD3F3-EDE2-8BFC-7BD5-77C3DA8E2BB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oneTexte 17">
            <a:extLst>
              <a:ext uri="{FF2B5EF4-FFF2-40B4-BE49-F238E27FC236}">
                <a16:creationId xmlns:a16="http://schemas.microsoft.com/office/drawing/2014/main" id="{33A7CBA9-D5FD-4375-872C-05A4BA919E45}"/>
              </a:ext>
            </a:extLst>
          </p:cNvPr>
          <p:cNvSpPr txBox="1"/>
          <p:nvPr/>
        </p:nvSpPr>
        <p:spPr>
          <a:xfrm>
            <a:off x="5160248" y="6416045"/>
            <a:ext cx="5790343" cy="261610"/>
          </a:xfrm>
          <a:prstGeom prst="rect">
            <a:avLst/>
          </a:prstGeom>
          <a:noFill/>
        </p:spPr>
        <p:txBody>
          <a:bodyPr wrap="square" rtlCol="0">
            <a:spAutoFit/>
          </a:bodyPr>
          <a:lstStyle/>
          <a:p>
            <a:r>
              <a:rPr lang="fr-FR" sz="1100" dirty="0">
                <a:solidFill>
                  <a:schemeClr val="bg1">
                    <a:lumMod val="50000"/>
                  </a:schemeClr>
                </a:solidFill>
              </a:rPr>
              <a:t>Source : https://www.who.int/fr/news-room/spotlight/how-air-pollution-is-destroying-our-health</a:t>
            </a:r>
          </a:p>
        </p:txBody>
      </p:sp>
      <p:pic>
        <p:nvPicPr>
          <p:cNvPr id="20" name="Logo OMS">
            <a:extLst>
              <a:ext uri="{FF2B5EF4-FFF2-40B4-BE49-F238E27FC236}">
                <a16:creationId xmlns:a16="http://schemas.microsoft.com/office/drawing/2014/main" id="{EEE400F4-26C9-3736-941E-A3C80881B541}"/>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8712981" y="4759325"/>
            <a:ext cx="2752498" cy="697299"/>
          </a:xfrm>
          <a:prstGeom prst="rect">
            <a:avLst/>
          </a:prstGeom>
        </p:spPr>
      </p:pic>
    </p:spTree>
    <p:extLst>
      <p:ext uri="{BB962C8B-B14F-4D97-AF65-F5344CB8AC3E}">
        <p14:creationId xmlns:p14="http://schemas.microsoft.com/office/powerpoint/2010/main" val="4280040810"/>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693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269316"/>
                  </p:tgtEl>
                </p:cond>
              </p:nextCondLst>
            </p:seq>
            <p:seq concurrent="1" nextAc="seek">
              <p:cTn id="11" restart="whenNotActive" fill="hold" evtFilter="cancelBubble" nodeType="interactiveSeq">
                <p:stCondLst>
                  <p:cond evt="onClick" delay="0">
                    <p:tgtEl>
                      <p:spTgt spid="39"/>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16" restart="whenNotActive" fill="hold" evtFilter="cancelBubble" nodeType="interactiveSeq">
                <p:stCondLst>
                  <p:cond evt="onClick" delay="0">
                    <p:tgtEl>
                      <p:spTgt spid="41"/>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seq concurrent="1" nextAc="seek">
              <p:cTn id="21" restart="whenNotActive" fill="hold" evtFilter="cancelBubble" nodeType="interactiveSeq">
                <p:stCondLst>
                  <p:cond evt="onClick" delay="0">
                    <p:tgtEl>
                      <p:spTgt spid="43"/>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seq concurrent="1" nextAc="seek">
              <p:cTn id="26" restart="whenNotActive" fill="hold" evtFilter="cancelBubble" nodeType="interactiveSeq">
                <p:stCondLst>
                  <p:cond evt="onClick" delay="0">
                    <p:tgtEl>
                      <p:spTgt spid="45"/>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par>
                          <p:cTn id="31" fill="hold">
                            <p:stCondLst>
                              <p:cond delay="0"/>
                            </p:stCondLst>
                            <p:childTnLst>
                              <p:par>
                                <p:cTn id="32" presetID="10" presetClass="entr" presetSubtype="0"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childTnLst>
        </p:cTn>
      </p:par>
    </p:tnLst>
    <p:bldLst>
      <p:bldP spid="16" grpId="0"/>
      <p:bldP spid="56" grpId="0" animBg="1"/>
      <p:bldP spid="56" grpId="1" animBg="1"/>
      <p:bldP spid="18" grpId="0"/>
    </p:bldLst>
  </p:timing>
</p:sld>
</file>

<file path=ppt/slides/slide1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CF3C319A-B537-BF80-FCFF-AD15CB4B2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3676" y="1111250"/>
            <a:ext cx="10728324" cy="5746750"/>
          </a:xfrm>
          <a:prstGeom prst="rect">
            <a:avLst/>
          </a:prstGeom>
        </p:spPr>
      </p:pic>
      <p:sp>
        <p:nvSpPr>
          <p:cNvPr id="6" name="Rectangle 5">
            <a:extLst>
              <a:ext uri="{FF2B5EF4-FFF2-40B4-BE49-F238E27FC236}">
                <a16:creationId xmlns:a16="http://schemas.microsoft.com/office/drawing/2014/main" id="{41A7149F-B35B-0B6B-E50F-F694E80EEFF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8" name="Logo FAEM">
            <a:extLst>
              <a:ext uri="{FF2B5EF4-FFF2-40B4-BE49-F238E27FC236}">
                <a16:creationId xmlns:a16="http://schemas.microsoft.com/office/drawing/2014/main" id="{0E6EE877-D568-8A93-0A16-DD0C237B37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 retour">
            <a:hlinkClick r:id="rId4" action="ppaction://hlinksldjump"/>
            <a:extLst>
              <a:ext uri="{FF2B5EF4-FFF2-40B4-BE49-F238E27FC236}">
                <a16:creationId xmlns:a16="http://schemas.microsoft.com/office/drawing/2014/main" id="{B2758606-FB82-0A36-BF76-719894BC47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46488" y="5731903"/>
            <a:ext cx="596157" cy="567075"/>
          </a:xfrm>
          <a:prstGeom prst="rect">
            <a:avLst/>
          </a:prstGeom>
        </p:spPr>
      </p:pic>
      <p:sp>
        <p:nvSpPr>
          <p:cNvPr id="7" name="titre de la diapositive">
            <a:extLst>
              <a:ext uri="{FF2B5EF4-FFF2-40B4-BE49-F238E27FC236}">
                <a16:creationId xmlns:a16="http://schemas.microsoft.com/office/drawing/2014/main" id="{DD380A06-1AEA-CE0E-CE3E-54A9E7282FE0}"/>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1">
                    <a:lumMod val="75000"/>
                  </a:schemeClr>
                </a:solidFill>
              </a:rPr>
              <a:t>Observatoire de la qualité de l’air </a:t>
            </a:r>
          </a:p>
        </p:txBody>
      </p:sp>
      <p:sp>
        <p:nvSpPr>
          <p:cNvPr id="10" name="titre + source">
            <a:extLst>
              <a:ext uri="{FF2B5EF4-FFF2-40B4-BE49-F238E27FC236}">
                <a16:creationId xmlns:a16="http://schemas.microsoft.com/office/drawing/2014/main" id="{4EE6AA19-2E92-D62C-12CD-C5954C18BF44}"/>
              </a:ext>
            </a:extLst>
          </p:cNvPr>
          <p:cNvSpPr txBox="1"/>
          <p:nvPr/>
        </p:nvSpPr>
        <p:spPr>
          <a:xfrm>
            <a:off x="1482725" y="6298978"/>
            <a:ext cx="4036332" cy="338554"/>
          </a:xfrm>
          <a:prstGeom prst="rect">
            <a:avLst/>
          </a:prstGeom>
          <a:solidFill>
            <a:srgbClr val="9DC3E6"/>
          </a:solidFill>
        </p:spPr>
        <p:txBody>
          <a:bodyPr wrap="square">
            <a:spAutoFit/>
          </a:bodyPr>
          <a:lstStyle/>
          <a:p>
            <a:r>
              <a:rPr lang="fr-FR" sz="1600" b="1" dirty="0">
                <a:solidFill>
                  <a:schemeClr val="bg1"/>
                </a:solidFill>
              </a:rPr>
              <a:t>Observatoire de la qualité de l’air (</a:t>
            </a:r>
            <a:r>
              <a:rPr lang="fr-FR" sz="1600" b="1" dirty="0" err="1">
                <a:solidFill>
                  <a:schemeClr val="bg1"/>
                </a:solidFill>
              </a:rPr>
              <a:t>AtmoSud</a:t>
            </a:r>
            <a:r>
              <a:rPr lang="fr-FR" sz="1600" b="1" dirty="0">
                <a:solidFill>
                  <a:schemeClr val="bg1"/>
                </a:solidFill>
              </a:rPr>
              <a:t>)</a:t>
            </a:r>
          </a:p>
        </p:txBody>
      </p:sp>
      <p:sp>
        <p:nvSpPr>
          <p:cNvPr id="13" name="ZoneTexte 12">
            <a:extLst>
              <a:ext uri="{FF2B5EF4-FFF2-40B4-BE49-F238E27FC236}">
                <a16:creationId xmlns:a16="http://schemas.microsoft.com/office/drawing/2014/main" id="{A8809AEE-DFF2-3F5B-DD1F-5D6527D06658}"/>
              </a:ext>
            </a:extLst>
          </p:cNvPr>
          <p:cNvSpPr txBox="1"/>
          <p:nvPr/>
        </p:nvSpPr>
        <p:spPr>
          <a:xfrm rot="16200000">
            <a:off x="11356015" y="4814024"/>
            <a:ext cx="1373260" cy="276999"/>
          </a:xfrm>
          <a:prstGeom prst="rect">
            <a:avLst/>
          </a:prstGeom>
          <a:noFill/>
        </p:spPr>
        <p:txBody>
          <a:bodyPr wrap="square">
            <a:spAutoFit/>
          </a:bodyPr>
          <a:lstStyle/>
          <a:p>
            <a:r>
              <a:rPr lang="fr-FR" altLang="fr-FR" sz="1200" b="1" dirty="0">
                <a:solidFill>
                  <a:schemeClr val="bg1"/>
                </a:solidFill>
              </a:rPr>
              <a:t>© </a:t>
            </a:r>
            <a:r>
              <a:rPr lang="fr-FR" sz="1200" dirty="0">
                <a:solidFill>
                  <a:schemeClr val="bg1"/>
                </a:solidFill>
                <a:hlinkClick r:id="rId6" tooltip="Aurélien VOIRIN : consulter ses articles">
                  <a:extLst>
                    <a:ext uri="{A12FA001-AC4F-418D-AE19-62706E023703}">
                      <ahyp:hlinkClr xmlns:ahyp="http://schemas.microsoft.com/office/drawing/2018/hyperlinkcolor" val="tx"/>
                    </a:ext>
                  </a:extLst>
                </a:hlinkClick>
              </a:rPr>
              <a:t>Aurélien VOIRIN</a:t>
            </a:r>
            <a:r>
              <a:rPr lang="fr-FR" sz="1200" dirty="0">
                <a:solidFill>
                  <a:schemeClr val="bg1"/>
                </a:solidFill>
              </a:rPr>
              <a:t> </a:t>
            </a:r>
          </a:p>
        </p:txBody>
      </p:sp>
    </p:spTree>
    <p:extLst>
      <p:ext uri="{BB962C8B-B14F-4D97-AF65-F5344CB8AC3E}">
        <p14:creationId xmlns:p14="http://schemas.microsoft.com/office/powerpoint/2010/main" val="195057822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8CE56C2A-28EA-FC72-EE79-9D21C6ECA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4013" y="605483"/>
            <a:ext cx="10707987" cy="6252517"/>
          </a:xfrm>
          <a:prstGeom prst="rect">
            <a:avLst/>
          </a:prstGeom>
        </p:spPr>
      </p:pic>
      <p:sp>
        <p:nvSpPr>
          <p:cNvPr id="6" name="Rectangle 5">
            <a:extLst>
              <a:ext uri="{FF2B5EF4-FFF2-40B4-BE49-F238E27FC236}">
                <a16:creationId xmlns:a16="http://schemas.microsoft.com/office/drawing/2014/main" id="{41A7149F-B35B-0B6B-E50F-F694E80EEFF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8" name="Logo FAEM">
            <a:extLst>
              <a:ext uri="{FF2B5EF4-FFF2-40B4-BE49-F238E27FC236}">
                <a16:creationId xmlns:a16="http://schemas.microsoft.com/office/drawing/2014/main" id="{0E6EE877-D568-8A93-0A16-DD0C237B37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 retour">
            <a:hlinkClick r:id="rId4" action="ppaction://hlinksldjump"/>
            <a:extLst>
              <a:ext uri="{FF2B5EF4-FFF2-40B4-BE49-F238E27FC236}">
                <a16:creationId xmlns:a16="http://schemas.microsoft.com/office/drawing/2014/main" id="{B2758606-FB82-0A36-BF76-719894BC47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09145" y="6020785"/>
            <a:ext cx="596157" cy="567075"/>
          </a:xfrm>
          <a:prstGeom prst="rect">
            <a:avLst/>
          </a:prstGeom>
        </p:spPr>
      </p:pic>
      <p:sp>
        <p:nvSpPr>
          <p:cNvPr id="7" name="Titre de la diapositive">
            <a:extLst>
              <a:ext uri="{FF2B5EF4-FFF2-40B4-BE49-F238E27FC236}">
                <a16:creationId xmlns:a16="http://schemas.microsoft.com/office/drawing/2014/main" id="{DD380A06-1AEA-CE0E-CE3E-54A9E7282FE0}"/>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1">
                    <a:lumMod val="75000"/>
                  </a:schemeClr>
                </a:solidFill>
              </a:rPr>
              <a:t>Observatoire de biodiversité</a:t>
            </a:r>
          </a:p>
        </p:txBody>
      </p:sp>
      <p:sp>
        <p:nvSpPr>
          <p:cNvPr id="12" name="titre img + source">
            <a:extLst>
              <a:ext uri="{FF2B5EF4-FFF2-40B4-BE49-F238E27FC236}">
                <a16:creationId xmlns:a16="http://schemas.microsoft.com/office/drawing/2014/main" id="{11EF8D3A-7020-DCB9-514C-1F9DAAD090B8}"/>
              </a:ext>
            </a:extLst>
          </p:cNvPr>
          <p:cNvSpPr txBox="1"/>
          <p:nvPr/>
        </p:nvSpPr>
        <p:spPr>
          <a:xfrm>
            <a:off x="1482724" y="6106968"/>
            <a:ext cx="7204075" cy="584775"/>
          </a:xfrm>
          <a:prstGeom prst="rect">
            <a:avLst/>
          </a:prstGeom>
          <a:solidFill>
            <a:srgbClr val="9DC3E6"/>
          </a:solidFill>
        </p:spPr>
        <p:txBody>
          <a:bodyPr wrap="square">
            <a:spAutoFit/>
          </a:bodyPr>
          <a:lstStyle/>
          <a:p>
            <a:r>
              <a:rPr lang="fr-FR" sz="1600" b="1" dirty="0">
                <a:solidFill>
                  <a:schemeClr val="bg1"/>
                </a:solidFill>
              </a:rPr>
              <a:t>Techniciens de l’environnement lors d’une saisie de jeunes tortues d’Hermann (Testudo </a:t>
            </a:r>
            <a:r>
              <a:rPr lang="fr-FR" sz="1600" b="1" dirty="0" err="1">
                <a:solidFill>
                  <a:schemeClr val="bg1"/>
                </a:solidFill>
              </a:rPr>
              <a:t>Hermanni</a:t>
            </a:r>
            <a:r>
              <a:rPr lang="fr-FR" sz="1600" b="1" dirty="0">
                <a:solidFill>
                  <a:schemeClr val="bg1"/>
                </a:solidFill>
              </a:rPr>
              <a:t>).</a:t>
            </a:r>
          </a:p>
        </p:txBody>
      </p:sp>
      <p:sp>
        <p:nvSpPr>
          <p:cNvPr id="9" name="ZoneTexte 8">
            <a:extLst>
              <a:ext uri="{FF2B5EF4-FFF2-40B4-BE49-F238E27FC236}">
                <a16:creationId xmlns:a16="http://schemas.microsoft.com/office/drawing/2014/main" id="{C712F023-EFD5-3E22-9EEC-1BED65D016D7}"/>
              </a:ext>
            </a:extLst>
          </p:cNvPr>
          <p:cNvSpPr txBox="1"/>
          <p:nvPr/>
        </p:nvSpPr>
        <p:spPr>
          <a:xfrm>
            <a:off x="9079163" y="6496578"/>
            <a:ext cx="2528060" cy="338554"/>
          </a:xfrm>
          <a:prstGeom prst="rect">
            <a:avLst/>
          </a:prstGeom>
          <a:noFill/>
        </p:spPr>
        <p:txBody>
          <a:bodyPr wrap="square">
            <a:spAutoFit/>
          </a:bodyPr>
          <a:lstStyle/>
          <a:p>
            <a:r>
              <a:rPr lang="fr-FR" sz="1600" b="1" dirty="0">
                <a:solidFill>
                  <a:schemeClr val="bg1"/>
                </a:solidFill>
              </a:rPr>
              <a:t>© Philippe </a:t>
            </a:r>
            <a:r>
              <a:rPr lang="fr-FR" sz="1600" b="1" dirty="0" err="1">
                <a:solidFill>
                  <a:schemeClr val="bg1"/>
                </a:solidFill>
              </a:rPr>
              <a:t>Massit</a:t>
            </a:r>
            <a:r>
              <a:rPr lang="fr-FR" sz="1600" b="1" dirty="0">
                <a:solidFill>
                  <a:schemeClr val="bg1"/>
                </a:solidFill>
              </a:rPr>
              <a:t> / OFB</a:t>
            </a:r>
          </a:p>
        </p:txBody>
      </p:sp>
    </p:spTree>
    <p:extLst>
      <p:ext uri="{BB962C8B-B14F-4D97-AF65-F5344CB8AC3E}">
        <p14:creationId xmlns:p14="http://schemas.microsoft.com/office/powerpoint/2010/main" val="128418117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C159C702-46F9-4E41-EBBE-A4AABE804A90}"/>
              </a:ext>
            </a:extLst>
          </p:cNvPr>
          <p:cNvPicPr>
            <a:picLocks noChangeAspect="1"/>
          </p:cNvPicPr>
          <p:nvPr/>
        </p:nvPicPr>
        <p:blipFill rotWithShape="1">
          <a:blip r:embed="rId3">
            <a:extLst>
              <a:ext uri="{28A0092B-C50C-407E-A947-70E740481C1C}">
                <a14:useLocalDpi xmlns:a14="http://schemas.microsoft.com/office/drawing/2010/main" val="0"/>
              </a:ext>
            </a:extLst>
          </a:blip>
          <a:srcRect b="10514"/>
          <a:stretch/>
        </p:blipFill>
        <p:spPr>
          <a:xfrm>
            <a:off x="1947248" y="1127125"/>
            <a:ext cx="10244752" cy="5730875"/>
          </a:xfrm>
          <a:prstGeom prst="rect">
            <a:avLst/>
          </a:prstGeom>
        </p:spPr>
      </p:pic>
      <p:sp>
        <p:nvSpPr>
          <p:cNvPr id="6" name="titre img + source">
            <a:extLst>
              <a:ext uri="{FF2B5EF4-FFF2-40B4-BE49-F238E27FC236}">
                <a16:creationId xmlns:a16="http://schemas.microsoft.com/office/drawing/2014/main" id="{65A60084-B370-E351-4A39-1E251A9C4A73}"/>
              </a:ext>
            </a:extLst>
          </p:cNvPr>
          <p:cNvSpPr txBox="1"/>
          <p:nvPr/>
        </p:nvSpPr>
        <p:spPr>
          <a:xfrm>
            <a:off x="1917697" y="6436577"/>
            <a:ext cx="4855243" cy="338554"/>
          </a:xfrm>
          <a:prstGeom prst="rect">
            <a:avLst/>
          </a:prstGeom>
          <a:solidFill>
            <a:srgbClr val="9DC3E6"/>
          </a:solidFill>
        </p:spPr>
        <p:txBody>
          <a:bodyPr wrap="square">
            <a:spAutoFit/>
          </a:bodyPr>
          <a:lstStyle/>
          <a:p>
            <a:r>
              <a:rPr lang="fr-FR" sz="1600" b="1" dirty="0">
                <a:solidFill>
                  <a:schemeClr val="bg1"/>
                </a:solidFill>
              </a:rPr>
              <a:t>Pollution de l'air : un nouveau ballon Generali</a:t>
            </a:r>
          </a:p>
        </p:txBody>
      </p:sp>
      <p:pic>
        <p:nvPicPr>
          <p:cNvPr id="7" name="Picto retour">
            <a:hlinkClick r:id="rId4" action="ppaction://hlinksldjump"/>
            <a:extLst>
              <a:ext uri="{FF2B5EF4-FFF2-40B4-BE49-F238E27FC236}">
                <a16:creationId xmlns:a16="http://schemas.microsoft.com/office/drawing/2014/main" id="{740E25EE-E76E-8624-6A5F-73C9FB6F48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09145" y="6020785"/>
            <a:ext cx="596157" cy="567075"/>
          </a:xfrm>
          <a:prstGeom prst="rect">
            <a:avLst/>
          </a:prstGeom>
        </p:spPr>
      </p:pic>
      <p:sp>
        <p:nvSpPr>
          <p:cNvPr id="8" name="ZoneTexte 7">
            <a:extLst>
              <a:ext uri="{FF2B5EF4-FFF2-40B4-BE49-F238E27FC236}">
                <a16:creationId xmlns:a16="http://schemas.microsoft.com/office/drawing/2014/main" id="{5F1AEB52-CEE2-4B0C-0172-759324B2F044}"/>
              </a:ext>
            </a:extLst>
          </p:cNvPr>
          <p:cNvSpPr txBox="1"/>
          <p:nvPr/>
        </p:nvSpPr>
        <p:spPr>
          <a:xfrm>
            <a:off x="9079163" y="6496578"/>
            <a:ext cx="2528060" cy="338554"/>
          </a:xfrm>
          <a:prstGeom prst="rect">
            <a:avLst/>
          </a:prstGeom>
          <a:noFill/>
        </p:spPr>
        <p:txBody>
          <a:bodyPr wrap="square">
            <a:spAutoFit/>
          </a:bodyPr>
          <a:lstStyle/>
          <a:p>
            <a:r>
              <a:rPr lang="fr-FR" sz="1600" b="1" dirty="0">
                <a:solidFill>
                  <a:schemeClr val="bg1"/>
                </a:solidFill>
              </a:rPr>
              <a:t>© Agence the desk</a:t>
            </a:r>
          </a:p>
        </p:txBody>
      </p:sp>
      <p:sp>
        <p:nvSpPr>
          <p:cNvPr id="13" name="Rectangle 2">
            <a:extLst>
              <a:ext uri="{FF2B5EF4-FFF2-40B4-BE49-F238E27FC236}">
                <a16:creationId xmlns:a16="http://schemas.microsoft.com/office/drawing/2014/main" id="{46632A00-7653-AA8A-7C4F-6894ACB78D14}"/>
              </a:ext>
            </a:extLst>
          </p:cNvPr>
          <p:cNvSpPr/>
          <p:nvPr/>
        </p:nvSpPr>
        <p:spPr>
          <a:xfrm>
            <a:off x="1917697" y="0"/>
            <a:ext cx="10274303"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200" b="1" dirty="0">
                <a:solidFill>
                  <a:schemeClr val="accent5">
                    <a:lumMod val="75000"/>
                  </a:schemeClr>
                </a:solidFill>
                <a:cs typeface="Arial" charset="0"/>
              </a:rPr>
              <a:t>Ballon captif </a:t>
            </a:r>
          </a:p>
        </p:txBody>
      </p:sp>
    </p:spTree>
    <p:extLst>
      <p:ext uri="{BB962C8B-B14F-4D97-AF65-F5344CB8AC3E}">
        <p14:creationId xmlns:p14="http://schemas.microsoft.com/office/powerpoint/2010/main" val="82066932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FE2E26B-8BB3-8BBB-BBC2-D2BB608EFF27}"/>
              </a:ext>
            </a:extLst>
          </p:cNvPr>
          <p:cNvPicPr>
            <a:picLocks noChangeAspect="1"/>
          </p:cNvPicPr>
          <p:nvPr/>
        </p:nvPicPr>
        <p:blipFill rotWithShape="1">
          <a:blip r:embed="rId3">
            <a:extLst>
              <a:ext uri="{28A0092B-C50C-407E-A947-70E740481C1C}">
                <a14:useLocalDpi xmlns:a14="http://schemas.microsoft.com/office/drawing/2010/main" val="0"/>
              </a:ext>
            </a:extLst>
          </a:blip>
          <a:srcRect l="4033" r="21962"/>
          <a:stretch/>
        </p:blipFill>
        <p:spPr>
          <a:xfrm>
            <a:off x="1463676" y="1111251"/>
            <a:ext cx="5575078" cy="5746750"/>
          </a:xfrm>
          <a:prstGeom prst="rect">
            <a:avLst/>
          </a:prstGeom>
        </p:spPr>
      </p:pic>
      <p:pic>
        <p:nvPicPr>
          <p:cNvPr id="5" name="Image 4">
            <a:extLst>
              <a:ext uri="{FF2B5EF4-FFF2-40B4-BE49-F238E27FC236}">
                <a16:creationId xmlns:a16="http://schemas.microsoft.com/office/drawing/2014/main" id="{61FC0EA7-58F4-EF11-6864-A75233947867}"/>
              </a:ext>
            </a:extLst>
          </p:cNvPr>
          <p:cNvPicPr>
            <a:picLocks noChangeAspect="1"/>
          </p:cNvPicPr>
          <p:nvPr/>
        </p:nvPicPr>
        <p:blipFill rotWithShape="1">
          <a:blip r:embed="rId4">
            <a:extLst>
              <a:ext uri="{28A0092B-C50C-407E-A947-70E740481C1C}">
                <a14:useLocalDpi xmlns:a14="http://schemas.microsoft.com/office/drawing/2010/main" val="0"/>
              </a:ext>
            </a:extLst>
          </a:blip>
          <a:srcRect b="14628"/>
          <a:stretch/>
        </p:blipFill>
        <p:spPr>
          <a:xfrm>
            <a:off x="7038753" y="992078"/>
            <a:ext cx="5153247" cy="5865922"/>
          </a:xfrm>
          <a:prstGeom prst="rect">
            <a:avLst/>
          </a:prstGeom>
        </p:spPr>
      </p:pic>
      <p:sp>
        <p:nvSpPr>
          <p:cNvPr id="6" name="Rectangle 5">
            <a:extLst>
              <a:ext uri="{FF2B5EF4-FFF2-40B4-BE49-F238E27FC236}">
                <a16:creationId xmlns:a16="http://schemas.microsoft.com/office/drawing/2014/main" id="{41A7149F-B35B-0B6B-E50F-F694E80EEFF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8" name="Logo FAEM">
            <a:extLst>
              <a:ext uri="{FF2B5EF4-FFF2-40B4-BE49-F238E27FC236}">
                <a16:creationId xmlns:a16="http://schemas.microsoft.com/office/drawing/2014/main" id="{0E6EE877-D568-8A93-0A16-DD0C237B37C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re de la diapositive">
            <a:extLst>
              <a:ext uri="{FF2B5EF4-FFF2-40B4-BE49-F238E27FC236}">
                <a16:creationId xmlns:a16="http://schemas.microsoft.com/office/drawing/2014/main" id="{DD380A06-1AEA-CE0E-CE3E-54A9E7282FE0}"/>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indent="0" algn="ctr">
              <a:buNone/>
            </a:pPr>
            <a:r>
              <a:rPr lang="fr-FR" altLang="fr-FR" sz="3200" b="1" dirty="0">
                <a:solidFill>
                  <a:srgbClr val="2F5597"/>
                </a:solidFill>
              </a:rPr>
              <a:t>Échantillonnage passif</a:t>
            </a:r>
            <a:endParaRPr lang="fr-FR" altLang="fr-FR" sz="3200" b="1" dirty="0">
              <a:solidFill>
                <a:srgbClr val="2F5597"/>
              </a:solidFill>
              <a:cs typeface="Calibri" panose="020F0502020204030204" pitchFamily="34" charset="0"/>
            </a:endParaRPr>
          </a:p>
        </p:txBody>
      </p:sp>
      <p:sp>
        <p:nvSpPr>
          <p:cNvPr id="12" name="titre img + source">
            <a:extLst>
              <a:ext uri="{FF2B5EF4-FFF2-40B4-BE49-F238E27FC236}">
                <a16:creationId xmlns:a16="http://schemas.microsoft.com/office/drawing/2014/main" id="{11EF8D3A-7020-DCB9-514C-1F9DAAD090B8}"/>
              </a:ext>
            </a:extLst>
          </p:cNvPr>
          <p:cNvSpPr txBox="1"/>
          <p:nvPr/>
        </p:nvSpPr>
        <p:spPr>
          <a:xfrm>
            <a:off x="1482725" y="6106968"/>
            <a:ext cx="2233158" cy="338554"/>
          </a:xfrm>
          <a:prstGeom prst="rect">
            <a:avLst/>
          </a:prstGeom>
          <a:solidFill>
            <a:srgbClr val="9DC3E6"/>
          </a:solidFill>
        </p:spPr>
        <p:txBody>
          <a:bodyPr wrap="square">
            <a:spAutoFit/>
          </a:bodyPr>
          <a:lstStyle/>
          <a:p>
            <a:r>
              <a:rPr lang="fr-FR" sz="1600" b="1" dirty="0">
                <a:solidFill>
                  <a:schemeClr val="bg1"/>
                </a:solidFill>
              </a:rPr>
              <a:t>Tubes à diffusion passif</a:t>
            </a:r>
          </a:p>
        </p:txBody>
      </p:sp>
      <p:sp>
        <p:nvSpPr>
          <p:cNvPr id="9" name="ZoneTexte 8">
            <a:extLst>
              <a:ext uri="{FF2B5EF4-FFF2-40B4-BE49-F238E27FC236}">
                <a16:creationId xmlns:a16="http://schemas.microsoft.com/office/drawing/2014/main" id="{C712F023-EFD5-3E22-9EEC-1BED65D016D7}"/>
              </a:ext>
            </a:extLst>
          </p:cNvPr>
          <p:cNvSpPr txBox="1"/>
          <p:nvPr/>
        </p:nvSpPr>
        <p:spPr>
          <a:xfrm>
            <a:off x="8972837" y="6445522"/>
            <a:ext cx="2528060" cy="338554"/>
          </a:xfrm>
          <a:prstGeom prst="rect">
            <a:avLst/>
          </a:prstGeom>
          <a:noFill/>
        </p:spPr>
        <p:txBody>
          <a:bodyPr wrap="square">
            <a:spAutoFit/>
          </a:bodyPr>
          <a:lstStyle/>
          <a:p>
            <a:r>
              <a:rPr lang="fr-FR" sz="1600" b="1" dirty="0">
                <a:solidFill>
                  <a:schemeClr val="bg1"/>
                </a:solidFill>
              </a:rPr>
              <a:t>© CBC Public Protection</a:t>
            </a:r>
          </a:p>
        </p:txBody>
      </p:sp>
      <p:pic>
        <p:nvPicPr>
          <p:cNvPr id="2" name="Image 1">
            <a:hlinkClick r:id="rId6" action="ppaction://hlinksldjump"/>
            <a:extLst>
              <a:ext uri="{FF2B5EF4-FFF2-40B4-BE49-F238E27FC236}">
                <a16:creationId xmlns:a16="http://schemas.microsoft.com/office/drawing/2014/main" id="{3395A94C-7FAA-A248-8F39-D7130AD260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7973" y="6037841"/>
            <a:ext cx="786386" cy="667513"/>
          </a:xfrm>
          <a:prstGeom prst="rect">
            <a:avLst/>
          </a:prstGeom>
        </p:spPr>
      </p:pic>
    </p:spTree>
    <p:extLst>
      <p:ext uri="{BB962C8B-B14F-4D97-AF65-F5344CB8AC3E}">
        <p14:creationId xmlns:p14="http://schemas.microsoft.com/office/powerpoint/2010/main" val="254430511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8C2EC5D0-C95C-D627-8AF2-6B4E8396495D}"/>
              </a:ext>
            </a:extLst>
          </p:cNvPr>
          <p:cNvPicPr>
            <a:picLocks noChangeAspect="1"/>
          </p:cNvPicPr>
          <p:nvPr/>
        </p:nvPicPr>
        <p:blipFill rotWithShape="1">
          <a:blip r:embed="rId3">
            <a:extLst>
              <a:ext uri="{28A0092B-C50C-407E-A947-70E740481C1C}">
                <a14:useLocalDpi xmlns:a14="http://schemas.microsoft.com/office/drawing/2010/main" val="0"/>
              </a:ext>
            </a:extLst>
          </a:blip>
          <a:srcRect b="50095"/>
          <a:stretch/>
        </p:blipFill>
        <p:spPr>
          <a:xfrm>
            <a:off x="1532343" y="1619355"/>
            <a:ext cx="5364642" cy="3572999"/>
          </a:xfrm>
          <a:prstGeom prst="rect">
            <a:avLst/>
          </a:prstGeom>
        </p:spPr>
      </p:pic>
      <p:sp>
        <p:nvSpPr>
          <p:cNvPr id="6" name="Rectangle 5">
            <a:extLst>
              <a:ext uri="{FF2B5EF4-FFF2-40B4-BE49-F238E27FC236}">
                <a16:creationId xmlns:a16="http://schemas.microsoft.com/office/drawing/2014/main" id="{41A7149F-B35B-0B6B-E50F-F694E80EEFF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8" name="Logo FAEM">
            <a:extLst>
              <a:ext uri="{FF2B5EF4-FFF2-40B4-BE49-F238E27FC236}">
                <a16:creationId xmlns:a16="http://schemas.microsoft.com/office/drawing/2014/main" id="{0E6EE877-D568-8A93-0A16-DD0C237B37C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re de la diapositive">
            <a:extLst>
              <a:ext uri="{FF2B5EF4-FFF2-40B4-BE49-F238E27FC236}">
                <a16:creationId xmlns:a16="http://schemas.microsoft.com/office/drawing/2014/main" id="{DD380A06-1AEA-CE0E-CE3E-54A9E7282FE0}"/>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1">
                    <a:lumMod val="75000"/>
                  </a:schemeClr>
                </a:solidFill>
              </a:rPr>
              <a:t>Photographie d’aérosols</a:t>
            </a:r>
          </a:p>
        </p:txBody>
      </p:sp>
      <p:pic>
        <p:nvPicPr>
          <p:cNvPr id="13" name="Image 12">
            <a:extLst>
              <a:ext uri="{FF2B5EF4-FFF2-40B4-BE49-F238E27FC236}">
                <a16:creationId xmlns:a16="http://schemas.microsoft.com/office/drawing/2014/main" id="{425F07BE-08F2-0CD8-9EF2-09768F83A891}"/>
              </a:ext>
            </a:extLst>
          </p:cNvPr>
          <p:cNvPicPr>
            <a:picLocks noChangeAspect="1"/>
          </p:cNvPicPr>
          <p:nvPr/>
        </p:nvPicPr>
        <p:blipFill rotWithShape="1">
          <a:blip r:embed="rId3">
            <a:extLst>
              <a:ext uri="{28A0092B-C50C-407E-A947-70E740481C1C}">
                <a14:useLocalDpi xmlns:a14="http://schemas.microsoft.com/office/drawing/2010/main" val="0"/>
              </a:ext>
            </a:extLst>
          </a:blip>
          <a:srcRect t="50095"/>
          <a:stretch/>
        </p:blipFill>
        <p:spPr>
          <a:xfrm>
            <a:off x="6896985" y="1249363"/>
            <a:ext cx="5291472" cy="3495939"/>
          </a:xfrm>
          <a:prstGeom prst="rect">
            <a:avLst/>
          </a:prstGeom>
        </p:spPr>
      </p:pic>
      <p:sp>
        <p:nvSpPr>
          <p:cNvPr id="14" name="Text Box 27">
            <a:extLst>
              <a:ext uri="{FF2B5EF4-FFF2-40B4-BE49-F238E27FC236}">
                <a16:creationId xmlns:a16="http://schemas.microsoft.com/office/drawing/2014/main" id="{7B6C4B15-1025-AA7B-DE34-E27ECEA9BEA5}"/>
              </a:ext>
            </a:extLst>
          </p:cNvPr>
          <p:cNvSpPr txBox="1">
            <a:spLocks noChangeArrowheads="1"/>
          </p:cNvSpPr>
          <p:nvPr/>
        </p:nvSpPr>
        <p:spPr bwMode="auto">
          <a:xfrm>
            <a:off x="2020187" y="5558035"/>
            <a:ext cx="9405916" cy="9254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a:r>
              <a:rPr lang="fr-FR" b="1" dirty="0">
                <a:solidFill>
                  <a:srgbClr val="2E75B6"/>
                </a:solidFill>
              </a:rPr>
              <a:t>Exemples d’aérosols, photographies obtenues par microscopie électronique à transmission, ou à balayage, en collaboration avec le Laboratoire Interuniversitaire des Systèmes Atmosphériques, LISA (courtoisie de P. </a:t>
            </a:r>
            <a:r>
              <a:rPr lang="fr-FR" b="1" dirty="0" err="1">
                <a:solidFill>
                  <a:srgbClr val="2E75B6"/>
                </a:solidFill>
              </a:rPr>
              <a:t>Ausset</a:t>
            </a:r>
            <a:r>
              <a:rPr lang="fr-FR" b="1" dirty="0">
                <a:solidFill>
                  <a:srgbClr val="2E75B6"/>
                </a:solidFill>
              </a:rPr>
              <a:t>, A. </a:t>
            </a:r>
            <a:r>
              <a:rPr lang="fr-FR" b="1" dirty="0" err="1">
                <a:solidFill>
                  <a:srgbClr val="2E75B6"/>
                </a:solidFill>
              </a:rPr>
              <a:t>Gaudichet</a:t>
            </a:r>
            <a:r>
              <a:rPr lang="fr-FR" b="1" dirty="0">
                <a:solidFill>
                  <a:srgbClr val="2E75B6"/>
                </a:solidFill>
              </a:rPr>
              <a:t>, M. Maillé, A. Chabas)</a:t>
            </a:r>
          </a:p>
        </p:txBody>
      </p:sp>
      <p:pic>
        <p:nvPicPr>
          <p:cNvPr id="2" name="Image 1">
            <a:hlinkClick r:id="rId5" action="ppaction://hlinksldjump"/>
            <a:extLst>
              <a:ext uri="{FF2B5EF4-FFF2-40B4-BE49-F238E27FC236}">
                <a16:creationId xmlns:a16="http://schemas.microsoft.com/office/drawing/2014/main" id="{9833455A-A13E-958B-B2C9-21FEC2C26D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22589" y="6149777"/>
            <a:ext cx="786386" cy="667513"/>
          </a:xfrm>
          <a:prstGeom prst="rect">
            <a:avLst/>
          </a:prstGeom>
        </p:spPr>
      </p:pic>
      <p:sp>
        <p:nvSpPr>
          <p:cNvPr id="3" name="Texte de la source">
            <a:extLst>
              <a:ext uri="{FF2B5EF4-FFF2-40B4-BE49-F238E27FC236}">
                <a16:creationId xmlns:a16="http://schemas.microsoft.com/office/drawing/2014/main" id="{F4405104-AD01-4FD6-A298-262F92305CE6}"/>
              </a:ext>
            </a:extLst>
          </p:cNvPr>
          <p:cNvSpPr txBox="1"/>
          <p:nvPr/>
        </p:nvSpPr>
        <p:spPr>
          <a:xfrm>
            <a:off x="1717548" y="6477000"/>
            <a:ext cx="2223081" cy="261610"/>
          </a:xfrm>
          <a:prstGeom prst="rect">
            <a:avLst/>
          </a:prstGeom>
          <a:noFill/>
        </p:spPr>
        <p:txBody>
          <a:bodyPr wrap="square" rtlCol="0">
            <a:spAutoFit/>
          </a:bodyPr>
          <a:lstStyle/>
          <a:p>
            <a:r>
              <a:rPr lang="fr-FR" sz="1100" dirty="0">
                <a:solidFill>
                  <a:schemeClr val="bg1">
                    <a:lumMod val="50000"/>
                  </a:schemeClr>
                </a:solidFill>
              </a:rPr>
              <a:t>Source : </a:t>
            </a:r>
            <a:r>
              <a:rPr lang="fr-FR" sz="1100" dirty="0" err="1">
                <a:solidFill>
                  <a:schemeClr val="bg1">
                    <a:lumMod val="50000"/>
                  </a:schemeClr>
                </a:solidFill>
              </a:rPr>
              <a:t>Ineris</a:t>
            </a:r>
            <a:endParaRPr lang="fr-FR" sz="1100" dirty="0">
              <a:solidFill>
                <a:schemeClr val="bg1">
                  <a:lumMod val="50000"/>
                </a:schemeClr>
              </a:solidFill>
            </a:endParaRPr>
          </a:p>
        </p:txBody>
      </p:sp>
    </p:spTree>
    <p:extLst>
      <p:ext uri="{BB962C8B-B14F-4D97-AF65-F5344CB8AC3E}">
        <p14:creationId xmlns:p14="http://schemas.microsoft.com/office/powerpoint/2010/main" val="2798526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7A51EC-48F3-D92B-5F17-94B29FEE586F}"/>
              </a:ext>
            </a:extLst>
          </p:cNvPr>
          <p:cNvSpPr>
            <a:spLocks noChangeArrowheads="1"/>
          </p:cNvSpPr>
          <p:nvPr/>
        </p:nvSpPr>
        <p:spPr bwMode="auto">
          <a:xfrm>
            <a:off x="-11111" y="-12252"/>
            <a:ext cx="1496818" cy="6869805"/>
          </a:xfrm>
          <a:prstGeom prst="rect">
            <a:avLst/>
          </a:prstGeom>
          <a:solidFill>
            <a:srgbClr val="E5F6F7"/>
          </a:solidFill>
          <a:ln>
            <a:noFill/>
          </a:ln>
          <a:effectLst>
            <a:outerShdw dist="37675" dir="2700000" algn="ctr" rotWithShape="0">
              <a:srgbClr val="000000">
                <a:alpha val="23042"/>
              </a:srgbClr>
            </a:outerShdw>
          </a:effectLst>
          <a:extLst>
            <a:ext uri="{91240B29-F687-4F45-9708-019B960494DF}">
              <a14:hiddenLine xmlns:a14="http://schemas.microsoft.com/office/drawing/2010/main" w="9525" cap="flat">
                <a:solidFill>
                  <a:srgbClr val="3465A4"/>
                </a:solidFill>
                <a:round/>
                <a:headEnd/>
                <a:tailEnd/>
              </a14:hiddenLine>
            </a:ext>
          </a:extLst>
        </p:spPr>
        <p:txBody>
          <a:bodyPr wrap="none" anchor="ctr"/>
          <a:lstStyle/>
          <a:p>
            <a:endParaRPr lang="fr-FR"/>
          </a:p>
        </p:txBody>
      </p:sp>
      <p:pic>
        <p:nvPicPr>
          <p:cNvPr id="4" name="Picture 3">
            <a:extLst>
              <a:ext uri="{FF2B5EF4-FFF2-40B4-BE49-F238E27FC236}">
                <a16:creationId xmlns:a16="http://schemas.microsoft.com/office/drawing/2014/main" id="{C7D82BCF-5FEE-6DC0-6772-D468130124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062" y="1705199"/>
            <a:ext cx="779362" cy="66190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a:extLst>
              <a:ext uri="{FF2B5EF4-FFF2-40B4-BE49-F238E27FC236}">
                <a16:creationId xmlns:a16="http://schemas.microsoft.com/office/drawing/2014/main" id="{53CD8D49-E506-7ADC-5B51-8AE0977CDC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174" y="3765507"/>
            <a:ext cx="744440" cy="6317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5">
            <a:extLst>
              <a:ext uri="{FF2B5EF4-FFF2-40B4-BE49-F238E27FC236}">
                <a16:creationId xmlns:a16="http://schemas.microsoft.com/office/drawing/2014/main" id="{3BEA5476-D91E-9CDA-0F9C-D9D2E1B506FC}"/>
              </a:ext>
            </a:extLst>
          </p:cNvPr>
          <p:cNvSpPr>
            <a:spLocks noChangeArrowheads="1"/>
          </p:cNvSpPr>
          <p:nvPr/>
        </p:nvSpPr>
        <p:spPr bwMode="auto">
          <a:xfrm>
            <a:off x="106349" y="2294086"/>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INFO</a:t>
            </a:r>
          </a:p>
        </p:txBody>
      </p:sp>
      <p:sp>
        <p:nvSpPr>
          <p:cNvPr id="7" name="Rectangle 6">
            <a:extLst>
              <a:ext uri="{FF2B5EF4-FFF2-40B4-BE49-F238E27FC236}">
                <a16:creationId xmlns:a16="http://schemas.microsoft.com/office/drawing/2014/main" id="{5CF19B22-F147-41A8-511D-D04A890DAEB1}"/>
              </a:ext>
            </a:extLst>
          </p:cNvPr>
          <p:cNvSpPr>
            <a:spLocks noChangeArrowheads="1"/>
          </p:cNvSpPr>
          <p:nvPr/>
        </p:nvSpPr>
        <p:spPr bwMode="auto">
          <a:xfrm>
            <a:off x="139682" y="4341694"/>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VIDEO</a:t>
            </a:r>
          </a:p>
        </p:txBody>
      </p:sp>
      <p:pic>
        <p:nvPicPr>
          <p:cNvPr id="8" name="Picture 7">
            <a:extLst>
              <a:ext uri="{FF2B5EF4-FFF2-40B4-BE49-F238E27FC236}">
                <a16:creationId xmlns:a16="http://schemas.microsoft.com/office/drawing/2014/main" id="{A4F8D477-E333-AEF7-E5B4-E281296941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538" y="2762337"/>
            <a:ext cx="739679" cy="628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Rectangle 8">
            <a:extLst>
              <a:ext uri="{FF2B5EF4-FFF2-40B4-BE49-F238E27FC236}">
                <a16:creationId xmlns:a16="http://schemas.microsoft.com/office/drawing/2014/main" id="{49010802-CD91-2FC6-D32B-A365A5808F28}"/>
              </a:ext>
            </a:extLst>
          </p:cNvPr>
          <p:cNvSpPr>
            <a:spLocks noChangeArrowheads="1"/>
          </p:cNvSpPr>
          <p:nvPr/>
        </p:nvSpPr>
        <p:spPr bwMode="auto">
          <a:xfrm>
            <a:off x="128571" y="3341699"/>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GUIDE</a:t>
            </a:r>
          </a:p>
        </p:txBody>
      </p:sp>
      <p:sp>
        <p:nvSpPr>
          <p:cNvPr id="10" name="Rectangle 9">
            <a:extLst>
              <a:ext uri="{FF2B5EF4-FFF2-40B4-BE49-F238E27FC236}">
                <a16:creationId xmlns:a16="http://schemas.microsoft.com/office/drawing/2014/main" id="{857AE7AA-DA46-58B8-55C6-C997B94DDF0A}"/>
              </a:ext>
            </a:extLst>
          </p:cNvPr>
          <p:cNvSpPr>
            <a:spLocks noChangeArrowheads="1"/>
          </p:cNvSpPr>
          <p:nvPr/>
        </p:nvSpPr>
        <p:spPr bwMode="auto">
          <a:xfrm>
            <a:off x="136507" y="5322641"/>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TP</a:t>
            </a:r>
          </a:p>
        </p:txBody>
      </p:sp>
      <p:pic>
        <p:nvPicPr>
          <p:cNvPr id="11" name="Picture 10">
            <a:extLst>
              <a:ext uri="{FF2B5EF4-FFF2-40B4-BE49-F238E27FC236}">
                <a16:creationId xmlns:a16="http://schemas.microsoft.com/office/drawing/2014/main" id="{DB983D5D-C360-3A01-1983-9DE1A1956B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760" y="4759152"/>
            <a:ext cx="711107" cy="6031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Picture 11">
            <a:extLst>
              <a:ext uri="{FF2B5EF4-FFF2-40B4-BE49-F238E27FC236}">
                <a16:creationId xmlns:a16="http://schemas.microsoft.com/office/drawing/2014/main" id="{2AA333E0-3632-7CD5-DFFA-5E712EA731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014" y="167113"/>
            <a:ext cx="960313" cy="107935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Rectangle 12">
            <a:extLst>
              <a:ext uri="{FF2B5EF4-FFF2-40B4-BE49-F238E27FC236}">
                <a16:creationId xmlns:a16="http://schemas.microsoft.com/office/drawing/2014/main" id="{2651E89B-7506-1498-59CB-E817A7921E6A}"/>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3200" b="1" dirty="0">
                <a:solidFill>
                  <a:schemeClr val="accent5">
                    <a:lumMod val="75000"/>
                  </a:schemeClr>
                </a:solidFill>
                <a:latin typeface="+mn-lt"/>
                <a:ea typeface="+mn-ea"/>
                <a:cs typeface="Arial" charset="0"/>
              </a:rPr>
              <a:t>Quel est le nombre de molécules connues ?</a:t>
            </a:r>
          </a:p>
        </p:txBody>
      </p:sp>
      <p:sp>
        <p:nvSpPr>
          <p:cNvPr id="14" name="Espace réservé du numéro de diapositive 1">
            <a:extLst>
              <a:ext uri="{FF2B5EF4-FFF2-40B4-BE49-F238E27FC236}">
                <a16:creationId xmlns:a16="http://schemas.microsoft.com/office/drawing/2014/main" id="{0CDA342C-266E-DB17-DB03-9735C513288E}"/>
              </a:ext>
            </a:extLst>
          </p:cNvPr>
          <p:cNvSpPr txBox="1">
            <a:spLocks/>
          </p:cNvSpPr>
          <p:nvPr/>
        </p:nvSpPr>
        <p:spPr bwMode="auto">
          <a:xfrm>
            <a:off x="11068050" y="6354763"/>
            <a:ext cx="1123950"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185</a:t>
            </a:fld>
            <a:endParaRPr lang="fr-FR" altLang="fr-FR" sz="1800" b="1" dirty="0">
              <a:solidFill>
                <a:srgbClr val="FFC000"/>
              </a:solidFill>
            </a:endParaRPr>
          </a:p>
        </p:txBody>
      </p:sp>
      <p:sp>
        <p:nvSpPr>
          <p:cNvPr id="15" name="Rectangle 13">
            <a:extLst>
              <a:ext uri="{FF2B5EF4-FFF2-40B4-BE49-F238E27FC236}">
                <a16:creationId xmlns:a16="http://schemas.microsoft.com/office/drawing/2014/main" id="{FA1DECD2-F50D-5231-E341-A44B2A8382B0}"/>
              </a:ext>
            </a:extLst>
          </p:cNvPr>
          <p:cNvSpPr>
            <a:spLocks noChangeArrowheads="1"/>
          </p:cNvSpPr>
          <p:nvPr/>
        </p:nvSpPr>
        <p:spPr bwMode="auto">
          <a:xfrm>
            <a:off x="8785669" y="4154393"/>
            <a:ext cx="2620621" cy="1261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6" name="Text Box 14">
            <a:extLst>
              <a:ext uri="{FF2B5EF4-FFF2-40B4-BE49-F238E27FC236}">
                <a16:creationId xmlns:a16="http://schemas.microsoft.com/office/drawing/2014/main" id="{440BA3CA-B5E1-27A0-450D-377F2389BA44}"/>
              </a:ext>
            </a:extLst>
          </p:cNvPr>
          <p:cNvSpPr txBox="1">
            <a:spLocks noChangeArrowheads="1"/>
          </p:cNvSpPr>
          <p:nvPr/>
        </p:nvSpPr>
        <p:spPr bwMode="auto">
          <a:xfrm>
            <a:off x="3844424" y="1177410"/>
            <a:ext cx="8495194" cy="433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sz="2200" dirty="0">
                <a:solidFill>
                  <a:schemeClr val="accent1">
                    <a:lumMod val="75000"/>
                  </a:schemeClr>
                </a:solidFill>
                <a:cs typeface="Arial" panose="020B0604020202020204" pitchFamily="34" charset="0"/>
              </a:rPr>
              <a:t>Suivant les sources, le nombre de molécules connues varie de :</a:t>
            </a:r>
          </a:p>
        </p:txBody>
      </p:sp>
      <p:grpSp>
        <p:nvGrpSpPr>
          <p:cNvPr id="17" name="Group 2">
            <a:extLst>
              <a:ext uri="{FF2B5EF4-FFF2-40B4-BE49-F238E27FC236}">
                <a16:creationId xmlns:a16="http://schemas.microsoft.com/office/drawing/2014/main" id="{63554A8C-B2EC-6610-66E5-8579FCACCEFD}"/>
              </a:ext>
            </a:extLst>
          </p:cNvPr>
          <p:cNvGrpSpPr>
            <a:grpSpLocks/>
          </p:cNvGrpSpPr>
          <p:nvPr/>
        </p:nvGrpSpPr>
        <p:grpSpPr bwMode="auto">
          <a:xfrm>
            <a:off x="4903150" y="3149057"/>
            <a:ext cx="4904736" cy="768250"/>
            <a:chOff x="3107" y="1973"/>
            <a:chExt cx="3090" cy="484"/>
          </a:xfrm>
        </p:grpSpPr>
        <p:pic>
          <p:nvPicPr>
            <p:cNvPr id="18" name="Picture 17">
              <a:extLst>
                <a:ext uri="{FF2B5EF4-FFF2-40B4-BE49-F238E27FC236}">
                  <a16:creationId xmlns:a16="http://schemas.microsoft.com/office/drawing/2014/main" id="{5E090704-4871-6AC6-8155-0E08772210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07" y="1973"/>
              <a:ext cx="530" cy="4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 name="Texte 2">
              <a:extLst>
                <a:ext uri="{FF2B5EF4-FFF2-40B4-BE49-F238E27FC236}">
                  <a16:creationId xmlns:a16="http://schemas.microsoft.com/office/drawing/2014/main" id="{0A563C4E-3211-75F2-1605-8C40D3314A0B}"/>
                </a:ext>
              </a:extLst>
            </p:cNvPr>
            <p:cNvSpPr>
              <a:spLocks noChangeArrowheads="1"/>
            </p:cNvSpPr>
            <p:nvPr/>
          </p:nvSpPr>
          <p:spPr bwMode="auto">
            <a:xfrm>
              <a:off x="3214" y="2001"/>
              <a:ext cx="2983" cy="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nSpc>
                  <a:spcPct val="90000"/>
                </a:lnSpc>
                <a:spcBef>
                  <a:spcPts val="1000"/>
                </a:spcBef>
              </a:pPr>
              <a:r>
                <a:rPr lang="fr-FR" altLang="fr-FR" sz="4400" b="1" dirty="0">
                  <a:solidFill>
                    <a:schemeClr val="bg1"/>
                  </a:solidFill>
                  <a:cs typeface="Arial" panose="020B0604020202020204" pitchFamily="34" charset="0"/>
                </a:rPr>
                <a:t>2</a:t>
              </a:r>
              <a:r>
                <a:rPr lang="fr-FR" altLang="fr-FR" sz="3200" b="1" dirty="0">
                  <a:solidFill>
                    <a:schemeClr val="accent1">
                      <a:lumMod val="75000"/>
                    </a:schemeClr>
                  </a:solidFill>
                  <a:cs typeface="Arial" panose="020B0604020202020204" pitchFamily="34" charset="0"/>
                </a:rPr>
                <a:t>      18 milles à 25 milles</a:t>
              </a:r>
            </a:p>
          </p:txBody>
        </p:sp>
      </p:grpSp>
      <p:grpSp>
        <p:nvGrpSpPr>
          <p:cNvPr id="20" name="Group 3">
            <a:extLst>
              <a:ext uri="{FF2B5EF4-FFF2-40B4-BE49-F238E27FC236}">
                <a16:creationId xmlns:a16="http://schemas.microsoft.com/office/drawing/2014/main" id="{6DBDF4B7-2644-41AD-F100-84ADD8104725}"/>
              </a:ext>
            </a:extLst>
          </p:cNvPr>
          <p:cNvGrpSpPr>
            <a:grpSpLocks/>
          </p:cNvGrpSpPr>
          <p:nvPr/>
        </p:nvGrpSpPr>
        <p:grpSpPr bwMode="auto">
          <a:xfrm>
            <a:off x="4922197" y="4208364"/>
            <a:ext cx="5717430" cy="771425"/>
            <a:chOff x="3101" y="2651"/>
            <a:chExt cx="3602" cy="486"/>
          </a:xfrm>
        </p:grpSpPr>
        <p:pic>
          <p:nvPicPr>
            <p:cNvPr id="21" name="Picture 20">
              <a:extLst>
                <a:ext uri="{FF2B5EF4-FFF2-40B4-BE49-F238E27FC236}">
                  <a16:creationId xmlns:a16="http://schemas.microsoft.com/office/drawing/2014/main" id="{C2E240BB-B942-9274-666C-7700379CDBE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01" y="2651"/>
              <a:ext cx="533" cy="4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 name="Rectangle 21">
              <a:extLst>
                <a:ext uri="{FF2B5EF4-FFF2-40B4-BE49-F238E27FC236}">
                  <a16:creationId xmlns:a16="http://schemas.microsoft.com/office/drawing/2014/main" id="{D701BF87-123F-7DBC-C101-EF8DAA6E63FE}"/>
                </a:ext>
              </a:extLst>
            </p:cNvPr>
            <p:cNvSpPr>
              <a:spLocks noChangeArrowheads="1"/>
            </p:cNvSpPr>
            <p:nvPr/>
          </p:nvSpPr>
          <p:spPr bwMode="auto">
            <a:xfrm>
              <a:off x="3214" y="2651"/>
              <a:ext cx="3489" cy="4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sz="4400" b="1" dirty="0">
                  <a:solidFill>
                    <a:schemeClr val="bg1"/>
                  </a:solidFill>
                  <a:cs typeface="Arial" panose="020B0604020202020204" pitchFamily="34" charset="0"/>
                </a:rPr>
                <a:t>3</a:t>
              </a:r>
              <a:r>
                <a:rPr lang="fr-FR" altLang="fr-FR" sz="3200" b="1" dirty="0">
                  <a:solidFill>
                    <a:schemeClr val="accent1">
                      <a:lumMod val="75000"/>
                    </a:schemeClr>
                  </a:solidFill>
                  <a:cs typeface="Arial" panose="020B0604020202020204" pitchFamily="34" charset="0"/>
                </a:rPr>
                <a:t>     18 millions à 25 millions</a:t>
              </a:r>
            </a:p>
          </p:txBody>
        </p:sp>
      </p:grpSp>
      <p:pic>
        <p:nvPicPr>
          <p:cNvPr id="23" name="Picture 22">
            <a:extLst>
              <a:ext uri="{FF2B5EF4-FFF2-40B4-BE49-F238E27FC236}">
                <a16:creationId xmlns:a16="http://schemas.microsoft.com/office/drawing/2014/main" id="{E28119C9-81C6-7D5E-3854-6F5A3C8CAA1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03150" y="2006784"/>
            <a:ext cx="833329" cy="80869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 name="Texte 1">
            <a:extLst>
              <a:ext uri="{FF2B5EF4-FFF2-40B4-BE49-F238E27FC236}">
                <a16:creationId xmlns:a16="http://schemas.microsoft.com/office/drawing/2014/main" id="{30F195AB-5B2C-9F91-1F41-291528B982F5}"/>
              </a:ext>
            </a:extLst>
          </p:cNvPr>
          <p:cNvSpPr>
            <a:spLocks noChangeArrowheads="1"/>
          </p:cNvSpPr>
          <p:nvPr/>
        </p:nvSpPr>
        <p:spPr bwMode="auto">
          <a:xfrm>
            <a:off x="4812203" y="2030917"/>
            <a:ext cx="5244417" cy="77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sz="4400" b="1" dirty="0">
                <a:solidFill>
                  <a:schemeClr val="accent1">
                    <a:lumMod val="75000"/>
                  </a:schemeClr>
                </a:solidFill>
                <a:cs typeface="Arial" panose="020B0604020202020204" pitchFamily="34" charset="0"/>
              </a:rPr>
              <a:t>  </a:t>
            </a:r>
            <a:r>
              <a:rPr lang="fr-FR" altLang="fr-FR" sz="4400" b="1" dirty="0">
                <a:solidFill>
                  <a:schemeClr val="bg1"/>
                </a:solidFill>
                <a:cs typeface="Arial" panose="020B0604020202020204" pitchFamily="34" charset="0"/>
              </a:rPr>
              <a:t>1</a:t>
            </a:r>
            <a:r>
              <a:rPr lang="fr-FR" altLang="fr-FR" sz="4400" b="1" dirty="0">
                <a:solidFill>
                  <a:schemeClr val="accent1">
                    <a:lumMod val="75000"/>
                  </a:schemeClr>
                </a:solidFill>
                <a:cs typeface="Arial" panose="020B0604020202020204" pitchFamily="34" charset="0"/>
              </a:rPr>
              <a:t>     </a:t>
            </a:r>
            <a:r>
              <a:rPr lang="fr-FR" altLang="fr-FR" sz="3200" b="1" dirty="0">
                <a:solidFill>
                  <a:schemeClr val="accent1">
                    <a:lumMod val="75000"/>
                  </a:schemeClr>
                </a:solidFill>
                <a:cs typeface="Arial" panose="020B0604020202020204" pitchFamily="34" charset="0"/>
              </a:rPr>
              <a:t>180 à 250</a:t>
            </a:r>
          </a:p>
        </p:txBody>
      </p:sp>
      <p:pic>
        <p:nvPicPr>
          <p:cNvPr id="25" name="Pouce vert 1">
            <a:extLst>
              <a:ext uri="{FF2B5EF4-FFF2-40B4-BE49-F238E27FC236}">
                <a16:creationId xmlns:a16="http://schemas.microsoft.com/office/drawing/2014/main" id="{73F4E166-62BC-5C80-DDF5-3D943E0F99E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16959" t="11267" r="22627" b="23245"/>
          <a:stretch>
            <a:fillRect/>
          </a:stretch>
        </p:blipFill>
        <p:spPr bwMode="auto">
          <a:xfrm>
            <a:off x="4898567" y="4026246"/>
            <a:ext cx="909520" cy="984122"/>
          </a:xfrm>
          <a:prstGeom prst="rect">
            <a:avLst/>
          </a:prstGeom>
          <a:noFill/>
          <a:ln>
            <a:noFill/>
          </a:ln>
          <a:effectLst/>
          <a:extLst>
            <a:ext uri="{909E8E84-426E-40DD-AFC4-6F175D3DCCD1}">
              <a14:hiddenFill xmlns:a14="http://schemas.microsoft.com/office/drawing/2010/main">
                <a:blipFill dpi="0" rotWithShape="0">
                  <a:blip/>
                  <a:srcRect l="16959" t="11267" r="22627" b="23245"/>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 name="Pouce rouge 2">
            <a:extLst>
              <a:ext uri="{FF2B5EF4-FFF2-40B4-BE49-F238E27FC236}">
                <a16:creationId xmlns:a16="http://schemas.microsoft.com/office/drawing/2014/main" id="{A0F0FCC6-0DAE-6F3D-9165-7C9912816DF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15912" t="10765" r="19145" b="21657"/>
          <a:stretch>
            <a:fillRect/>
          </a:stretch>
        </p:blipFill>
        <p:spPr bwMode="auto">
          <a:xfrm>
            <a:off x="4875895" y="3072904"/>
            <a:ext cx="834916" cy="866662"/>
          </a:xfrm>
          <a:prstGeom prst="rect">
            <a:avLst/>
          </a:prstGeom>
          <a:noFill/>
          <a:ln>
            <a:noFill/>
          </a:ln>
          <a:effectLst/>
          <a:extLst>
            <a:ext uri="{909E8E84-426E-40DD-AFC4-6F175D3DCCD1}">
              <a14:hiddenFill xmlns:a14="http://schemas.microsoft.com/office/drawing/2010/main">
                <a:blipFill dpi="0" rotWithShape="0">
                  <a:blip/>
                  <a:srcRect l="15912" t="10765" r="19145" b="21657"/>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 name="Pouce rouge 1">
            <a:extLst>
              <a:ext uri="{FF2B5EF4-FFF2-40B4-BE49-F238E27FC236}">
                <a16:creationId xmlns:a16="http://schemas.microsoft.com/office/drawing/2014/main" id="{A19610C7-495D-5D33-EA0B-890755147FC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15912" t="10765" r="19145" b="21657"/>
          <a:stretch>
            <a:fillRect/>
          </a:stretch>
        </p:blipFill>
        <p:spPr bwMode="auto">
          <a:xfrm>
            <a:off x="4877482" y="1977802"/>
            <a:ext cx="833329" cy="866662"/>
          </a:xfrm>
          <a:prstGeom prst="rect">
            <a:avLst/>
          </a:prstGeom>
          <a:noFill/>
          <a:ln>
            <a:noFill/>
          </a:ln>
          <a:effectLst/>
          <a:extLst>
            <a:ext uri="{909E8E84-426E-40DD-AFC4-6F175D3DCCD1}">
              <a14:hiddenFill xmlns:a14="http://schemas.microsoft.com/office/drawing/2010/main">
                <a:blipFill dpi="0" rotWithShape="0">
                  <a:blip/>
                  <a:srcRect l="15912" t="10765" r="19145" b="21657"/>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8" name="Text Box 27">
            <a:extLst>
              <a:ext uri="{FF2B5EF4-FFF2-40B4-BE49-F238E27FC236}">
                <a16:creationId xmlns:a16="http://schemas.microsoft.com/office/drawing/2014/main" id="{66C5FE59-DF98-0A6D-4EAE-CE8821E7CE8C}"/>
              </a:ext>
            </a:extLst>
          </p:cNvPr>
          <p:cNvSpPr txBox="1">
            <a:spLocks noChangeArrowheads="1"/>
          </p:cNvSpPr>
          <p:nvPr/>
        </p:nvSpPr>
        <p:spPr bwMode="auto">
          <a:xfrm>
            <a:off x="4060498" y="5218307"/>
            <a:ext cx="7199963" cy="14794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buClrTx/>
              <a:buFontTx/>
              <a:buNone/>
            </a:pPr>
            <a:r>
              <a:rPr lang="fr-FR" altLang="fr-FR" sz="2200" dirty="0">
                <a:solidFill>
                  <a:schemeClr val="accent1">
                    <a:lumMod val="75000"/>
                  </a:schemeClr>
                </a:solidFill>
                <a:cs typeface="Arial" panose="020B0604020202020204" pitchFamily="34" charset="0"/>
              </a:rPr>
              <a:t>Parmi ces molécules, 100 000 se trouvent dans les produits qui sont échangés, vendus et achetés en Europe et 3 000 sont classées dangereuses.</a:t>
            </a:r>
          </a:p>
          <a:p>
            <a:pPr>
              <a:buClrTx/>
              <a:buFontTx/>
              <a:buNone/>
            </a:pPr>
            <a:endParaRPr lang="fr-FR" altLang="fr-FR" sz="2400" dirty="0">
              <a:solidFill>
                <a:srgbClr val="002060"/>
              </a:solidFill>
              <a:cs typeface="Arial" panose="020B0604020202020204" pitchFamily="34" charset="0"/>
            </a:endParaRPr>
          </a:p>
        </p:txBody>
      </p:sp>
      <p:pic>
        <p:nvPicPr>
          <p:cNvPr id="29" name="Image 28">
            <a:extLst>
              <a:ext uri="{FF2B5EF4-FFF2-40B4-BE49-F238E27FC236}">
                <a16:creationId xmlns:a16="http://schemas.microsoft.com/office/drawing/2014/main" id="{F661109B-2749-FA11-DFFF-CAAAEF536B5E}"/>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352841" y="1079806"/>
            <a:ext cx="2599114" cy="5457115"/>
          </a:xfrm>
          <a:prstGeom prst="rect">
            <a:avLst/>
          </a:prstGeom>
        </p:spPr>
      </p:pic>
    </p:spTree>
    <p:extLst>
      <p:ext uri="{BB962C8B-B14F-4D97-AF65-F5344CB8AC3E}">
        <p14:creationId xmlns:p14="http://schemas.microsoft.com/office/powerpoint/2010/main" val="2094519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style.rotation</p:attrName>
                                        </p:attrNameLst>
                                      </p:cBhvr>
                                      <p:tavLst>
                                        <p:tav tm="0">
                                          <p:val>
                                            <p:fltVal val="90"/>
                                          </p:val>
                                        </p:tav>
                                        <p:tav tm="100000">
                                          <p:val>
                                            <p:fltVal val="0"/>
                                          </p:val>
                                        </p:tav>
                                      </p:tavLst>
                                    </p:anim>
                                    <p:animEffect transition="in" filter="fade">
                                      <p:cBhvr>
                                        <p:cTn id="10" dur="1000"/>
                                        <p:tgtEl>
                                          <p:spTgt spid="27"/>
                                        </p:tgtEl>
                                      </p:cBhvr>
                                    </p:animEffect>
                                  </p:childTnLst>
                                </p:cTn>
                              </p:par>
                            </p:childTnLst>
                          </p:cTn>
                        </p:par>
                      </p:childTnLst>
                    </p:cTn>
                  </p:par>
                </p:childTnLst>
              </p:cTn>
              <p:nextCondLst>
                <p:cond evt="onClick" delay="0">
                  <p:tgtEl>
                    <p:spTgt spid="24"/>
                  </p:tgtEl>
                </p:cond>
              </p:nextCondLst>
            </p:seq>
            <p:seq concurrent="1" nextAc="seek">
              <p:cTn id="11" restart="whenNotActive" fill="hold" evtFilter="cancelBubble" nodeType="interactiveSeq">
                <p:stCondLst>
                  <p:cond evt="onClick" delay="0">
                    <p:tgtEl>
                      <p:spTgt spid="17"/>
                    </p:tgtEl>
                  </p:cond>
                </p:stCondLst>
                <p:endSync evt="end" delay="0">
                  <p:rtn val="all"/>
                </p:endSync>
                <p:childTnLst>
                  <p:par>
                    <p:cTn id="12" fill="hold">
                      <p:stCondLst>
                        <p:cond delay="0"/>
                      </p:stCondLst>
                      <p:childTnLst>
                        <p:par>
                          <p:cTn id="13" fill="hold">
                            <p:stCondLst>
                              <p:cond delay="0"/>
                            </p:stCondLst>
                            <p:childTnLst>
                              <p:par>
                                <p:cTn id="14" presetID="31" presetClass="entr" presetSubtype="0"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1000" fill="hold"/>
                                        <p:tgtEl>
                                          <p:spTgt spid="26"/>
                                        </p:tgtEl>
                                        <p:attrNameLst>
                                          <p:attrName>ppt_w</p:attrName>
                                        </p:attrNameLst>
                                      </p:cBhvr>
                                      <p:tavLst>
                                        <p:tav tm="0">
                                          <p:val>
                                            <p:fltVal val="0"/>
                                          </p:val>
                                        </p:tav>
                                        <p:tav tm="100000">
                                          <p:val>
                                            <p:strVal val="#ppt_w"/>
                                          </p:val>
                                        </p:tav>
                                      </p:tavLst>
                                    </p:anim>
                                    <p:anim calcmode="lin" valueType="num">
                                      <p:cBhvr>
                                        <p:cTn id="17" dur="1000" fill="hold"/>
                                        <p:tgtEl>
                                          <p:spTgt spid="26"/>
                                        </p:tgtEl>
                                        <p:attrNameLst>
                                          <p:attrName>ppt_h</p:attrName>
                                        </p:attrNameLst>
                                      </p:cBhvr>
                                      <p:tavLst>
                                        <p:tav tm="0">
                                          <p:val>
                                            <p:fltVal val="0"/>
                                          </p:val>
                                        </p:tav>
                                        <p:tav tm="100000">
                                          <p:val>
                                            <p:strVal val="#ppt_h"/>
                                          </p:val>
                                        </p:tav>
                                      </p:tavLst>
                                    </p:anim>
                                    <p:anim calcmode="lin" valueType="num">
                                      <p:cBhvr>
                                        <p:cTn id="18" dur="1000" fill="hold"/>
                                        <p:tgtEl>
                                          <p:spTgt spid="26"/>
                                        </p:tgtEl>
                                        <p:attrNameLst>
                                          <p:attrName>style.rotation</p:attrName>
                                        </p:attrNameLst>
                                      </p:cBhvr>
                                      <p:tavLst>
                                        <p:tav tm="0">
                                          <p:val>
                                            <p:fltVal val="90"/>
                                          </p:val>
                                        </p:tav>
                                        <p:tav tm="100000">
                                          <p:val>
                                            <p:fltVal val="0"/>
                                          </p:val>
                                        </p:tav>
                                      </p:tavLst>
                                    </p:anim>
                                    <p:animEffect transition="in" filter="fade">
                                      <p:cBhvr>
                                        <p:cTn id="19" dur="1000"/>
                                        <p:tgtEl>
                                          <p:spTgt spid="26"/>
                                        </p:tgtEl>
                                      </p:cBhvr>
                                    </p:animEffec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1000" fill="hold"/>
                                        <p:tgtEl>
                                          <p:spTgt spid="25"/>
                                        </p:tgtEl>
                                        <p:attrNameLst>
                                          <p:attrName>ppt_w</p:attrName>
                                        </p:attrNameLst>
                                      </p:cBhvr>
                                      <p:tavLst>
                                        <p:tav tm="0">
                                          <p:val>
                                            <p:fltVal val="0"/>
                                          </p:val>
                                        </p:tav>
                                        <p:tav tm="100000">
                                          <p:val>
                                            <p:strVal val="#ppt_w"/>
                                          </p:val>
                                        </p:tav>
                                      </p:tavLst>
                                    </p:anim>
                                    <p:anim calcmode="lin" valueType="num">
                                      <p:cBhvr>
                                        <p:cTn id="26" dur="1000" fill="hold"/>
                                        <p:tgtEl>
                                          <p:spTgt spid="25"/>
                                        </p:tgtEl>
                                        <p:attrNameLst>
                                          <p:attrName>ppt_h</p:attrName>
                                        </p:attrNameLst>
                                      </p:cBhvr>
                                      <p:tavLst>
                                        <p:tav tm="0">
                                          <p:val>
                                            <p:fltVal val="0"/>
                                          </p:val>
                                        </p:tav>
                                        <p:tav tm="100000">
                                          <p:val>
                                            <p:strVal val="#ppt_h"/>
                                          </p:val>
                                        </p:tav>
                                      </p:tavLst>
                                    </p:anim>
                                    <p:anim calcmode="lin" valueType="num">
                                      <p:cBhvr>
                                        <p:cTn id="27" dur="1000" fill="hold"/>
                                        <p:tgtEl>
                                          <p:spTgt spid="25"/>
                                        </p:tgtEl>
                                        <p:attrNameLst>
                                          <p:attrName>style.rotation</p:attrName>
                                        </p:attrNameLst>
                                      </p:cBhvr>
                                      <p:tavLst>
                                        <p:tav tm="0">
                                          <p:val>
                                            <p:fltVal val="90"/>
                                          </p:val>
                                        </p:tav>
                                        <p:tav tm="100000">
                                          <p:val>
                                            <p:fltVal val="0"/>
                                          </p:val>
                                        </p:tav>
                                      </p:tavLst>
                                    </p:anim>
                                    <p:animEffect transition="in" filter="fade">
                                      <p:cBhvr>
                                        <p:cTn id="28" dur="1000"/>
                                        <p:tgtEl>
                                          <p:spTgt spid="25"/>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childTnLst>
              </p:cTn>
              <p:nextCondLst>
                <p:cond evt="onClick" delay="0">
                  <p:tgtEl>
                    <p:spTgt spid="20"/>
                  </p:tgtEl>
                </p:cond>
              </p:nextCondLst>
            </p:seq>
          </p:childTnLst>
        </p:cTn>
      </p:par>
    </p:tnLst>
    <p:bldLst>
      <p:bldP spid="28" grpId="0"/>
    </p:bldLst>
  </p:timing>
</p:sld>
</file>

<file path=ppt/slides/slide1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3D56AA-F6B5-202C-4287-22FEC8114716}"/>
              </a:ext>
            </a:extLst>
          </p:cNvPr>
          <p:cNvSpPr>
            <a:spLocks noChangeArrowheads="1"/>
          </p:cNvSpPr>
          <p:nvPr/>
        </p:nvSpPr>
        <p:spPr bwMode="auto">
          <a:xfrm>
            <a:off x="-11111" y="-12252"/>
            <a:ext cx="1496818" cy="6869805"/>
          </a:xfrm>
          <a:prstGeom prst="rect">
            <a:avLst/>
          </a:prstGeom>
          <a:solidFill>
            <a:srgbClr val="E5F6F7"/>
          </a:solidFill>
          <a:ln>
            <a:noFill/>
          </a:ln>
          <a:effectLst>
            <a:outerShdw dist="37675" dir="2700000" algn="ctr" rotWithShape="0">
              <a:srgbClr val="000000">
                <a:alpha val="23042"/>
              </a:srgbClr>
            </a:outerShdw>
          </a:effectLst>
          <a:extLst>
            <a:ext uri="{91240B29-F687-4F45-9708-019B960494DF}">
              <a14:hiddenLine xmlns:a14="http://schemas.microsoft.com/office/drawing/2010/main" w="9525" cap="flat">
                <a:solidFill>
                  <a:srgbClr val="3465A4"/>
                </a:solidFill>
                <a:round/>
                <a:headEnd/>
                <a:tailEnd/>
              </a14:hiddenLine>
            </a:ext>
          </a:extLst>
        </p:spPr>
        <p:txBody>
          <a:bodyPr wrap="none" anchor="ctr"/>
          <a:lstStyle/>
          <a:p>
            <a:endParaRPr lang="fr-FR"/>
          </a:p>
        </p:txBody>
      </p:sp>
      <p:pic>
        <p:nvPicPr>
          <p:cNvPr id="4" name="Picture 3">
            <a:extLst>
              <a:ext uri="{FF2B5EF4-FFF2-40B4-BE49-F238E27FC236}">
                <a16:creationId xmlns:a16="http://schemas.microsoft.com/office/drawing/2014/main" id="{DFA1272A-1CEB-03DF-DFD2-7B9886590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062" y="1705199"/>
            <a:ext cx="779362" cy="66190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a:extLst>
              <a:ext uri="{FF2B5EF4-FFF2-40B4-BE49-F238E27FC236}">
                <a16:creationId xmlns:a16="http://schemas.microsoft.com/office/drawing/2014/main" id="{26C8920C-A5EC-B62A-1C90-101018E524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174" y="3765507"/>
            <a:ext cx="744440" cy="6317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5">
            <a:extLst>
              <a:ext uri="{FF2B5EF4-FFF2-40B4-BE49-F238E27FC236}">
                <a16:creationId xmlns:a16="http://schemas.microsoft.com/office/drawing/2014/main" id="{F8EEE11A-9092-37EF-1D1D-F538F0FC1B54}"/>
              </a:ext>
            </a:extLst>
          </p:cNvPr>
          <p:cNvSpPr>
            <a:spLocks noChangeArrowheads="1"/>
          </p:cNvSpPr>
          <p:nvPr/>
        </p:nvSpPr>
        <p:spPr bwMode="auto">
          <a:xfrm>
            <a:off x="106349" y="2294086"/>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INFO</a:t>
            </a:r>
          </a:p>
        </p:txBody>
      </p:sp>
      <p:sp>
        <p:nvSpPr>
          <p:cNvPr id="7" name="Rectangle 6">
            <a:extLst>
              <a:ext uri="{FF2B5EF4-FFF2-40B4-BE49-F238E27FC236}">
                <a16:creationId xmlns:a16="http://schemas.microsoft.com/office/drawing/2014/main" id="{20D7A579-1695-C508-7AE9-6343D181C2F3}"/>
              </a:ext>
            </a:extLst>
          </p:cNvPr>
          <p:cNvSpPr>
            <a:spLocks noChangeArrowheads="1"/>
          </p:cNvSpPr>
          <p:nvPr/>
        </p:nvSpPr>
        <p:spPr bwMode="auto">
          <a:xfrm>
            <a:off x="139682" y="4341694"/>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VIDEO</a:t>
            </a:r>
          </a:p>
        </p:txBody>
      </p:sp>
      <p:pic>
        <p:nvPicPr>
          <p:cNvPr id="8" name="Picture 7">
            <a:extLst>
              <a:ext uri="{FF2B5EF4-FFF2-40B4-BE49-F238E27FC236}">
                <a16:creationId xmlns:a16="http://schemas.microsoft.com/office/drawing/2014/main" id="{E2120B1B-B5FF-19B5-BA67-E1DC2EDCA4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538" y="2762337"/>
            <a:ext cx="739679" cy="628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Rectangle 8">
            <a:extLst>
              <a:ext uri="{FF2B5EF4-FFF2-40B4-BE49-F238E27FC236}">
                <a16:creationId xmlns:a16="http://schemas.microsoft.com/office/drawing/2014/main" id="{B6489E73-A3CC-7D84-A07F-E74F1F6E7AE9}"/>
              </a:ext>
            </a:extLst>
          </p:cNvPr>
          <p:cNvSpPr>
            <a:spLocks noChangeArrowheads="1"/>
          </p:cNvSpPr>
          <p:nvPr/>
        </p:nvSpPr>
        <p:spPr bwMode="auto">
          <a:xfrm>
            <a:off x="128571" y="3341699"/>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GUIDE</a:t>
            </a:r>
          </a:p>
        </p:txBody>
      </p:sp>
      <p:sp>
        <p:nvSpPr>
          <p:cNvPr id="10" name="Rectangle 9">
            <a:extLst>
              <a:ext uri="{FF2B5EF4-FFF2-40B4-BE49-F238E27FC236}">
                <a16:creationId xmlns:a16="http://schemas.microsoft.com/office/drawing/2014/main" id="{597A81EC-314C-4543-9A12-B886FD8BAEDA}"/>
              </a:ext>
            </a:extLst>
          </p:cNvPr>
          <p:cNvSpPr>
            <a:spLocks noChangeArrowheads="1"/>
          </p:cNvSpPr>
          <p:nvPr/>
        </p:nvSpPr>
        <p:spPr bwMode="auto">
          <a:xfrm>
            <a:off x="136507" y="5322641"/>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TP</a:t>
            </a:r>
          </a:p>
        </p:txBody>
      </p:sp>
      <p:pic>
        <p:nvPicPr>
          <p:cNvPr id="11" name="Picture 10">
            <a:extLst>
              <a:ext uri="{FF2B5EF4-FFF2-40B4-BE49-F238E27FC236}">
                <a16:creationId xmlns:a16="http://schemas.microsoft.com/office/drawing/2014/main" id="{2EE431E3-16EC-695E-15B3-17BAF9A787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760" y="4759152"/>
            <a:ext cx="711107" cy="6031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Picture 11">
            <a:extLst>
              <a:ext uri="{FF2B5EF4-FFF2-40B4-BE49-F238E27FC236}">
                <a16:creationId xmlns:a16="http://schemas.microsoft.com/office/drawing/2014/main" id="{DE623296-A563-349A-5A78-410377349B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014" y="167113"/>
            <a:ext cx="960313" cy="107935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Rectangle 12">
            <a:extLst>
              <a:ext uri="{FF2B5EF4-FFF2-40B4-BE49-F238E27FC236}">
                <a16:creationId xmlns:a16="http://schemas.microsoft.com/office/drawing/2014/main" id="{194BE5D4-61C7-D207-E05C-40B800C17EFC}"/>
              </a:ext>
            </a:extLst>
          </p:cNvPr>
          <p:cNvSpPr>
            <a:spLocks noChangeArrowheads="1"/>
          </p:cNvSpPr>
          <p:nvPr/>
        </p:nvSpPr>
        <p:spPr bwMode="auto">
          <a:xfrm>
            <a:off x="1487294" y="-12252"/>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Qu’est ce qu’une molécule ?</a:t>
            </a:r>
          </a:p>
        </p:txBody>
      </p:sp>
      <p:sp>
        <p:nvSpPr>
          <p:cNvPr id="14" name="Espace réservé du numéro de diapositive 1">
            <a:extLst>
              <a:ext uri="{FF2B5EF4-FFF2-40B4-BE49-F238E27FC236}">
                <a16:creationId xmlns:a16="http://schemas.microsoft.com/office/drawing/2014/main" id="{3041A039-92B7-91A6-B53B-10A902A1C6BE}"/>
              </a:ext>
            </a:extLst>
          </p:cNvPr>
          <p:cNvSpPr txBox="1">
            <a:spLocks/>
          </p:cNvSpPr>
          <p:nvPr/>
        </p:nvSpPr>
        <p:spPr bwMode="auto">
          <a:xfrm>
            <a:off x="11163300" y="6354763"/>
            <a:ext cx="1028700"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186</a:t>
            </a:fld>
            <a:endParaRPr lang="fr-FR" altLang="fr-FR" sz="1800" b="1" dirty="0">
              <a:solidFill>
                <a:srgbClr val="FFC000"/>
              </a:solidFill>
            </a:endParaRPr>
          </a:p>
        </p:txBody>
      </p:sp>
      <p:pic>
        <p:nvPicPr>
          <p:cNvPr id="15" name="Image 14">
            <a:extLst>
              <a:ext uri="{FF2B5EF4-FFF2-40B4-BE49-F238E27FC236}">
                <a16:creationId xmlns:a16="http://schemas.microsoft.com/office/drawing/2014/main" id="{1F3C84FE-8CCF-0279-7883-B02AA37AA732}"/>
              </a:ext>
            </a:extLst>
          </p:cNvPr>
          <p:cNvPicPr>
            <a:picLocks noChangeAspect="1"/>
          </p:cNvPicPr>
          <p:nvPr/>
        </p:nvPicPr>
        <p:blipFill rotWithShape="1">
          <a:blip r:embed="rId7">
            <a:extLst>
              <a:ext uri="{28A0092B-C50C-407E-A947-70E740481C1C}">
                <a14:useLocalDpi xmlns:a14="http://schemas.microsoft.com/office/drawing/2010/main" val="0"/>
              </a:ext>
            </a:extLst>
          </a:blip>
          <a:srcRect l="46530" b="78246"/>
          <a:stretch/>
        </p:blipFill>
        <p:spPr>
          <a:xfrm>
            <a:off x="1714500" y="2715240"/>
            <a:ext cx="3009900" cy="2571136"/>
          </a:xfrm>
          <a:prstGeom prst="rect">
            <a:avLst/>
          </a:prstGeom>
        </p:spPr>
      </p:pic>
      <p:sp>
        <p:nvSpPr>
          <p:cNvPr id="16" name="Text Box 14">
            <a:extLst>
              <a:ext uri="{FF2B5EF4-FFF2-40B4-BE49-F238E27FC236}">
                <a16:creationId xmlns:a16="http://schemas.microsoft.com/office/drawing/2014/main" id="{F3989763-FC51-4488-254A-008E5CD9DC20}"/>
              </a:ext>
            </a:extLst>
          </p:cNvPr>
          <p:cNvSpPr txBox="1">
            <a:spLocks noChangeArrowheads="1"/>
          </p:cNvSpPr>
          <p:nvPr/>
        </p:nvSpPr>
        <p:spPr bwMode="auto">
          <a:xfrm>
            <a:off x="4724400" y="2715240"/>
            <a:ext cx="7074665" cy="21566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sz="2200" dirty="0">
                <a:solidFill>
                  <a:schemeClr val="accent1">
                    <a:lumMod val="75000"/>
                  </a:schemeClr>
                </a:solidFill>
                <a:latin typeface="+mn-lt"/>
                <a:cs typeface="Arial" panose="020B0604020202020204" pitchFamily="34" charset="0"/>
              </a:rPr>
              <a:t>Une molécule est une e</a:t>
            </a:r>
            <a:r>
              <a:rPr lang="fr-FR" sz="2200" b="0" i="0" dirty="0">
                <a:solidFill>
                  <a:schemeClr val="accent1">
                    <a:lumMod val="75000"/>
                  </a:schemeClr>
                </a:solidFill>
                <a:effectLst/>
                <a:latin typeface="+mn-lt"/>
              </a:rPr>
              <a:t>ntité matérielle extrêmement petite.</a:t>
            </a:r>
          </a:p>
          <a:p>
            <a:pPr eaLnBrk="1" hangingPunct="1">
              <a:buClrTx/>
              <a:buFontTx/>
              <a:buNone/>
            </a:pPr>
            <a:endParaRPr lang="fr-FR" altLang="fr-FR" sz="2200" dirty="0">
              <a:solidFill>
                <a:schemeClr val="accent1">
                  <a:lumMod val="75000"/>
                </a:schemeClr>
              </a:solidFill>
              <a:latin typeface="+mn-lt"/>
              <a:cs typeface="Arial" panose="020B0604020202020204" pitchFamily="34" charset="0"/>
            </a:endParaRPr>
          </a:p>
          <a:p>
            <a:pPr eaLnBrk="1" hangingPunct="1">
              <a:buClrTx/>
              <a:buFontTx/>
              <a:buNone/>
            </a:pPr>
            <a:r>
              <a:rPr lang="fr-FR" altLang="fr-FR" sz="2200" dirty="0">
                <a:solidFill>
                  <a:schemeClr val="accent1">
                    <a:lumMod val="75000"/>
                  </a:schemeClr>
                </a:solidFill>
                <a:latin typeface="+mn-lt"/>
                <a:cs typeface="Arial" panose="020B0604020202020204" pitchFamily="34" charset="0"/>
              </a:rPr>
              <a:t>C’est aussi l</a:t>
            </a:r>
            <a:r>
              <a:rPr lang="fr-FR" sz="2200" b="0" i="0" dirty="0">
                <a:solidFill>
                  <a:schemeClr val="accent1">
                    <a:lumMod val="75000"/>
                  </a:schemeClr>
                </a:solidFill>
                <a:effectLst/>
                <a:latin typeface="+mn-lt"/>
              </a:rPr>
              <a:t>a plus petite partie d'un corps pur (simple ou composé) qui soit capable d'exister à l'état libre et dans laquelle soient conservées la composition et les propriétés chimiques caractéristiques du corps</a:t>
            </a:r>
            <a:r>
              <a:rPr lang="fr-FR" sz="2400" b="0" i="0" dirty="0">
                <a:solidFill>
                  <a:schemeClr val="accent1">
                    <a:lumMod val="75000"/>
                  </a:schemeClr>
                </a:solidFill>
                <a:effectLst/>
                <a:latin typeface="+mn-lt"/>
              </a:rPr>
              <a:t>.</a:t>
            </a:r>
            <a:endParaRPr lang="fr-FR" altLang="fr-FR" sz="2200" dirty="0">
              <a:solidFill>
                <a:schemeClr val="accent1">
                  <a:lumMod val="75000"/>
                </a:schemeClr>
              </a:solidFill>
              <a:latin typeface="+mn-lt"/>
              <a:cs typeface="Arial" panose="020B0604020202020204" pitchFamily="34" charset="0"/>
            </a:endParaRPr>
          </a:p>
        </p:txBody>
      </p:sp>
      <p:sp>
        <p:nvSpPr>
          <p:cNvPr id="2" name="ZoneTexte 1">
            <a:extLst>
              <a:ext uri="{FF2B5EF4-FFF2-40B4-BE49-F238E27FC236}">
                <a16:creationId xmlns:a16="http://schemas.microsoft.com/office/drawing/2014/main" id="{BE12F38B-7639-D0DA-4AFB-DBE2B6D210D5}"/>
              </a:ext>
            </a:extLst>
          </p:cNvPr>
          <p:cNvSpPr txBox="1"/>
          <p:nvPr/>
        </p:nvSpPr>
        <p:spPr>
          <a:xfrm>
            <a:off x="7410091" y="6386364"/>
            <a:ext cx="3424686" cy="307777"/>
          </a:xfrm>
          <a:prstGeom prst="rect">
            <a:avLst/>
          </a:prstGeom>
          <a:noFill/>
        </p:spPr>
        <p:txBody>
          <a:bodyPr wrap="square" rtlCol="0">
            <a:spAutoFit/>
          </a:bodyPr>
          <a:lstStyle/>
          <a:p>
            <a:pPr algn="r"/>
            <a:r>
              <a:rPr lang="fr-FR" sz="1400" dirty="0">
                <a:solidFill>
                  <a:schemeClr val="bg1">
                    <a:lumMod val="50000"/>
                  </a:schemeClr>
                </a:solidFill>
              </a:rPr>
              <a:t>Source : CNTRL</a:t>
            </a:r>
          </a:p>
        </p:txBody>
      </p:sp>
    </p:spTree>
    <p:extLst>
      <p:ext uri="{BB962C8B-B14F-4D97-AF65-F5344CB8AC3E}">
        <p14:creationId xmlns:p14="http://schemas.microsoft.com/office/powerpoint/2010/main" val="25539752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Graphique 3">
            <a:extLst>
              <a:ext uri="{FF2B5EF4-FFF2-40B4-BE49-F238E27FC236}">
                <a16:creationId xmlns:a16="http://schemas.microsoft.com/office/drawing/2014/main" id="{9CE9A77C-0579-B1FF-B943-B59495D81C4D}"/>
              </a:ext>
            </a:extLst>
          </p:cNvPr>
          <p:cNvGraphicFramePr>
            <a:graphicFrameLocks noChangeAspect="1"/>
          </p:cNvGraphicFramePr>
          <p:nvPr>
            <p:extLst>
              <p:ext uri="{D42A27DB-BD31-4B8C-83A1-F6EECF244321}">
                <p14:modId xmlns:p14="http://schemas.microsoft.com/office/powerpoint/2010/main" val="415913195"/>
              </p:ext>
            </p:extLst>
          </p:nvPr>
        </p:nvGraphicFramePr>
        <p:xfrm>
          <a:off x="7728539" y="1758898"/>
          <a:ext cx="4158613" cy="3657393"/>
        </p:xfrm>
        <a:graphic>
          <a:graphicData uri="http://schemas.openxmlformats.org/drawingml/2006/chart">
            <c:chart xmlns:c="http://schemas.openxmlformats.org/drawingml/2006/chart" xmlns:r="http://schemas.openxmlformats.org/officeDocument/2006/relationships" r:id="rId3"/>
          </a:graphicData>
        </a:graphic>
      </p:graphicFrame>
      <p:sp>
        <p:nvSpPr>
          <p:cNvPr id="40961" name="Rectangle 1">
            <a:extLst>
              <a:ext uri="{FF2B5EF4-FFF2-40B4-BE49-F238E27FC236}">
                <a16:creationId xmlns:a16="http://schemas.microsoft.com/office/drawing/2014/main" id="{F542C8E2-89B6-2EF2-F377-86A68339B0B0}"/>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187</a:t>
            </a:fld>
            <a:endParaRPr lang="fr-FR" altLang="fr-FR" b="1" dirty="0">
              <a:solidFill>
                <a:srgbClr val="FFC000"/>
              </a:solidFill>
            </a:endParaRPr>
          </a:p>
        </p:txBody>
      </p:sp>
      <p:sp>
        <p:nvSpPr>
          <p:cNvPr id="40972" name="Rectangle 12">
            <a:extLst>
              <a:ext uri="{FF2B5EF4-FFF2-40B4-BE49-F238E27FC236}">
                <a16:creationId xmlns:a16="http://schemas.microsoft.com/office/drawing/2014/main" id="{DB79E1AF-06E8-5C18-DCDB-93AC1D9BC66E}"/>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3200" b="1" dirty="0">
                <a:solidFill>
                  <a:schemeClr val="accent5">
                    <a:lumMod val="75000"/>
                  </a:schemeClr>
                </a:solidFill>
                <a:latin typeface="+mn-lt"/>
                <a:ea typeface="+mn-ea"/>
                <a:cs typeface="Arial" charset="0"/>
              </a:rPr>
              <a:t>Possédons-nous beaucoup d’informations </a:t>
            </a:r>
          </a:p>
          <a:p>
            <a:pPr algn="ctr"/>
            <a:r>
              <a:rPr lang="fr-FR" altLang="fr-FR" sz="3200" b="1" dirty="0">
                <a:solidFill>
                  <a:schemeClr val="accent5">
                    <a:lumMod val="75000"/>
                  </a:schemeClr>
                </a:solidFill>
                <a:latin typeface="+mn-lt"/>
                <a:ea typeface="+mn-ea"/>
                <a:cs typeface="Arial" charset="0"/>
              </a:rPr>
              <a:t>sur les molécules qui nous entourent ?</a:t>
            </a:r>
          </a:p>
        </p:txBody>
      </p:sp>
      <p:sp>
        <p:nvSpPr>
          <p:cNvPr id="40973" name="Rectangle 13">
            <a:extLst>
              <a:ext uri="{FF2B5EF4-FFF2-40B4-BE49-F238E27FC236}">
                <a16:creationId xmlns:a16="http://schemas.microsoft.com/office/drawing/2014/main" id="{92D926F5-216D-8FBF-8A1E-BA45E3CECA10}"/>
              </a:ext>
            </a:extLst>
          </p:cNvPr>
          <p:cNvSpPr>
            <a:spLocks noChangeArrowheads="1"/>
          </p:cNvSpPr>
          <p:nvPr/>
        </p:nvSpPr>
        <p:spPr bwMode="auto">
          <a:xfrm>
            <a:off x="8490394" y="4154393"/>
            <a:ext cx="2620621" cy="1261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40974" name="Text Box 14">
            <a:extLst>
              <a:ext uri="{FF2B5EF4-FFF2-40B4-BE49-F238E27FC236}">
                <a16:creationId xmlns:a16="http://schemas.microsoft.com/office/drawing/2014/main" id="{E36FD3E5-4A0C-CA25-366E-9DEF0C0E42FF}"/>
              </a:ext>
            </a:extLst>
          </p:cNvPr>
          <p:cNvSpPr txBox="1">
            <a:spLocks noChangeArrowheads="1"/>
          </p:cNvSpPr>
          <p:nvPr/>
        </p:nvSpPr>
        <p:spPr bwMode="auto">
          <a:xfrm>
            <a:off x="1644450" y="5590894"/>
            <a:ext cx="10084019" cy="1110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sz="2200" dirty="0">
                <a:solidFill>
                  <a:schemeClr val="accent1">
                    <a:lumMod val="75000"/>
                  </a:schemeClr>
                </a:solidFill>
                <a:cs typeface="Arial" panose="020B0604020202020204" pitchFamily="34" charset="0"/>
              </a:rPr>
              <a:t>Il y a tant de molécules qu’il est très difficile, très long et qu’il coûte très cher de toutes les tester. Il faudrait plus de 50 millions d'années pour tester individuellement chacune de ces molécules (à moyens constants).</a:t>
            </a:r>
          </a:p>
        </p:txBody>
      </p:sp>
      <p:sp>
        <p:nvSpPr>
          <p:cNvPr id="40975" name="Text Box 15">
            <a:extLst>
              <a:ext uri="{FF2B5EF4-FFF2-40B4-BE49-F238E27FC236}">
                <a16:creationId xmlns:a16="http://schemas.microsoft.com/office/drawing/2014/main" id="{620D2306-3DDE-3F25-7936-3EC00F172213}"/>
              </a:ext>
            </a:extLst>
          </p:cNvPr>
          <p:cNvSpPr txBox="1">
            <a:spLocks noChangeArrowheads="1"/>
          </p:cNvSpPr>
          <p:nvPr/>
        </p:nvSpPr>
        <p:spPr bwMode="auto">
          <a:xfrm>
            <a:off x="1644435" y="1267106"/>
            <a:ext cx="9934870" cy="77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sz="2200" dirty="0">
                <a:solidFill>
                  <a:schemeClr val="accent1">
                    <a:lumMod val="75000"/>
                  </a:schemeClr>
                </a:solidFill>
                <a:cs typeface="Arial" panose="020B0604020202020204" pitchFamily="34" charset="0"/>
              </a:rPr>
              <a:t>Sur les 30 000 molécules qui doivent être évaluées par l’Union Européenne </a:t>
            </a:r>
          </a:p>
          <a:p>
            <a:pPr eaLnBrk="1" hangingPunct="1">
              <a:buClrTx/>
              <a:buFontTx/>
              <a:buNone/>
            </a:pPr>
            <a:r>
              <a:rPr lang="fr-FR" altLang="fr-FR" sz="2200" dirty="0">
                <a:solidFill>
                  <a:schemeClr val="accent1">
                    <a:lumMod val="75000"/>
                  </a:schemeClr>
                </a:solidFill>
                <a:cs typeface="Arial" panose="020B0604020202020204" pitchFamily="34" charset="0"/>
              </a:rPr>
              <a:t>d'ici 2018, il y en a : </a:t>
            </a:r>
          </a:p>
        </p:txBody>
      </p:sp>
      <p:sp>
        <p:nvSpPr>
          <p:cNvPr id="40976" name="Text Box 16">
            <a:extLst>
              <a:ext uri="{FF2B5EF4-FFF2-40B4-BE49-F238E27FC236}">
                <a16:creationId xmlns:a16="http://schemas.microsoft.com/office/drawing/2014/main" id="{39FAA895-4CA9-2800-E77A-A144847DC2C9}"/>
              </a:ext>
            </a:extLst>
          </p:cNvPr>
          <p:cNvSpPr txBox="1">
            <a:spLocks noChangeArrowheads="1"/>
          </p:cNvSpPr>
          <p:nvPr/>
        </p:nvSpPr>
        <p:spPr bwMode="auto">
          <a:xfrm rot="742268">
            <a:off x="10442705" y="682962"/>
            <a:ext cx="1630327" cy="710055"/>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buClrTx/>
              <a:buFontTx/>
              <a:buNone/>
            </a:pPr>
            <a:r>
              <a:rPr lang="fr-FR" altLang="fr-FR" sz="4000" b="1" dirty="0">
                <a:solidFill>
                  <a:srgbClr val="E15A4C"/>
                </a:solidFill>
              </a:rPr>
              <a:t>  Non !</a:t>
            </a:r>
          </a:p>
        </p:txBody>
      </p:sp>
      <p:sp>
        <p:nvSpPr>
          <p:cNvPr id="40979" name="Text Box 19">
            <a:extLst>
              <a:ext uri="{FF2B5EF4-FFF2-40B4-BE49-F238E27FC236}">
                <a16:creationId xmlns:a16="http://schemas.microsoft.com/office/drawing/2014/main" id="{47CA1970-6958-7352-18FE-8186A7AECFCE}"/>
              </a:ext>
            </a:extLst>
          </p:cNvPr>
          <p:cNvSpPr txBox="1">
            <a:spLocks noChangeArrowheads="1"/>
          </p:cNvSpPr>
          <p:nvPr/>
        </p:nvSpPr>
        <p:spPr bwMode="auto">
          <a:xfrm>
            <a:off x="4263445" y="4627948"/>
            <a:ext cx="3574585" cy="4638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sz="2400" b="1" dirty="0">
                <a:solidFill>
                  <a:schemeClr val="accent1">
                    <a:lumMod val="50000"/>
                  </a:schemeClr>
                </a:solidFill>
                <a:cs typeface="Arial" panose="020B0604020202020204" pitchFamily="34" charset="0"/>
              </a:rPr>
              <a:t>65 % </a:t>
            </a:r>
            <a:r>
              <a:rPr lang="fr-FR" altLang="fr-FR" sz="2400" dirty="0">
                <a:solidFill>
                  <a:schemeClr val="accent1">
                    <a:lumMod val="50000"/>
                  </a:schemeClr>
                </a:solidFill>
                <a:cs typeface="Arial" panose="020B0604020202020204" pitchFamily="34" charset="0"/>
              </a:rPr>
              <a:t>très peu de données</a:t>
            </a:r>
          </a:p>
        </p:txBody>
      </p:sp>
      <p:sp>
        <p:nvSpPr>
          <p:cNvPr id="40980" name="Text Box 20">
            <a:extLst>
              <a:ext uri="{FF2B5EF4-FFF2-40B4-BE49-F238E27FC236}">
                <a16:creationId xmlns:a16="http://schemas.microsoft.com/office/drawing/2014/main" id="{5E62155F-BD5C-B300-CD22-91418B8423A5}"/>
              </a:ext>
            </a:extLst>
          </p:cNvPr>
          <p:cNvSpPr txBox="1">
            <a:spLocks noChangeArrowheads="1"/>
          </p:cNvSpPr>
          <p:nvPr/>
        </p:nvSpPr>
        <p:spPr bwMode="auto">
          <a:xfrm>
            <a:off x="4881427" y="1924782"/>
            <a:ext cx="3073000" cy="4638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sz="2400" b="1" dirty="0">
                <a:solidFill>
                  <a:schemeClr val="accent5">
                    <a:lumMod val="75000"/>
                  </a:schemeClr>
                </a:solidFill>
                <a:cs typeface="Arial" panose="020B0604020202020204" pitchFamily="34" charset="0"/>
              </a:rPr>
              <a:t>21%</a:t>
            </a:r>
            <a:r>
              <a:rPr lang="fr-FR" altLang="fr-FR" sz="2400" dirty="0">
                <a:solidFill>
                  <a:schemeClr val="accent5">
                    <a:lumMod val="75000"/>
                  </a:schemeClr>
                </a:solidFill>
                <a:cs typeface="Arial" panose="020B0604020202020204" pitchFamily="34" charset="0"/>
              </a:rPr>
              <a:t> aucune donnée</a:t>
            </a:r>
          </a:p>
        </p:txBody>
      </p:sp>
      <p:sp>
        <p:nvSpPr>
          <p:cNvPr id="40981" name="Text Box 21">
            <a:extLst>
              <a:ext uri="{FF2B5EF4-FFF2-40B4-BE49-F238E27FC236}">
                <a16:creationId xmlns:a16="http://schemas.microsoft.com/office/drawing/2014/main" id="{5448974B-0A48-6EC8-0CED-8A973971D449}"/>
              </a:ext>
            </a:extLst>
          </p:cNvPr>
          <p:cNvSpPr txBox="1">
            <a:spLocks noChangeArrowheads="1"/>
          </p:cNvSpPr>
          <p:nvPr/>
        </p:nvSpPr>
        <p:spPr bwMode="auto">
          <a:xfrm>
            <a:off x="1571356" y="2846464"/>
            <a:ext cx="4949181" cy="4638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sz="2400" b="1" dirty="0">
                <a:solidFill>
                  <a:schemeClr val="bg1">
                    <a:lumMod val="50000"/>
                  </a:schemeClr>
                </a:solidFill>
                <a:cs typeface="Arial" panose="020B0604020202020204" pitchFamily="34" charset="0"/>
              </a:rPr>
              <a:t>11 % </a:t>
            </a:r>
            <a:r>
              <a:rPr lang="fr-FR" altLang="fr-FR" sz="2400" dirty="0">
                <a:solidFill>
                  <a:schemeClr val="bg1">
                    <a:lumMod val="50000"/>
                  </a:schemeClr>
                </a:solidFill>
                <a:cs typeface="Arial" panose="020B0604020202020204" pitchFamily="34" charset="0"/>
              </a:rPr>
              <a:t>que des informations minimales</a:t>
            </a:r>
          </a:p>
        </p:txBody>
      </p:sp>
      <p:sp>
        <p:nvSpPr>
          <p:cNvPr id="40982" name="Text Box 22">
            <a:extLst>
              <a:ext uri="{FF2B5EF4-FFF2-40B4-BE49-F238E27FC236}">
                <a16:creationId xmlns:a16="http://schemas.microsoft.com/office/drawing/2014/main" id="{BBC781C1-6269-2667-109F-B2FAC59EF20A}"/>
              </a:ext>
            </a:extLst>
          </p:cNvPr>
          <p:cNvSpPr txBox="1">
            <a:spLocks noChangeArrowheads="1"/>
          </p:cNvSpPr>
          <p:nvPr/>
        </p:nvSpPr>
        <p:spPr bwMode="auto">
          <a:xfrm>
            <a:off x="2822182" y="3847524"/>
            <a:ext cx="3572997" cy="4638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sz="2400" b="1" dirty="0">
                <a:solidFill>
                  <a:schemeClr val="accent1">
                    <a:lumMod val="75000"/>
                  </a:schemeClr>
                </a:solidFill>
                <a:cs typeface="Arial" panose="020B0604020202020204" pitchFamily="34" charset="0"/>
              </a:rPr>
              <a:t>3 %</a:t>
            </a:r>
            <a:r>
              <a:rPr lang="fr-FR" altLang="fr-FR" sz="2400" dirty="0">
                <a:solidFill>
                  <a:schemeClr val="accent1">
                    <a:lumMod val="75000"/>
                  </a:schemeClr>
                </a:solidFill>
                <a:cs typeface="Arial" panose="020B0604020202020204" pitchFamily="34" charset="0"/>
              </a:rPr>
              <a:t> totalement testées</a:t>
            </a:r>
          </a:p>
        </p:txBody>
      </p:sp>
      <p:cxnSp>
        <p:nvCxnSpPr>
          <p:cNvPr id="40983" name="AutoShape 23">
            <a:extLst>
              <a:ext uri="{FF2B5EF4-FFF2-40B4-BE49-F238E27FC236}">
                <a16:creationId xmlns:a16="http://schemas.microsoft.com/office/drawing/2014/main" id="{C60F9AAA-69AD-77EA-9297-DB5DCF4F427F}"/>
              </a:ext>
            </a:extLst>
          </p:cNvPr>
          <p:cNvCxnSpPr>
            <a:cxnSpLocks noChangeShapeType="1"/>
          </p:cNvCxnSpPr>
          <p:nvPr/>
        </p:nvCxnSpPr>
        <p:spPr bwMode="auto">
          <a:xfrm>
            <a:off x="7568176" y="2230595"/>
            <a:ext cx="1106344" cy="53783"/>
          </a:xfrm>
          <a:prstGeom prst="straightConnector1">
            <a:avLst/>
          </a:prstGeom>
          <a:noFill/>
          <a:ln w="28575" cap="sq">
            <a:solidFill>
              <a:schemeClr val="accent5">
                <a:lumMod val="75000"/>
              </a:schemeClr>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0984" name="AutoShape 24">
            <a:extLst>
              <a:ext uri="{FF2B5EF4-FFF2-40B4-BE49-F238E27FC236}">
                <a16:creationId xmlns:a16="http://schemas.microsoft.com/office/drawing/2014/main" id="{60E29E52-0DC0-13BF-BEF2-DA83CD0DFB33}"/>
              </a:ext>
            </a:extLst>
          </p:cNvPr>
          <p:cNvCxnSpPr>
            <a:cxnSpLocks noChangeShapeType="1"/>
          </p:cNvCxnSpPr>
          <p:nvPr/>
        </p:nvCxnSpPr>
        <p:spPr bwMode="auto">
          <a:xfrm>
            <a:off x="6318976" y="3098800"/>
            <a:ext cx="1763530" cy="221470"/>
          </a:xfrm>
          <a:prstGeom prst="straightConnector1">
            <a:avLst/>
          </a:prstGeom>
          <a:noFill/>
          <a:ln w="28575" cap="sq">
            <a:solidFill>
              <a:schemeClr val="bg1">
                <a:lumMod val="50000"/>
              </a:schemeClr>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0985" name="AutoShape 25">
            <a:extLst>
              <a:ext uri="{FF2B5EF4-FFF2-40B4-BE49-F238E27FC236}">
                <a16:creationId xmlns:a16="http://schemas.microsoft.com/office/drawing/2014/main" id="{B3BE5C60-6BBE-3733-7D35-358E1A9165B2}"/>
              </a:ext>
            </a:extLst>
          </p:cNvPr>
          <p:cNvCxnSpPr>
            <a:cxnSpLocks noChangeShapeType="1"/>
          </p:cNvCxnSpPr>
          <p:nvPr/>
        </p:nvCxnSpPr>
        <p:spPr bwMode="auto">
          <a:xfrm>
            <a:off x="5803106" y="4125823"/>
            <a:ext cx="2330334" cy="0"/>
          </a:xfrm>
          <a:prstGeom prst="straightConnector1">
            <a:avLst/>
          </a:prstGeom>
          <a:noFill/>
          <a:ln w="28575" cap="sq">
            <a:solidFill>
              <a:schemeClr val="accent1">
                <a:lumMod val="75000"/>
              </a:schemeClr>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0986" name="AutoShape 26">
            <a:extLst>
              <a:ext uri="{FF2B5EF4-FFF2-40B4-BE49-F238E27FC236}">
                <a16:creationId xmlns:a16="http://schemas.microsoft.com/office/drawing/2014/main" id="{DC5DA95B-8807-FD86-57F0-90B2AD4BC168}"/>
              </a:ext>
            </a:extLst>
          </p:cNvPr>
          <p:cNvCxnSpPr>
            <a:cxnSpLocks noChangeShapeType="1"/>
          </p:cNvCxnSpPr>
          <p:nvPr/>
        </p:nvCxnSpPr>
        <p:spPr bwMode="auto">
          <a:xfrm>
            <a:off x="7592360" y="4895415"/>
            <a:ext cx="1082160" cy="0"/>
          </a:xfrm>
          <a:prstGeom prst="straightConnector1">
            <a:avLst/>
          </a:prstGeom>
          <a:noFill/>
          <a:ln w="28575" cap="sq">
            <a:solidFill>
              <a:schemeClr val="accent1">
                <a:lumMod val="50000"/>
              </a:schemeClr>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272103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76"/>
                                        </p:tgtEl>
                                        <p:attrNameLst>
                                          <p:attrName>style.visibility</p:attrName>
                                        </p:attrNameLst>
                                      </p:cBhvr>
                                      <p:to>
                                        <p:strVal val="visible"/>
                                      </p:to>
                                    </p:set>
                                    <p:anim calcmode="lin" valueType="num">
                                      <p:cBhvr additive="base">
                                        <p:cTn id="7" dur="500" fill="hold"/>
                                        <p:tgtEl>
                                          <p:spTgt spid="40976"/>
                                        </p:tgtEl>
                                        <p:attrNameLst>
                                          <p:attrName>ppt_x</p:attrName>
                                        </p:attrNameLst>
                                      </p:cBhvr>
                                      <p:tavLst>
                                        <p:tav tm="0">
                                          <p:val>
                                            <p:strVal val="#ppt_x"/>
                                          </p:val>
                                        </p:tav>
                                        <p:tav tm="100000">
                                          <p:val>
                                            <p:strVal val="#ppt_x"/>
                                          </p:val>
                                        </p:tav>
                                      </p:tavLst>
                                    </p:anim>
                                    <p:anim calcmode="lin" valueType="num">
                                      <p:cBhvr additive="base">
                                        <p:cTn id="8" dur="500" fill="hold"/>
                                        <p:tgtEl>
                                          <p:spTgt spid="4097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40975"/>
                                        </p:tgtEl>
                                        <p:attrNameLst>
                                          <p:attrName>style.visibility</p:attrName>
                                        </p:attrNameLst>
                                      </p:cBhvr>
                                      <p:to>
                                        <p:strVal val="visible"/>
                                      </p:to>
                                    </p:set>
                                    <p:animEffect transition="in" filter="fade">
                                      <p:cBhvr>
                                        <p:cTn id="12" dur="500"/>
                                        <p:tgtEl>
                                          <p:spTgt spid="40975"/>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500"/>
                                        <p:tgtEl>
                                          <p:spTgt spid="4"/>
                                        </p:tgtEl>
                                      </p:cBhvr>
                                    </p:animEffect>
                                  </p:childTnLst>
                                </p:cTn>
                              </p:par>
                              <p:par>
                                <p:cTn id="17" presetID="10" presetClass="entr" presetSubtype="0" fill="hold" grpId="0" nodeType="withEffect">
                                  <p:stCondLst>
                                    <p:cond delay="500"/>
                                  </p:stCondLst>
                                  <p:childTnLst>
                                    <p:set>
                                      <p:cBhvr>
                                        <p:cTn id="18" dur="1" fill="hold">
                                          <p:stCondLst>
                                            <p:cond delay="0"/>
                                          </p:stCondLst>
                                        </p:cTn>
                                        <p:tgtEl>
                                          <p:spTgt spid="40980"/>
                                        </p:tgtEl>
                                        <p:attrNameLst>
                                          <p:attrName>style.visibility</p:attrName>
                                        </p:attrNameLst>
                                      </p:cBhvr>
                                      <p:to>
                                        <p:strVal val="visible"/>
                                      </p:to>
                                    </p:set>
                                    <p:animEffect transition="in" filter="fade">
                                      <p:cBhvr>
                                        <p:cTn id="19" dur="500"/>
                                        <p:tgtEl>
                                          <p:spTgt spid="40980"/>
                                        </p:tgtEl>
                                      </p:cBhvr>
                                    </p:animEffect>
                                  </p:childTnLst>
                                </p:cTn>
                              </p:par>
                              <p:par>
                                <p:cTn id="20" presetID="10" presetClass="entr" presetSubtype="0" fill="hold" nodeType="withEffect">
                                  <p:stCondLst>
                                    <p:cond delay="750"/>
                                  </p:stCondLst>
                                  <p:childTnLst>
                                    <p:set>
                                      <p:cBhvr>
                                        <p:cTn id="21" dur="1" fill="hold">
                                          <p:stCondLst>
                                            <p:cond delay="0"/>
                                          </p:stCondLst>
                                        </p:cTn>
                                        <p:tgtEl>
                                          <p:spTgt spid="40983"/>
                                        </p:tgtEl>
                                        <p:attrNameLst>
                                          <p:attrName>style.visibility</p:attrName>
                                        </p:attrNameLst>
                                      </p:cBhvr>
                                      <p:to>
                                        <p:strVal val="visible"/>
                                      </p:to>
                                    </p:set>
                                    <p:animEffect transition="in" filter="fade">
                                      <p:cBhvr>
                                        <p:cTn id="22" dur="500"/>
                                        <p:tgtEl>
                                          <p:spTgt spid="40983"/>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40981"/>
                                        </p:tgtEl>
                                        <p:attrNameLst>
                                          <p:attrName>style.visibility</p:attrName>
                                        </p:attrNameLst>
                                      </p:cBhvr>
                                      <p:to>
                                        <p:strVal val="visible"/>
                                      </p:to>
                                    </p:set>
                                    <p:animEffect transition="in" filter="fade">
                                      <p:cBhvr>
                                        <p:cTn id="26" dur="500"/>
                                        <p:tgtEl>
                                          <p:spTgt spid="40981"/>
                                        </p:tgtEl>
                                      </p:cBhvr>
                                    </p:animEffect>
                                  </p:childTnLst>
                                </p:cTn>
                              </p:par>
                            </p:childTnLst>
                          </p:cTn>
                        </p:par>
                        <p:par>
                          <p:cTn id="27" fill="hold">
                            <p:stCondLst>
                              <p:cond delay="3000"/>
                            </p:stCondLst>
                            <p:childTnLst>
                              <p:par>
                                <p:cTn id="28" presetID="10" presetClass="entr" presetSubtype="0" fill="hold" nodeType="afterEffect">
                                  <p:stCondLst>
                                    <p:cond delay="0"/>
                                  </p:stCondLst>
                                  <p:childTnLst>
                                    <p:set>
                                      <p:cBhvr>
                                        <p:cTn id="29" dur="1" fill="hold">
                                          <p:stCondLst>
                                            <p:cond delay="0"/>
                                          </p:stCondLst>
                                        </p:cTn>
                                        <p:tgtEl>
                                          <p:spTgt spid="40984"/>
                                        </p:tgtEl>
                                        <p:attrNameLst>
                                          <p:attrName>style.visibility</p:attrName>
                                        </p:attrNameLst>
                                      </p:cBhvr>
                                      <p:to>
                                        <p:strVal val="visible"/>
                                      </p:to>
                                    </p:set>
                                    <p:animEffect transition="in" filter="fade">
                                      <p:cBhvr>
                                        <p:cTn id="30" dur="500"/>
                                        <p:tgtEl>
                                          <p:spTgt spid="40984"/>
                                        </p:tgtEl>
                                      </p:cBhvr>
                                    </p:animEffect>
                                  </p:childTnLst>
                                </p:cTn>
                              </p:par>
                            </p:childTnLst>
                          </p:cTn>
                        </p:par>
                        <p:par>
                          <p:cTn id="31" fill="hold">
                            <p:stCondLst>
                              <p:cond delay="3500"/>
                            </p:stCondLst>
                            <p:childTnLst>
                              <p:par>
                                <p:cTn id="32" presetID="10" presetClass="entr" presetSubtype="0" fill="hold" grpId="0" nodeType="afterEffect">
                                  <p:stCondLst>
                                    <p:cond delay="0"/>
                                  </p:stCondLst>
                                  <p:childTnLst>
                                    <p:set>
                                      <p:cBhvr>
                                        <p:cTn id="33" dur="1" fill="hold">
                                          <p:stCondLst>
                                            <p:cond delay="0"/>
                                          </p:stCondLst>
                                        </p:cTn>
                                        <p:tgtEl>
                                          <p:spTgt spid="40982"/>
                                        </p:tgtEl>
                                        <p:attrNameLst>
                                          <p:attrName>style.visibility</p:attrName>
                                        </p:attrNameLst>
                                      </p:cBhvr>
                                      <p:to>
                                        <p:strVal val="visible"/>
                                      </p:to>
                                    </p:set>
                                    <p:animEffect transition="in" filter="fade">
                                      <p:cBhvr>
                                        <p:cTn id="34" dur="500"/>
                                        <p:tgtEl>
                                          <p:spTgt spid="40982"/>
                                        </p:tgtEl>
                                      </p:cBhvr>
                                    </p:animEffect>
                                  </p:childTnLst>
                                </p:cTn>
                              </p:par>
                            </p:childTnLst>
                          </p:cTn>
                        </p:par>
                        <p:par>
                          <p:cTn id="35" fill="hold">
                            <p:stCondLst>
                              <p:cond delay="4000"/>
                            </p:stCondLst>
                            <p:childTnLst>
                              <p:par>
                                <p:cTn id="36" presetID="10" presetClass="entr" presetSubtype="0" fill="hold" nodeType="afterEffect">
                                  <p:stCondLst>
                                    <p:cond delay="0"/>
                                  </p:stCondLst>
                                  <p:childTnLst>
                                    <p:set>
                                      <p:cBhvr>
                                        <p:cTn id="37" dur="1" fill="hold">
                                          <p:stCondLst>
                                            <p:cond delay="0"/>
                                          </p:stCondLst>
                                        </p:cTn>
                                        <p:tgtEl>
                                          <p:spTgt spid="40985"/>
                                        </p:tgtEl>
                                        <p:attrNameLst>
                                          <p:attrName>style.visibility</p:attrName>
                                        </p:attrNameLst>
                                      </p:cBhvr>
                                      <p:to>
                                        <p:strVal val="visible"/>
                                      </p:to>
                                    </p:set>
                                    <p:animEffect transition="in" filter="fade">
                                      <p:cBhvr>
                                        <p:cTn id="38" dur="500"/>
                                        <p:tgtEl>
                                          <p:spTgt spid="40985"/>
                                        </p:tgtEl>
                                      </p:cBhvr>
                                    </p:animEffect>
                                  </p:childTnLst>
                                </p:cTn>
                              </p:par>
                            </p:childTnLst>
                          </p:cTn>
                        </p:par>
                        <p:par>
                          <p:cTn id="39" fill="hold">
                            <p:stCondLst>
                              <p:cond delay="4500"/>
                            </p:stCondLst>
                            <p:childTnLst>
                              <p:par>
                                <p:cTn id="40" presetID="10" presetClass="entr" presetSubtype="0" fill="hold" grpId="0" nodeType="afterEffect">
                                  <p:stCondLst>
                                    <p:cond delay="0"/>
                                  </p:stCondLst>
                                  <p:childTnLst>
                                    <p:set>
                                      <p:cBhvr>
                                        <p:cTn id="41" dur="1" fill="hold">
                                          <p:stCondLst>
                                            <p:cond delay="0"/>
                                          </p:stCondLst>
                                        </p:cTn>
                                        <p:tgtEl>
                                          <p:spTgt spid="40979"/>
                                        </p:tgtEl>
                                        <p:attrNameLst>
                                          <p:attrName>style.visibility</p:attrName>
                                        </p:attrNameLst>
                                      </p:cBhvr>
                                      <p:to>
                                        <p:strVal val="visible"/>
                                      </p:to>
                                    </p:set>
                                    <p:animEffect transition="in" filter="fade">
                                      <p:cBhvr>
                                        <p:cTn id="42" dur="500"/>
                                        <p:tgtEl>
                                          <p:spTgt spid="40979"/>
                                        </p:tgtEl>
                                      </p:cBhvr>
                                    </p:animEffect>
                                  </p:childTnLst>
                                </p:cTn>
                              </p:par>
                            </p:childTnLst>
                          </p:cTn>
                        </p:par>
                        <p:par>
                          <p:cTn id="43" fill="hold">
                            <p:stCondLst>
                              <p:cond delay="5000"/>
                            </p:stCondLst>
                            <p:childTnLst>
                              <p:par>
                                <p:cTn id="44" presetID="10" presetClass="entr" presetSubtype="0" fill="hold" nodeType="afterEffect">
                                  <p:stCondLst>
                                    <p:cond delay="0"/>
                                  </p:stCondLst>
                                  <p:childTnLst>
                                    <p:set>
                                      <p:cBhvr>
                                        <p:cTn id="45" dur="1" fill="hold">
                                          <p:stCondLst>
                                            <p:cond delay="0"/>
                                          </p:stCondLst>
                                        </p:cTn>
                                        <p:tgtEl>
                                          <p:spTgt spid="40986"/>
                                        </p:tgtEl>
                                        <p:attrNameLst>
                                          <p:attrName>style.visibility</p:attrName>
                                        </p:attrNameLst>
                                      </p:cBhvr>
                                      <p:to>
                                        <p:strVal val="visible"/>
                                      </p:to>
                                    </p:set>
                                    <p:animEffect transition="in" filter="fade">
                                      <p:cBhvr>
                                        <p:cTn id="46" dur="500"/>
                                        <p:tgtEl>
                                          <p:spTgt spid="40986"/>
                                        </p:tgtEl>
                                      </p:cBhvr>
                                    </p:animEffect>
                                  </p:childTnLst>
                                </p:cTn>
                              </p:par>
                            </p:childTnLst>
                          </p:cTn>
                        </p:par>
                        <p:par>
                          <p:cTn id="47" fill="hold">
                            <p:stCondLst>
                              <p:cond delay="5500"/>
                            </p:stCondLst>
                            <p:childTnLst>
                              <p:par>
                                <p:cTn id="48" presetID="10" presetClass="entr" presetSubtype="0" fill="hold" grpId="0" nodeType="afterEffect">
                                  <p:stCondLst>
                                    <p:cond delay="0"/>
                                  </p:stCondLst>
                                  <p:childTnLst>
                                    <p:set>
                                      <p:cBhvr>
                                        <p:cTn id="49" dur="1" fill="hold">
                                          <p:stCondLst>
                                            <p:cond delay="0"/>
                                          </p:stCondLst>
                                        </p:cTn>
                                        <p:tgtEl>
                                          <p:spTgt spid="40974"/>
                                        </p:tgtEl>
                                        <p:attrNameLst>
                                          <p:attrName>style.visibility</p:attrName>
                                        </p:attrNameLst>
                                      </p:cBhvr>
                                      <p:to>
                                        <p:strVal val="visible"/>
                                      </p:to>
                                    </p:set>
                                    <p:animEffect transition="in" filter="fade">
                                      <p:cBhvr>
                                        <p:cTn id="50" dur="500"/>
                                        <p:tgtEl>
                                          <p:spTgt spid="40974"/>
                                        </p:tgtEl>
                                      </p:cBhvr>
                                    </p:animEffect>
                                  </p:childTnLst>
                                </p:cTn>
                              </p:par>
                            </p:childTnLst>
                          </p:cTn>
                        </p:par>
                        <p:par>
                          <p:cTn id="51" fill="hold">
                            <p:stCondLst>
                              <p:cond delay="6000"/>
                            </p:stCondLst>
                            <p:childTnLst>
                              <p:par>
                                <p:cTn id="52" presetID="10" presetClass="entr" presetSubtype="0" fill="hold" grpId="0" nodeType="afterEffect" nodePh="1">
                                  <p:stCondLst>
                                    <p:cond delay="0"/>
                                  </p:stCondLst>
                                  <p:endCondLst>
                                    <p:cond evt="begin" delay="0">
                                      <p:tn val="52"/>
                                    </p:cond>
                                  </p:endCondLst>
                                  <p:childTnLst>
                                    <p:set>
                                      <p:cBhvr>
                                        <p:cTn id="53" dur="1" fill="hold">
                                          <p:stCondLst>
                                            <p:cond delay="0"/>
                                          </p:stCondLst>
                                        </p:cTn>
                                        <p:tgtEl>
                                          <p:spTgt spid="40973"/>
                                        </p:tgtEl>
                                        <p:attrNameLst>
                                          <p:attrName>style.visibility</p:attrName>
                                        </p:attrNameLst>
                                      </p:cBhvr>
                                      <p:to>
                                        <p:strVal val="visible"/>
                                      </p:to>
                                    </p:set>
                                    <p:animEffect transition="in" filter="fade">
                                      <p:cBhvr>
                                        <p:cTn id="54" dur="500"/>
                                        <p:tgtEl>
                                          <p:spTgt spid="409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40973" grpId="0"/>
      <p:bldP spid="40974" grpId="0"/>
      <p:bldP spid="40975" grpId="0"/>
      <p:bldP spid="40976" grpId="0" animBg="1"/>
      <p:bldP spid="40979" grpId="0"/>
      <p:bldP spid="40980" grpId="0"/>
      <p:bldP spid="40981" grpId="0"/>
      <p:bldP spid="40982" grpId="0"/>
    </p:bldLst>
  </p:timing>
</p:sld>
</file>

<file path=ppt/slides/slide1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9D76592-04A0-1B4D-08E8-D4867E432BBD}"/>
              </a:ext>
            </a:extLst>
          </p:cNvPr>
          <p:cNvSpPr txBox="1"/>
          <p:nvPr/>
        </p:nvSpPr>
        <p:spPr>
          <a:xfrm>
            <a:off x="3440519" y="3276235"/>
            <a:ext cx="6225362" cy="2554545"/>
          </a:xfrm>
          <a:prstGeom prst="rect">
            <a:avLst/>
          </a:prstGeom>
          <a:noFill/>
        </p:spPr>
        <p:txBody>
          <a:bodyPr wrap="square">
            <a:spAutoFit/>
          </a:bodyPr>
          <a:lstStyle/>
          <a:p>
            <a:pPr algn="ctr"/>
            <a:r>
              <a:rPr lang="fr-FR" altLang="fr-FR" sz="4000" b="1" dirty="0">
                <a:solidFill>
                  <a:schemeClr val="accent5">
                    <a:lumMod val="75000"/>
                  </a:schemeClr>
                </a:solidFill>
                <a:cs typeface="Arial" charset="0"/>
              </a:rPr>
              <a:t>Quelques informations complémentaires : L’essentiel sur la pollution de l’air de L’Air et Moi Lycée</a:t>
            </a:r>
            <a:endParaRPr lang="fr-FR" altLang="fr-FR" sz="4000" b="1" dirty="0">
              <a:solidFill>
                <a:schemeClr val="accent5">
                  <a:lumMod val="75000"/>
                </a:schemeClr>
              </a:solidFill>
              <a:latin typeface="+mn-lt"/>
              <a:ea typeface="+mn-ea"/>
              <a:cs typeface="Arial" charset="0"/>
            </a:endParaRPr>
          </a:p>
        </p:txBody>
      </p:sp>
    </p:spTree>
    <p:extLst>
      <p:ext uri="{BB962C8B-B14F-4D97-AF65-F5344CB8AC3E}">
        <p14:creationId xmlns:p14="http://schemas.microsoft.com/office/powerpoint/2010/main" val="1662452275"/>
      </p:ext>
    </p:extLst>
  </p:cSld>
  <p:clrMapOvr>
    <a:masterClrMapping/>
  </p:clrMapOvr>
  <p:extLst>
    <p:ext uri="{6950BFC3-D8DA-4A85-94F7-54DA5524770B}">
      <p188:commentRel xmlns:p188="http://schemas.microsoft.com/office/powerpoint/2018/8/main" r:id="rId2"/>
    </p:ext>
  </p:extLst>
</p:sld>
</file>

<file path=ppt/slides/slide1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e Verre">
            <a:extLst>
              <a:ext uri="{FF2B5EF4-FFF2-40B4-BE49-F238E27FC236}">
                <a16:creationId xmlns:a16="http://schemas.microsoft.com/office/drawing/2014/main" id="{7C73565B-7699-0000-5446-7519B088E491}"/>
              </a:ext>
            </a:extLst>
          </p:cNvPr>
          <p:cNvGrpSpPr>
            <a:grpSpLocks/>
          </p:cNvGrpSpPr>
          <p:nvPr/>
        </p:nvGrpSpPr>
        <p:grpSpPr bwMode="auto">
          <a:xfrm>
            <a:off x="6892925" y="1301750"/>
            <a:ext cx="5175250" cy="5332413"/>
            <a:chOff x="1033886" y="1522412"/>
            <a:chExt cx="4955241" cy="5105400"/>
          </a:xfrm>
        </p:grpSpPr>
        <p:pic>
          <p:nvPicPr>
            <p:cNvPr id="66592" name="Image 3">
              <a:extLst>
                <a:ext uri="{FF2B5EF4-FFF2-40B4-BE49-F238E27FC236}">
                  <a16:creationId xmlns:a16="http://schemas.microsoft.com/office/drawing/2014/main" id="{CE9F93C4-F2C5-EC82-2FD3-4743A12656D6}"/>
                </a:ext>
              </a:extLst>
            </p:cNvPr>
            <p:cNvPicPr>
              <a:picLocks noChangeAspect="1"/>
            </p:cNvPicPr>
            <p:nvPr/>
          </p:nvPicPr>
          <p:blipFill>
            <a:blip r:embed="rId4">
              <a:extLst>
                <a:ext uri="{28A0092B-C50C-407E-A947-70E740481C1C}">
                  <a14:useLocalDpi xmlns:a14="http://schemas.microsoft.com/office/drawing/2010/main" val="0"/>
                </a:ext>
              </a:extLst>
            </a:blip>
            <a:srcRect l="7201" t="5772" r="35921" b="11340"/>
            <a:stretch>
              <a:fillRect/>
            </a:stretch>
          </p:blipFill>
          <p:spPr bwMode="auto">
            <a:xfrm>
              <a:off x="1033886" y="1522412"/>
              <a:ext cx="4955241"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93" name="Rectangle 2">
              <a:extLst>
                <a:ext uri="{FF2B5EF4-FFF2-40B4-BE49-F238E27FC236}">
                  <a16:creationId xmlns:a16="http://schemas.microsoft.com/office/drawing/2014/main" id="{162B84C8-132D-CFAD-1758-ABA5787C9A6B}"/>
                </a:ext>
              </a:extLst>
            </p:cNvPr>
            <p:cNvSpPr>
              <a:spLocks noChangeArrowheads="1"/>
            </p:cNvSpPr>
            <p:nvPr/>
          </p:nvSpPr>
          <p:spPr bwMode="auto">
            <a:xfrm>
              <a:off x="3013075" y="3754438"/>
              <a:ext cx="1462088"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Aft>
                  <a:spcPct val="45000"/>
                </a:spcAft>
                <a:buClr>
                  <a:srgbClr val="618FFD"/>
                </a:buClr>
                <a:buFont typeface="Monotype Sorts" charset="0"/>
                <a:buNone/>
              </a:pPr>
              <a:r>
                <a:rPr lang="fr-FR" altLang="fr-FR" sz="1200" b="1">
                  <a:solidFill>
                    <a:srgbClr val="771F45"/>
                  </a:solidFill>
                  <a:cs typeface="Arial" panose="020B0604020202020204" pitchFamily="34" charset="0"/>
                </a:rPr>
                <a:t>Particules</a:t>
              </a:r>
            </a:p>
          </p:txBody>
        </p:sp>
        <p:sp>
          <p:nvSpPr>
            <p:cNvPr id="66594" name="Rectangle 2">
              <a:extLst>
                <a:ext uri="{FF2B5EF4-FFF2-40B4-BE49-F238E27FC236}">
                  <a16:creationId xmlns:a16="http://schemas.microsoft.com/office/drawing/2014/main" id="{2FED16CE-61F0-C779-AE94-2833CC6A1F5A}"/>
                </a:ext>
              </a:extLst>
            </p:cNvPr>
            <p:cNvSpPr>
              <a:spLocks noChangeArrowheads="1"/>
            </p:cNvSpPr>
            <p:nvPr/>
          </p:nvSpPr>
          <p:spPr bwMode="auto">
            <a:xfrm>
              <a:off x="3095625" y="4348163"/>
              <a:ext cx="1462088"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Aft>
                  <a:spcPct val="45000"/>
                </a:spcAft>
                <a:buClr>
                  <a:srgbClr val="618FFD"/>
                </a:buClr>
                <a:buFont typeface="Monotype Sorts" charset="0"/>
                <a:buNone/>
              </a:pPr>
              <a:r>
                <a:rPr lang="fr-FR" altLang="fr-FR" sz="1200" b="1">
                  <a:solidFill>
                    <a:srgbClr val="771F45"/>
                  </a:solidFill>
                  <a:cs typeface="Arial" panose="020B0604020202020204" pitchFamily="34" charset="0"/>
                </a:rPr>
                <a:t>Oxydants</a:t>
              </a:r>
            </a:p>
          </p:txBody>
        </p:sp>
        <p:sp>
          <p:nvSpPr>
            <p:cNvPr id="66595" name="Rectangle 2">
              <a:extLst>
                <a:ext uri="{FF2B5EF4-FFF2-40B4-BE49-F238E27FC236}">
                  <a16:creationId xmlns:a16="http://schemas.microsoft.com/office/drawing/2014/main" id="{263DF850-2199-7E52-C9B5-67557361DC3B}"/>
                </a:ext>
              </a:extLst>
            </p:cNvPr>
            <p:cNvSpPr>
              <a:spLocks noChangeArrowheads="1"/>
            </p:cNvSpPr>
            <p:nvPr/>
          </p:nvSpPr>
          <p:spPr bwMode="auto">
            <a:xfrm>
              <a:off x="2519363" y="4860925"/>
              <a:ext cx="26098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Aft>
                  <a:spcPct val="45000"/>
                </a:spcAft>
                <a:buClr>
                  <a:srgbClr val="618FFD"/>
                </a:buClr>
                <a:buFont typeface="Monotype Sorts" charset="0"/>
                <a:buNone/>
              </a:pPr>
              <a:r>
                <a:rPr lang="fr-FR" altLang="fr-FR" sz="1200" b="1">
                  <a:solidFill>
                    <a:srgbClr val="771F45"/>
                  </a:solidFill>
                  <a:cs typeface="Arial" panose="020B0604020202020204" pitchFamily="34" charset="0"/>
                </a:rPr>
                <a:t>Composés organiques</a:t>
              </a:r>
            </a:p>
          </p:txBody>
        </p:sp>
        <p:sp>
          <p:nvSpPr>
            <p:cNvPr id="66596" name="Rectangle 2">
              <a:extLst>
                <a:ext uri="{FF2B5EF4-FFF2-40B4-BE49-F238E27FC236}">
                  <a16:creationId xmlns:a16="http://schemas.microsoft.com/office/drawing/2014/main" id="{15E2B8EC-1978-B6FA-FE5F-376BF5112C1B}"/>
                </a:ext>
              </a:extLst>
            </p:cNvPr>
            <p:cNvSpPr>
              <a:spLocks noChangeArrowheads="1"/>
            </p:cNvSpPr>
            <p:nvPr/>
          </p:nvSpPr>
          <p:spPr bwMode="auto">
            <a:xfrm>
              <a:off x="2871788" y="5402263"/>
              <a:ext cx="1900237"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Aft>
                  <a:spcPct val="45000"/>
                </a:spcAft>
                <a:buClr>
                  <a:srgbClr val="618FFD"/>
                </a:buClr>
                <a:buFont typeface="Monotype Sorts" charset="0"/>
                <a:buNone/>
              </a:pPr>
              <a:r>
                <a:rPr lang="fr-FR" altLang="fr-FR" sz="1200" b="1">
                  <a:solidFill>
                    <a:srgbClr val="771F45"/>
                  </a:solidFill>
                  <a:cs typeface="Arial" panose="020B0604020202020204" pitchFamily="34" charset="0"/>
                </a:rPr>
                <a:t>Métaux traces</a:t>
              </a:r>
            </a:p>
          </p:txBody>
        </p:sp>
        <p:sp>
          <p:nvSpPr>
            <p:cNvPr id="66597" name="Rectangle 2">
              <a:extLst>
                <a:ext uri="{FF2B5EF4-FFF2-40B4-BE49-F238E27FC236}">
                  <a16:creationId xmlns:a16="http://schemas.microsoft.com/office/drawing/2014/main" id="{7C21DD9C-AAAD-6E8D-1FA9-037AF0163EDB}"/>
                </a:ext>
              </a:extLst>
            </p:cNvPr>
            <p:cNvSpPr>
              <a:spLocks noChangeArrowheads="1"/>
            </p:cNvSpPr>
            <p:nvPr/>
          </p:nvSpPr>
          <p:spPr bwMode="auto">
            <a:xfrm>
              <a:off x="3073400" y="5864225"/>
              <a:ext cx="146367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Aft>
                  <a:spcPct val="45000"/>
                </a:spcAft>
                <a:buClr>
                  <a:srgbClr val="618FFD"/>
                </a:buClr>
                <a:buFont typeface="Monotype Sorts" charset="0"/>
                <a:buNone/>
              </a:pPr>
              <a:r>
                <a:rPr lang="fr-FR" altLang="fr-FR" sz="1200" b="1">
                  <a:solidFill>
                    <a:srgbClr val="771F45"/>
                  </a:solidFill>
                  <a:cs typeface="Arial" panose="020B0604020202020204" pitchFamily="34" charset="0"/>
                </a:rPr>
                <a:t>Pesticides</a:t>
              </a:r>
            </a:p>
          </p:txBody>
        </p:sp>
        <p:sp>
          <p:nvSpPr>
            <p:cNvPr id="66598" name="Rectangle 2">
              <a:extLst>
                <a:ext uri="{FF2B5EF4-FFF2-40B4-BE49-F238E27FC236}">
                  <a16:creationId xmlns:a16="http://schemas.microsoft.com/office/drawing/2014/main" id="{DD59CBA8-FD5B-8853-3B03-6385062947ED}"/>
                </a:ext>
              </a:extLst>
            </p:cNvPr>
            <p:cNvSpPr>
              <a:spLocks noChangeArrowheads="1"/>
            </p:cNvSpPr>
            <p:nvPr/>
          </p:nvSpPr>
          <p:spPr bwMode="auto">
            <a:xfrm>
              <a:off x="4332288" y="2338388"/>
              <a:ext cx="1462087"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Aft>
                  <a:spcPct val="45000"/>
                </a:spcAft>
                <a:buClr>
                  <a:srgbClr val="618FFD"/>
                </a:buClr>
                <a:buFont typeface="Monotype Sorts" charset="0"/>
                <a:buNone/>
              </a:pPr>
              <a:r>
                <a:rPr lang="fr-FR" altLang="fr-FR" sz="1200" b="1">
                  <a:solidFill>
                    <a:srgbClr val="771F45"/>
                  </a:solidFill>
                  <a:cs typeface="Arial" panose="020B0604020202020204" pitchFamily="34" charset="0"/>
                </a:rPr>
                <a:t>Allergènes</a:t>
              </a:r>
            </a:p>
          </p:txBody>
        </p:sp>
      </p:grpSp>
      <p:sp>
        <p:nvSpPr>
          <p:cNvPr id="49" name="Rectangle 2">
            <a:extLst>
              <a:ext uri="{FF2B5EF4-FFF2-40B4-BE49-F238E27FC236}">
                <a16:creationId xmlns:a16="http://schemas.microsoft.com/office/drawing/2014/main" id="{74CC7C82-2BED-C70F-02B9-FEA48EB172B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chemeClr val="accent5">
                    <a:lumMod val="75000"/>
                  </a:schemeClr>
                </a:solidFill>
                <a:cs typeface="Arial" charset="0"/>
              </a:rPr>
              <a:t>Qu’est-ce que l’effet cocktail de la pollution de l’air ? </a:t>
            </a:r>
          </a:p>
        </p:txBody>
      </p:sp>
      <p:grpSp>
        <p:nvGrpSpPr>
          <p:cNvPr id="6" name="Groupe 2">
            <a:extLst>
              <a:ext uri="{FF2B5EF4-FFF2-40B4-BE49-F238E27FC236}">
                <a16:creationId xmlns:a16="http://schemas.microsoft.com/office/drawing/2014/main" id="{3268797F-3BFA-FEA7-AE48-55A243FBF953}"/>
              </a:ext>
            </a:extLst>
          </p:cNvPr>
          <p:cNvGrpSpPr>
            <a:grpSpLocks/>
          </p:cNvGrpSpPr>
          <p:nvPr/>
        </p:nvGrpSpPr>
        <p:grpSpPr bwMode="auto">
          <a:xfrm>
            <a:off x="1982788" y="4613275"/>
            <a:ext cx="5256212" cy="1014413"/>
            <a:chOff x="1982158" y="4613659"/>
            <a:chExt cx="5257450" cy="1014413"/>
          </a:xfrm>
        </p:grpSpPr>
        <p:sp>
          <p:nvSpPr>
            <p:cNvPr id="74" name="Num 2">
              <a:extLst>
                <a:ext uri="{FF2B5EF4-FFF2-40B4-BE49-F238E27FC236}">
                  <a16:creationId xmlns:a16="http://schemas.microsoft.com/office/drawing/2014/main" id="{D2E33F4C-ED0F-E33D-5824-ED128C8BB82A}"/>
                </a:ext>
              </a:extLst>
            </p:cNvPr>
            <p:cNvSpPr/>
            <p:nvPr/>
          </p:nvSpPr>
          <p:spPr bwMode="auto">
            <a:xfrm>
              <a:off x="1982158" y="4613659"/>
              <a:ext cx="1014651"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sp>
          <p:nvSpPr>
            <p:cNvPr id="66591" name="ZoneTexte 22">
              <a:extLst>
                <a:ext uri="{FF2B5EF4-FFF2-40B4-BE49-F238E27FC236}">
                  <a16:creationId xmlns:a16="http://schemas.microsoft.com/office/drawing/2014/main" id="{1CF3EC28-821F-FC6A-F589-8E88F4EFDE84}"/>
                </a:ext>
              </a:extLst>
            </p:cNvPr>
            <p:cNvSpPr txBox="1">
              <a:spLocks noChangeArrowheads="1"/>
            </p:cNvSpPr>
            <p:nvPr/>
          </p:nvSpPr>
          <p:spPr bwMode="auto">
            <a:xfrm>
              <a:off x="3113696" y="4882740"/>
              <a:ext cx="41259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500" b="1" dirty="0">
                  <a:solidFill>
                    <a:srgbClr val="2F5597"/>
                  </a:solidFill>
                </a:rPr>
                <a:t>La présence d’alcool dans l’air</a:t>
              </a:r>
            </a:p>
          </p:txBody>
        </p:sp>
      </p:grpSp>
      <p:sp>
        <p:nvSpPr>
          <p:cNvPr id="66565" name="ZoneTexte 1">
            <a:extLst>
              <a:ext uri="{FF2B5EF4-FFF2-40B4-BE49-F238E27FC236}">
                <a16:creationId xmlns:a16="http://schemas.microsoft.com/office/drawing/2014/main" id="{83DC9D11-4490-FE68-C20C-1648EC993CDD}"/>
              </a:ext>
            </a:extLst>
          </p:cNvPr>
          <p:cNvSpPr txBox="1">
            <a:spLocks noChangeArrowheads="1"/>
          </p:cNvSpPr>
          <p:nvPr/>
        </p:nvSpPr>
        <p:spPr bwMode="auto">
          <a:xfrm>
            <a:off x="12703175" y="2982913"/>
            <a:ext cx="13017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AutoNum type="arabicPeriod"/>
            </a:pPr>
            <a:r>
              <a:rPr lang="fr-FR" altLang="fr-FR" sz="1800"/>
              <a:t>Oui</a:t>
            </a:r>
          </a:p>
          <a:p>
            <a:pPr>
              <a:lnSpc>
                <a:spcPct val="100000"/>
              </a:lnSpc>
              <a:spcBef>
                <a:spcPct val="0"/>
              </a:spcBef>
              <a:buFontTx/>
              <a:buAutoNum type="arabicPeriod"/>
            </a:pPr>
            <a:r>
              <a:rPr lang="fr-FR" altLang="fr-FR" sz="1800"/>
              <a:t>Non</a:t>
            </a:r>
          </a:p>
        </p:txBody>
      </p:sp>
      <p:pic>
        <p:nvPicPr>
          <p:cNvPr id="66567" name="Image 5" descr="1">
            <a:extLst>
              <a:ext uri="{FF2B5EF4-FFF2-40B4-BE49-F238E27FC236}">
                <a16:creationId xmlns:a16="http://schemas.microsoft.com/office/drawing/2014/main" id="{2B4CBE6B-7D75-F173-FAD9-560E79586E11}"/>
              </a:ext>
            </a:extLst>
          </p:cNvPr>
          <p:cNvPicPr>
            <a:picLocks/>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12309475" y="3025775"/>
            <a:ext cx="3937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e 1">
            <a:extLst>
              <a:ext uri="{FF2B5EF4-FFF2-40B4-BE49-F238E27FC236}">
                <a16:creationId xmlns:a16="http://schemas.microsoft.com/office/drawing/2014/main" id="{BCDBAB02-792E-E102-442C-CDB082016806}"/>
              </a:ext>
            </a:extLst>
          </p:cNvPr>
          <p:cNvGrpSpPr>
            <a:grpSpLocks/>
          </p:cNvGrpSpPr>
          <p:nvPr/>
        </p:nvGrpSpPr>
        <p:grpSpPr bwMode="auto">
          <a:xfrm>
            <a:off x="2065338" y="1997075"/>
            <a:ext cx="5792787" cy="1246495"/>
            <a:chOff x="2064708" y="1997113"/>
            <a:chExt cx="5794083" cy="1246495"/>
          </a:xfrm>
        </p:grpSpPr>
        <p:sp>
          <p:nvSpPr>
            <p:cNvPr id="66588" name="ZoneTexte 21">
              <a:extLst>
                <a:ext uri="{FF2B5EF4-FFF2-40B4-BE49-F238E27FC236}">
                  <a16:creationId xmlns:a16="http://schemas.microsoft.com/office/drawing/2014/main" id="{A3FD256F-EBEA-7E3D-D202-3D41DE4F95FD}"/>
                </a:ext>
              </a:extLst>
            </p:cNvPr>
            <p:cNvSpPr txBox="1">
              <a:spLocks noChangeArrowheads="1"/>
            </p:cNvSpPr>
            <p:nvPr/>
          </p:nvSpPr>
          <p:spPr bwMode="auto">
            <a:xfrm>
              <a:off x="3155029" y="1997113"/>
              <a:ext cx="4703762"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500" b="1" dirty="0">
                  <a:solidFill>
                    <a:srgbClr val="2F5597"/>
                  </a:solidFill>
                  <a:cs typeface="Calibri" panose="020F0502020204030204" pitchFamily="34" charset="0"/>
                </a:rPr>
                <a:t>Les effets sur la santé lors d'une exposition à plusieurs substances chimiques simultanément.</a:t>
              </a:r>
            </a:p>
          </p:txBody>
        </p:sp>
        <p:sp>
          <p:nvSpPr>
            <p:cNvPr id="75" name="Num 1">
              <a:extLst>
                <a:ext uri="{FF2B5EF4-FFF2-40B4-BE49-F238E27FC236}">
                  <a16:creationId xmlns:a16="http://schemas.microsoft.com/office/drawing/2014/main" id="{A931F802-2141-6741-CA26-A1BB5B1C0097}"/>
                </a:ext>
              </a:extLst>
            </p:cNvPr>
            <p:cNvSpPr/>
            <p:nvPr/>
          </p:nvSpPr>
          <p:spPr bwMode="auto">
            <a:xfrm>
              <a:off x="2064708" y="2157451"/>
              <a:ext cx="1014639"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grpSp>
      <p:pic>
        <p:nvPicPr>
          <p:cNvPr id="47" name="pouce 1">
            <a:extLst>
              <a:ext uri="{FF2B5EF4-FFF2-40B4-BE49-F238E27FC236}">
                <a16:creationId xmlns:a16="http://schemas.microsoft.com/office/drawing/2014/main" id="{CB0E5117-A84D-EE13-F3F1-EEF52513BB9C}"/>
              </a:ext>
            </a:extLst>
          </p:cNvPr>
          <p:cNvPicPr>
            <a:picLocks noChangeAspect="1"/>
          </p:cNvPicPr>
          <p:nvPr/>
        </p:nvPicPr>
        <p:blipFill>
          <a:blip r:embed="rId6">
            <a:extLst>
              <a:ext uri="{28A0092B-C50C-407E-A947-70E740481C1C}">
                <a14:useLocalDpi xmlns:a14="http://schemas.microsoft.com/office/drawing/2010/main" val="0"/>
              </a:ext>
            </a:extLst>
          </a:blip>
          <a:srcRect l="16957" t="11263" r="22626" b="23238"/>
          <a:stretch>
            <a:fillRect/>
          </a:stretch>
        </p:blipFill>
        <p:spPr bwMode="auto">
          <a:xfrm>
            <a:off x="2036763" y="2060575"/>
            <a:ext cx="1042987"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ouce 2">
            <a:extLst>
              <a:ext uri="{FF2B5EF4-FFF2-40B4-BE49-F238E27FC236}">
                <a16:creationId xmlns:a16="http://schemas.microsoft.com/office/drawing/2014/main" id="{F061E5B4-4362-BB4B-8374-85B264ACA6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923" t="10776" r="19125" b="21657"/>
          <a:stretch>
            <a:fillRect/>
          </a:stretch>
        </p:blipFill>
        <p:spPr bwMode="auto">
          <a:xfrm>
            <a:off x="1989138" y="4562475"/>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 name="Grande ?">
            <a:extLst>
              <a:ext uri="{FF2B5EF4-FFF2-40B4-BE49-F238E27FC236}">
                <a16:creationId xmlns:a16="http://schemas.microsoft.com/office/drawing/2014/main" id="{4D83F620-2006-EA9C-20D4-9DF28539A9B0}"/>
              </a:ext>
            </a:extLst>
          </p:cNvPr>
          <p:cNvPicPr>
            <a:picLocks noChangeAspect="1"/>
          </p:cNvPicPr>
          <p:nvPr/>
        </p:nvPicPr>
        <p:blipFill>
          <a:blip r:embed="rId8">
            <a:duotone>
              <a:prstClr val="black"/>
              <a:schemeClr val="accent1">
                <a:tint val="45000"/>
                <a:satMod val="400000"/>
              </a:schemeClr>
            </a:duotone>
          </a:blip>
          <a:srcRect/>
          <a:stretch>
            <a:fillRect/>
          </a:stretch>
        </p:blipFill>
        <p:spPr bwMode="auto">
          <a:xfrm>
            <a:off x="8072687" y="1660979"/>
            <a:ext cx="2672475" cy="4359491"/>
          </a:xfrm>
          <a:prstGeom prst="rect">
            <a:avLst/>
          </a:prstGeom>
          <a:noFill/>
          <a:ln>
            <a:noFill/>
          </a:ln>
        </p:spPr>
      </p:pic>
      <p:sp>
        <p:nvSpPr>
          <p:cNvPr id="90" name="Rectangle 1">
            <a:extLst>
              <a:ext uri="{FF2B5EF4-FFF2-40B4-BE49-F238E27FC236}">
                <a16:creationId xmlns:a16="http://schemas.microsoft.com/office/drawing/2014/main" id="{2ED86EF0-22AF-4A35-C0FD-31440A4181A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6574" name="PictoVideo">
            <a:extLst>
              <a:ext uri="{FF2B5EF4-FFF2-40B4-BE49-F238E27FC236}">
                <a16:creationId xmlns:a16="http://schemas.microsoft.com/office/drawing/2014/main" id="{20148D41-382C-1EC5-3EB9-2ED1C194183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 name="ZtxtP-Info">
            <a:extLst>
              <a:ext uri="{FF2B5EF4-FFF2-40B4-BE49-F238E27FC236}">
                <a16:creationId xmlns:a16="http://schemas.microsoft.com/office/drawing/2014/main" id="{ABBFF7DD-4104-C60B-FD5B-6E411B555B0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3" name="ZtxtP-Video">
            <a:extLst>
              <a:ext uri="{FF2B5EF4-FFF2-40B4-BE49-F238E27FC236}">
                <a16:creationId xmlns:a16="http://schemas.microsoft.com/office/drawing/2014/main" id="{53B0563A-E8C4-08FA-43AF-F03B23642D3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6577" name="PictoGuide">
            <a:extLst>
              <a:ext uri="{FF2B5EF4-FFF2-40B4-BE49-F238E27FC236}">
                <a16:creationId xmlns:a16="http://schemas.microsoft.com/office/drawing/2014/main" id="{2067E370-9805-5862-C2C4-D9570B2111A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 name="ZtxtP-Guide">
            <a:extLst>
              <a:ext uri="{FF2B5EF4-FFF2-40B4-BE49-F238E27FC236}">
                <a16:creationId xmlns:a16="http://schemas.microsoft.com/office/drawing/2014/main" id="{44AEF6F8-9C87-CECF-A233-89F2629B2F4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6" name="ZtxtP-Video">
            <a:extLst>
              <a:ext uri="{FF2B5EF4-FFF2-40B4-BE49-F238E27FC236}">
                <a16:creationId xmlns:a16="http://schemas.microsoft.com/office/drawing/2014/main" id="{06594E14-A1D0-8DE1-4679-F8787CDCF7E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7" name="Picto Info">
            <a:extLst>
              <a:ext uri="{FF2B5EF4-FFF2-40B4-BE49-F238E27FC236}">
                <a16:creationId xmlns:a16="http://schemas.microsoft.com/office/drawing/2014/main" id="{01BD4E45-133B-0787-BBB8-3D9F4F300393}"/>
              </a:ext>
            </a:extLst>
          </p:cNvPr>
          <p:cNvPicPr>
            <a:picLocks noChangeAspect="1"/>
          </p:cNvPicPr>
          <p:nvPr/>
        </p:nvPicPr>
        <p:blipFill>
          <a:blip r:embed="rId11">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66581" name="PictoVideo">
            <a:extLst>
              <a:ext uri="{FF2B5EF4-FFF2-40B4-BE49-F238E27FC236}">
                <a16:creationId xmlns:a16="http://schemas.microsoft.com/office/drawing/2014/main" id="{2F04FDC5-C8FA-CD58-BF72-CD9A17D45640}"/>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82" name="ZoneTexte 30">
            <a:extLst>
              <a:ext uri="{FF2B5EF4-FFF2-40B4-BE49-F238E27FC236}">
                <a16:creationId xmlns:a16="http://schemas.microsoft.com/office/drawing/2014/main" id="{AC1733FE-1FFC-DE76-36A4-8EEACAA92829}"/>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66583" name="ZoneTexte 30">
            <a:extLst>
              <a:ext uri="{FF2B5EF4-FFF2-40B4-BE49-F238E27FC236}">
                <a16:creationId xmlns:a16="http://schemas.microsoft.com/office/drawing/2014/main" id="{879AC3C1-ADFC-9327-76A4-B0CB90F4E370}"/>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pic>
        <p:nvPicPr>
          <p:cNvPr id="66584" name="Logo AEM">
            <a:extLst>
              <a:ext uri="{FF2B5EF4-FFF2-40B4-BE49-F238E27FC236}">
                <a16:creationId xmlns:a16="http://schemas.microsoft.com/office/drawing/2014/main" id="{0BC011AF-693E-3BA3-D572-4A66503F896F}"/>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Carré corné Info">
            <a:extLst>
              <a:ext uri="{FF2B5EF4-FFF2-40B4-BE49-F238E27FC236}">
                <a16:creationId xmlns:a16="http://schemas.microsoft.com/office/drawing/2014/main" id="{7C1260C9-1D40-BCC4-9837-33E3EA9BDAEC}"/>
              </a:ext>
            </a:extLst>
          </p:cNvPr>
          <p:cNvSpPr/>
          <p:nvPr/>
        </p:nvSpPr>
        <p:spPr>
          <a:xfrm>
            <a:off x="49213" y="6245225"/>
            <a:ext cx="1354137" cy="463550"/>
          </a:xfrm>
          <a:prstGeom prst="foldedCorner">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chemeClr val="accent1">
                    <a:lumMod val="75000"/>
                  </a:schemeClr>
                </a:solidFill>
              </a:rPr>
              <a:t>Réponse 1</a:t>
            </a:r>
          </a:p>
        </p:txBody>
      </p:sp>
      <p:pic>
        <p:nvPicPr>
          <p:cNvPr id="102" name="Picto +">
            <a:extLst>
              <a:ext uri="{FF2B5EF4-FFF2-40B4-BE49-F238E27FC236}">
                <a16:creationId xmlns:a16="http://schemas.microsoft.com/office/drawing/2014/main" id="{61F52BDA-2B37-1FB5-1991-98DCA1C751D6}"/>
              </a:ext>
            </a:extLst>
          </p:cNvPr>
          <p:cNvPicPr preferRelativeResize="0">
            <a:picLocks/>
          </p:cNvPicPr>
          <p:nvPr/>
        </p:nvPicPr>
        <p:blipFill>
          <a:blip r:embed="rId14">
            <a:extLst>
              <a:ext uri="{28A0092B-C50C-407E-A947-70E740481C1C}">
                <a14:useLocalDpi xmlns:a14="http://schemas.microsoft.com/office/drawing/2010/main" val="0"/>
              </a:ext>
            </a:extLst>
          </a:blip>
          <a:srcRect/>
          <a:stretch>
            <a:fillRect/>
          </a:stretch>
        </p:blipFill>
        <p:spPr bwMode="auto">
          <a:xfrm>
            <a:off x="6953250" y="2713038"/>
            <a:ext cx="1192213"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 name="Patate bleu">
            <a:extLst>
              <a:ext uri="{FF2B5EF4-FFF2-40B4-BE49-F238E27FC236}">
                <a16:creationId xmlns:a16="http://schemas.microsoft.com/office/drawing/2014/main" id="{151533C9-B8F5-E2A9-FBDA-C65C37AA1F18}"/>
              </a:ext>
            </a:extLst>
          </p:cNvPr>
          <p:cNvSpPr/>
          <p:nvPr/>
        </p:nvSpPr>
        <p:spPr bwMode="auto">
          <a:xfrm>
            <a:off x="3634534" y="3511550"/>
            <a:ext cx="4752975" cy="294163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sz="1600" dirty="0">
                <a:solidFill>
                  <a:schemeClr val="bg1"/>
                </a:solidFill>
              </a:rPr>
              <a:t>Même si on attribue certains problèmes</a:t>
            </a:r>
          </a:p>
          <a:p>
            <a:pPr algn="ctr">
              <a:defRPr/>
            </a:pPr>
            <a:r>
              <a:rPr lang="fr-FR" altLang="fr-FR" sz="1600" dirty="0">
                <a:solidFill>
                  <a:schemeClr val="bg1"/>
                </a:solidFill>
              </a:rPr>
              <a:t> de santé à un polluant en particulier, il est en </a:t>
            </a:r>
            <a:br>
              <a:rPr lang="fr-FR" altLang="fr-FR" sz="1600" dirty="0">
                <a:solidFill>
                  <a:schemeClr val="bg1"/>
                </a:solidFill>
              </a:rPr>
            </a:br>
            <a:r>
              <a:rPr lang="fr-FR" altLang="fr-FR" sz="1600" dirty="0">
                <a:solidFill>
                  <a:schemeClr val="bg1"/>
                </a:solidFill>
              </a:rPr>
              <a:t>réalité difficile de savoir si ce polluant en est le seul responsable. Selon les experts, </a:t>
            </a:r>
            <a:r>
              <a:rPr lang="fr-FR" altLang="fr-FR" sz="1600" b="1" dirty="0">
                <a:solidFill>
                  <a:schemeClr val="bg1"/>
                </a:solidFill>
              </a:rPr>
              <a:t>les polluants se combinent et peuvent agir en synergie</a:t>
            </a:r>
            <a:r>
              <a:rPr lang="fr-FR" altLang="fr-FR" sz="1600" dirty="0">
                <a:solidFill>
                  <a:schemeClr val="bg1"/>
                </a:solidFill>
              </a:rPr>
              <a:t>. </a:t>
            </a:r>
            <a:br>
              <a:rPr lang="fr-FR" altLang="fr-FR" sz="1600" dirty="0">
                <a:solidFill>
                  <a:schemeClr val="bg1"/>
                </a:solidFill>
              </a:rPr>
            </a:br>
            <a:r>
              <a:rPr lang="fr-FR" altLang="fr-FR" sz="1600" dirty="0">
                <a:solidFill>
                  <a:schemeClr val="bg1"/>
                </a:solidFill>
              </a:rPr>
              <a:t>On parle d’</a:t>
            </a:r>
            <a:r>
              <a:rPr lang="fr-FR" altLang="fr-FR" sz="1600" b="1" dirty="0">
                <a:solidFill>
                  <a:schemeClr val="bg1"/>
                </a:solidFill>
              </a:rPr>
              <a:t>effet cocktail</a:t>
            </a:r>
            <a:r>
              <a:rPr lang="fr-FR" altLang="fr-FR" sz="1600" dirty="0">
                <a:solidFill>
                  <a:schemeClr val="bg1"/>
                </a:solidFill>
              </a:rPr>
              <a:t>. Nous faisons donc face à une </a:t>
            </a:r>
            <a:r>
              <a:rPr lang="fr-FR" altLang="fr-FR" sz="1600" b="1" dirty="0">
                <a:solidFill>
                  <a:schemeClr val="bg1"/>
                </a:solidFill>
              </a:rPr>
              <a:t>multi-exposition aux polluants de l’air</a:t>
            </a:r>
            <a:r>
              <a:rPr lang="fr-FR" altLang="fr-FR" sz="1600" dirty="0">
                <a:solidFill>
                  <a:schemeClr val="bg1"/>
                </a:solidFill>
              </a:rPr>
              <a:t>, et nous ne connaissons pas encore totalement l’effet chronique de tous ces mélanges de polluants.</a:t>
            </a:r>
          </a:p>
        </p:txBody>
      </p:sp>
      <p:grpSp>
        <p:nvGrpSpPr>
          <p:cNvPr id="39" name="Groupe OUI / NON">
            <a:extLst>
              <a:ext uri="{FF2B5EF4-FFF2-40B4-BE49-F238E27FC236}">
                <a16:creationId xmlns:a16="http://schemas.microsoft.com/office/drawing/2014/main" id="{5890A8D3-BFCC-4C97-BB69-03741A5A6E83}"/>
              </a:ext>
            </a:extLst>
          </p:cNvPr>
          <p:cNvGrpSpPr>
            <a:grpSpLocks/>
          </p:cNvGrpSpPr>
          <p:nvPr/>
        </p:nvGrpSpPr>
        <p:grpSpPr bwMode="auto">
          <a:xfrm>
            <a:off x="11082337" y="714883"/>
            <a:ext cx="985838" cy="586867"/>
            <a:chOff x="10661839" y="250057"/>
            <a:chExt cx="1283656" cy="765126"/>
          </a:xfrm>
        </p:grpSpPr>
        <p:pic>
          <p:nvPicPr>
            <p:cNvPr id="40" name="pouce 4 oui">
              <a:extLst>
                <a:ext uri="{FF2B5EF4-FFF2-40B4-BE49-F238E27FC236}">
                  <a16:creationId xmlns:a16="http://schemas.microsoft.com/office/drawing/2014/main" id="{3C30FB17-FE46-414F-9CF6-EA7ADCF325B5}"/>
                </a:ext>
              </a:extLst>
            </p:cNvPr>
            <p:cNvPicPr>
              <a:picLocks noChangeAspect="1"/>
            </p:cNvPicPr>
            <p:nvPr/>
          </p:nvPicPr>
          <p:blipFill>
            <a:blip r:embed="rId15"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ouce 1 non">
              <a:extLst>
                <a:ext uri="{FF2B5EF4-FFF2-40B4-BE49-F238E27FC236}">
                  <a16:creationId xmlns:a16="http://schemas.microsoft.com/office/drawing/2014/main" id="{9BE465C6-7F16-4BB8-A0B5-16C43FAD0B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Rectangle 1">
            <a:extLst>
              <a:ext uri="{FF2B5EF4-FFF2-40B4-BE49-F238E27FC236}">
                <a16:creationId xmlns:a16="http://schemas.microsoft.com/office/drawing/2014/main" id="{E54B0246-8896-0F2D-A12E-77BAF6661724}"/>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189</a:t>
            </a:fld>
            <a:endParaRPr lang="fr-FR" altLang="fr-FR" b="1" dirty="0">
              <a:solidFill>
                <a:srgbClr val="FFC000"/>
              </a:solidFill>
            </a:endParaRPr>
          </a:p>
        </p:txBody>
      </p:sp>
    </p:spTree>
    <p:custDataLst>
      <p:tags r:id="rId1"/>
    </p:custData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nodeType="clickPar">
                      <p:stCondLst>
                        <p:cond delay="0"/>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childTnLst>
                                </p:cTn>
                              </p:par>
                              <p:par>
                                <p:cTn id="12" presetID="1" presetClass="exit" presetSubtype="0" fill="hold" nodeType="withEffect">
                                  <p:stCondLst>
                                    <p:cond delay="0"/>
                                  </p:stCondLst>
                                  <p:childTnLst>
                                    <p:set>
                                      <p:cBhvr>
                                        <p:cTn id="13" dur="1" fill="hold">
                                          <p:stCondLst>
                                            <p:cond delay="0"/>
                                          </p:stCondLst>
                                        </p:cTn>
                                        <p:tgtEl>
                                          <p:spTgt spid="89"/>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02"/>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97"/>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76"/>
                                        </p:tgtEl>
                                        <p:attrNameLst>
                                          <p:attrName>style.visibility</p:attrName>
                                        </p:attrNameLst>
                                      </p:cBhvr>
                                      <p:to>
                                        <p:strVal val="hidden"/>
                                      </p:to>
                                    </p:set>
                                  </p:childTnLst>
                                </p:cTn>
                              </p:par>
                            </p:childTnLst>
                          </p:cTn>
                        </p:par>
                      </p:childTnLst>
                    </p:cTn>
                  </p:par>
                </p:childTnLst>
              </p:cTn>
              <p:nextCondLst>
                <p:cond evt="onClick" delay="0">
                  <p:tgtEl>
                    <p:spTgt spid="97"/>
                  </p:tgtEl>
                </p:cond>
              </p:nextCondLst>
            </p:seq>
            <p:seq concurrent="1" nextAc="seek">
              <p:cTn id="27" restart="whenNotActive" fill="hold" evtFilter="cancelBubble" nodeType="interactiveSeq">
                <p:stCondLst>
                  <p:cond evt="onClick" delay="0">
                    <p:tgtEl>
                      <p:spTgt spid="102"/>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03"/>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02"/>
                  </p:tgtEl>
                </p:cond>
              </p:nextCondLst>
            </p:seq>
          </p:childTnLst>
        </p:cTn>
      </p:par>
    </p:tnLst>
    <p:bldLst>
      <p:bldP spid="76" grpId="0" animBg="1"/>
      <p:bldP spid="76" grpId="1" animBg="1"/>
      <p:bldP spid="103" grpId="0" animBg="1"/>
      <p:bldP spid="103"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2B19FADF-E3EF-B30C-728B-63A7AE4002A9}"/>
              </a:ext>
            </a:extLst>
          </p:cNvPr>
          <p:cNvSpPr>
            <a:spLocks noChangeArrowheads="1"/>
          </p:cNvSpPr>
          <p:nvPr/>
        </p:nvSpPr>
        <p:spPr bwMode="auto">
          <a:xfrm>
            <a:off x="6897686" y="1249647"/>
            <a:ext cx="5292726" cy="2031678"/>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7411" name="Rectangle 3">
            <a:extLst>
              <a:ext uri="{FF2B5EF4-FFF2-40B4-BE49-F238E27FC236}">
                <a16:creationId xmlns:a16="http://schemas.microsoft.com/office/drawing/2014/main" id="{B05C56D3-CFF0-6D15-2FD2-204EE58A6190}"/>
              </a:ext>
            </a:extLst>
          </p:cNvPr>
          <p:cNvSpPr>
            <a:spLocks noChangeArrowheads="1"/>
          </p:cNvSpPr>
          <p:nvPr/>
        </p:nvSpPr>
        <p:spPr bwMode="auto">
          <a:xfrm>
            <a:off x="7315200" y="1506822"/>
            <a:ext cx="4686326" cy="13219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a:buClrTx/>
              <a:buFontTx/>
              <a:buNone/>
            </a:pPr>
            <a:r>
              <a:rPr lang="fr-FR" altLang="fr-FR" sz="4000" b="1" dirty="0"/>
              <a:t>LA LOI ET </a:t>
            </a:r>
          </a:p>
          <a:p>
            <a:pPr eaLnBrk="1">
              <a:buClrTx/>
              <a:buFontTx/>
              <a:buNone/>
            </a:pPr>
            <a:r>
              <a:rPr lang="fr-FR" altLang="fr-FR" sz="4000" b="1" dirty="0"/>
              <a:t>LA QUALITÉ DE L’AIR</a:t>
            </a:r>
          </a:p>
        </p:txBody>
      </p:sp>
      <p:pic>
        <p:nvPicPr>
          <p:cNvPr id="17412" name="Picture 4">
            <a:extLst>
              <a:ext uri="{FF2B5EF4-FFF2-40B4-BE49-F238E27FC236}">
                <a16:creationId xmlns:a16="http://schemas.microsoft.com/office/drawing/2014/main" id="{6A88F6FB-5788-512B-CF4D-63B4E7BB3C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717" y="258983"/>
            <a:ext cx="6857107" cy="685710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 name="Rectangle 2">
            <a:extLst>
              <a:ext uri="{FF2B5EF4-FFF2-40B4-BE49-F238E27FC236}">
                <a16:creationId xmlns:a16="http://schemas.microsoft.com/office/drawing/2014/main" id="{AD608D50-FDB4-75E4-E15B-07CF294DFDE6}"/>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La pollution de l’air coûte cher. </a:t>
            </a:r>
          </a:p>
          <a:p>
            <a:pPr algn="ctr">
              <a:defRPr/>
            </a:pPr>
            <a:r>
              <a:rPr lang="fr-FR" altLang="fr-FR" sz="3200" b="1" dirty="0">
                <a:solidFill>
                  <a:schemeClr val="accent5">
                    <a:lumMod val="75000"/>
                  </a:schemeClr>
                </a:solidFill>
                <a:cs typeface="Arial" charset="0"/>
              </a:rPr>
              <a:t>Selon toi, que comprend ce coût ? </a:t>
            </a:r>
          </a:p>
        </p:txBody>
      </p:sp>
      <p:sp>
        <p:nvSpPr>
          <p:cNvPr id="70659" name="Rectangle 2">
            <a:extLst>
              <a:ext uri="{FF2B5EF4-FFF2-40B4-BE49-F238E27FC236}">
                <a16:creationId xmlns:a16="http://schemas.microsoft.com/office/drawing/2014/main" id="{B62A8D04-FBE1-12C0-48EA-6928296F0A2E}"/>
              </a:ext>
            </a:extLst>
          </p:cNvPr>
          <p:cNvSpPr>
            <a:spLocks noChangeArrowheads="1"/>
          </p:cNvSpPr>
          <p:nvPr/>
        </p:nvSpPr>
        <p:spPr bwMode="auto">
          <a:xfrm>
            <a:off x="2578100" y="1914525"/>
            <a:ext cx="2698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4400" b="1">
                <a:solidFill>
                  <a:schemeClr val="bg1"/>
                </a:solidFill>
                <a:cs typeface="Arial" panose="020B0604020202020204" pitchFamily="34" charset="0"/>
              </a:rPr>
              <a:t>1</a:t>
            </a:r>
            <a:endParaRPr lang="fr-FR" altLang="fr-FR" sz="4400"/>
          </a:p>
        </p:txBody>
      </p:sp>
      <p:grpSp>
        <p:nvGrpSpPr>
          <p:cNvPr id="9" name="Groupe 5">
            <a:extLst>
              <a:ext uri="{FF2B5EF4-FFF2-40B4-BE49-F238E27FC236}">
                <a16:creationId xmlns:a16="http://schemas.microsoft.com/office/drawing/2014/main" id="{85F88587-294D-E0E1-E584-CFE56D99D0AA}"/>
              </a:ext>
            </a:extLst>
          </p:cNvPr>
          <p:cNvGrpSpPr>
            <a:grpSpLocks/>
          </p:cNvGrpSpPr>
          <p:nvPr/>
        </p:nvGrpSpPr>
        <p:grpSpPr bwMode="auto">
          <a:xfrm>
            <a:off x="5273675" y="4171950"/>
            <a:ext cx="2886075" cy="2573338"/>
            <a:chOff x="5291565" y="3932238"/>
            <a:chExt cx="2885828" cy="2670149"/>
          </a:xfrm>
        </p:grpSpPr>
        <p:sp>
          <p:nvSpPr>
            <p:cNvPr id="70696" name="ZoneTexte 1">
              <a:extLst>
                <a:ext uri="{FF2B5EF4-FFF2-40B4-BE49-F238E27FC236}">
                  <a16:creationId xmlns:a16="http://schemas.microsoft.com/office/drawing/2014/main" id="{1620C2B2-15A4-98E9-6E11-5A5D10CBED0E}"/>
                </a:ext>
              </a:extLst>
            </p:cNvPr>
            <p:cNvSpPr txBox="1">
              <a:spLocks noChangeArrowheads="1"/>
            </p:cNvSpPr>
            <p:nvPr/>
          </p:nvSpPr>
          <p:spPr bwMode="auto">
            <a:xfrm>
              <a:off x="5291565" y="5867908"/>
              <a:ext cx="2885828" cy="734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000" b="1" dirty="0">
                  <a:solidFill>
                    <a:srgbClr val="2F5597"/>
                  </a:solidFill>
                </a:rPr>
                <a:t>Entretien des bâtiments dégradés</a:t>
              </a:r>
            </a:p>
          </p:txBody>
        </p:sp>
        <p:pic>
          <p:nvPicPr>
            <p:cNvPr id="70697" name="Image 25">
              <a:extLst>
                <a:ext uri="{FF2B5EF4-FFF2-40B4-BE49-F238E27FC236}">
                  <a16:creationId xmlns:a16="http://schemas.microsoft.com/office/drawing/2014/main" id="{F3D6AC8C-5FB4-8FCE-6F03-5D492F8A3FBA}"/>
                </a:ext>
              </a:extLst>
            </p:cNvPr>
            <p:cNvPicPr>
              <a:picLocks noChangeAspect="1"/>
            </p:cNvPicPr>
            <p:nvPr/>
          </p:nvPicPr>
          <p:blipFill>
            <a:blip r:embed="rId3">
              <a:extLst>
                <a:ext uri="{28A0092B-C50C-407E-A947-70E740481C1C}">
                  <a14:useLocalDpi xmlns:a14="http://schemas.microsoft.com/office/drawing/2010/main" val="0"/>
                </a:ext>
              </a:extLst>
            </a:blip>
            <a:srcRect l="53" t="17085" r="60464" b="16277"/>
            <a:stretch>
              <a:fillRect/>
            </a:stretch>
          </p:blipFill>
          <p:spPr bwMode="auto">
            <a:xfrm>
              <a:off x="5353050" y="3932238"/>
              <a:ext cx="2822575" cy="1894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e 1">
            <a:extLst>
              <a:ext uri="{FF2B5EF4-FFF2-40B4-BE49-F238E27FC236}">
                <a16:creationId xmlns:a16="http://schemas.microsoft.com/office/drawing/2014/main" id="{A6A04E80-1221-4952-C1A7-05C641DE72BE}"/>
              </a:ext>
            </a:extLst>
          </p:cNvPr>
          <p:cNvGrpSpPr>
            <a:grpSpLocks/>
          </p:cNvGrpSpPr>
          <p:nvPr/>
        </p:nvGrpSpPr>
        <p:grpSpPr bwMode="auto">
          <a:xfrm>
            <a:off x="1890713" y="1289050"/>
            <a:ext cx="2874962" cy="2806700"/>
            <a:chOff x="1700736" y="1249363"/>
            <a:chExt cx="2792120" cy="2809060"/>
          </a:xfrm>
        </p:grpSpPr>
        <p:sp>
          <p:nvSpPr>
            <p:cNvPr id="70694" name="ZoneTexte 1">
              <a:extLst>
                <a:ext uri="{FF2B5EF4-FFF2-40B4-BE49-F238E27FC236}">
                  <a16:creationId xmlns:a16="http://schemas.microsoft.com/office/drawing/2014/main" id="{F2B5432C-255B-EB7F-F2A5-548BA77ABEA4}"/>
                </a:ext>
              </a:extLst>
            </p:cNvPr>
            <p:cNvSpPr txBox="1">
              <a:spLocks noChangeArrowheads="1"/>
            </p:cNvSpPr>
            <p:nvPr/>
          </p:nvSpPr>
          <p:spPr bwMode="auto">
            <a:xfrm>
              <a:off x="1700736" y="3011255"/>
              <a:ext cx="2792120" cy="1047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000" b="1" dirty="0">
                  <a:solidFill>
                    <a:srgbClr val="2F5597"/>
                  </a:solidFill>
                </a:rPr>
                <a:t>Dépenses de santé </a:t>
              </a:r>
              <a:br>
                <a:rPr lang="fr-FR" altLang="fr-FR" sz="2000" b="1" dirty="0">
                  <a:solidFill>
                    <a:srgbClr val="2F5597"/>
                  </a:solidFill>
                </a:rPr>
              </a:br>
              <a:r>
                <a:rPr lang="fr-FR" altLang="fr-FR" sz="1400" dirty="0">
                  <a:solidFill>
                    <a:srgbClr val="2F5597"/>
                  </a:solidFill>
                </a:rPr>
                <a:t>(soins, hospitalisations, versement d’indemnités journalières, </a:t>
              </a:r>
              <a:br>
                <a:rPr lang="fr-FR" altLang="fr-FR" sz="1400" dirty="0">
                  <a:solidFill>
                    <a:srgbClr val="2F5597"/>
                  </a:solidFill>
                </a:rPr>
              </a:br>
              <a:r>
                <a:rPr lang="fr-FR" altLang="fr-FR" sz="1400" dirty="0">
                  <a:solidFill>
                    <a:srgbClr val="2F5597"/>
                  </a:solidFill>
                </a:rPr>
                <a:t>pensions d’invalidité…)</a:t>
              </a:r>
              <a:endParaRPr lang="fr-FR" altLang="fr-FR" sz="2000" dirty="0">
                <a:solidFill>
                  <a:srgbClr val="2F5597"/>
                </a:solidFill>
              </a:endParaRPr>
            </a:p>
          </p:txBody>
        </p:sp>
        <p:pic>
          <p:nvPicPr>
            <p:cNvPr id="70695" name="Image 1">
              <a:extLst>
                <a:ext uri="{FF2B5EF4-FFF2-40B4-BE49-F238E27FC236}">
                  <a16:creationId xmlns:a16="http://schemas.microsoft.com/office/drawing/2014/main" id="{4ACDB836-A716-DFD8-5164-74AC2FAA30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89113" y="1249363"/>
              <a:ext cx="2615368" cy="1742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e 2">
            <a:extLst>
              <a:ext uri="{FF2B5EF4-FFF2-40B4-BE49-F238E27FC236}">
                <a16:creationId xmlns:a16="http://schemas.microsoft.com/office/drawing/2014/main" id="{214834DF-7DA4-466D-B4F2-2712A3B135D6}"/>
              </a:ext>
            </a:extLst>
          </p:cNvPr>
          <p:cNvGrpSpPr>
            <a:grpSpLocks/>
          </p:cNvGrpSpPr>
          <p:nvPr/>
        </p:nvGrpSpPr>
        <p:grpSpPr bwMode="auto">
          <a:xfrm>
            <a:off x="5199063" y="1289050"/>
            <a:ext cx="2967037" cy="2470150"/>
            <a:chOff x="5063038" y="1246301"/>
            <a:chExt cx="2966676" cy="2470336"/>
          </a:xfrm>
        </p:grpSpPr>
        <p:sp>
          <p:nvSpPr>
            <p:cNvPr id="70692" name="ZoneTexte 1">
              <a:extLst>
                <a:ext uri="{FF2B5EF4-FFF2-40B4-BE49-F238E27FC236}">
                  <a16:creationId xmlns:a16="http://schemas.microsoft.com/office/drawing/2014/main" id="{A5DE4C7E-53D5-1B4C-951B-195BF0A85F20}"/>
                </a:ext>
              </a:extLst>
            </p:cNvPr>
            <p:cNvSpPr txBox="1">
              <a:spLocks noChangeArrowheads="1"/>
            </p:cNvSpPr>
            <p:nvPr/>
          </p:nvSpPr>
          <p:spPr bwMode="auto">
            <a:xfrm>
              <a:off x="5063038" y="3008751"/>
              <a:ext cx="29666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000" b="1" dirty="0">
                  <a:solidFill>
                    <a:srgbClr val="2F5597"/>
                  </a:solidFill>
                </a:rPr>
                <a:t>Absentéisme et baisse de productivité en entreprise</a:t>
              </a:r>
            </a:p>
          </p:txBody>
        </p:sp>
        <p:pic>
          <p:nvPicPr>
            <p:cNvPr id="70693" name="Image 3">
              <a:extLst>
                <a:ext uri="{FF2B5EF4-FFF2-40B4-BE49-F238E27FC236}">
                  <a16:creationId xmlns:a16="http://schemas.microsoft.com/office/drawing/2014/main" id="{819B0DBA-BF85-9FF2-462C-4D37236F9431}"/>
                </a:ext>
              </a:extLst>
            </p:cNvPr>
            <p:cNvPicPr>
              <a:picLocks noChangeAspect="1"/>
            </p:cNvPicPr>
            <p:nvPr/>
          </p:nvPicPr>
          <p:blipFill>
            <a:blip r:embed="rId5">
              <a:extLst>
                <a:ext uri="{28A0092B-C50C-407E-A947-70E740481C1C}">
                  <a14:useLocalDpi xmlns:a14="http://schemas.microsoft.com/office/drawing/2010/main" val="0"/>
                </a:ext>
              </a:extLst>
            </a:blip>
            <a:srcRect t="5737" b="2486"/>
            <a:stretch>
              <a:fillRect/>
            </a:stretch>
          </p:blipFill>
          <p:spPr bwMode="auto">
            <a:xfrm>
              <a:off x="5114248" y="1246301"/>
              <a:ext cx="2827337" cy="1726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e 3">
            <a:extLst>
              <a:ext uri="{FF2B5EF4-FFF2-40B4-BE49-F238E27FC236}">
                <a16:creationId xmlns:a16="http://schemas.microsoft.com/office/drawing/2014/main" id="{CDCB55B8-37D6-821C-0FAB-E731EED7F864}"/>
              </a:ext>
            </a:extLst>
          </p:cNvPr>
          <p:cNvGrpSpPr>
            <a:grpSpLocks/>
          </p:cNvGrpSpPr>
          <p:nvPr/>
        </p:nvGrpSpPr>
        <p:grpSpPr bwMode="auto">
          <a:xfrm>
            <a:off x="8543925" y="1289050"/>
            <a:ext cx="3192463" cy="2438400"/>
            <a:chOff x="8543925" y="1289050"/>
            <a:chExt cx="3192463" cy="2438400"/>
          </a:xfrm>
        </p:grpSpPr>
        <p:pic>
          <p:nvPicPr>
            <p:cNvPr id="70690" name="Image 6" descr="Une image contenant herbe, ciel, nature, vert&#10;&#10;Description générée automatiquement">
              <a:extLst>
                <a:ext uri="{FF2B5EF4-FFF2-40B4-BE49-F238E27FC236}">
                  <a16:creationId xmlns:a16="http://schemas.microsoft.com/office/drawing/2014/main" id="{003EAC6F-A326-7233-E48A-A765307F8D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6573"/>
            <a:stretch>
              <a:fillRect/>
            </a:stretch>
          </p:blipFill>
          <p:spPr bwMode="auto">
            <a:xfrm>
              <a:off x="8905875" y="1289050"/>
              <a:ext cx="2466975"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91" name="ZoneTexte 1">
              <a:extLst>
                <a:ext uri="{FF2B5EF4-FFF2-40B4-BE49-F238E27FC236}">
                  <a16:creationId xmlns:a16="http://schemas.microsoft.com/office/drawing/2014/main" id="{086DA312-8793-4E6A-B1E5-EA49B6D1CEA2}"/>
                </a:ext>
              </a:extLst>
            </p:cNvPr>
            <p:cNvSpPr txBox="1">
              <a:spLocks noChangeArrowheads="1"/>
            </p:cNvSpPr>
            <p:nvPr/>
          </p:nvSpPr>
          <p:spPr bwMode="auto">
            <a:xfrm>
              <a:off x="8543925" y="3019425"/>
              <a:ext cx="31924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000" b="1" dirty="0">
                  <a:solidFill>
                    <a:srgbClr val="2F5597"/>
                  </a:solidFill>
                </a:rPr>
                <a:t>Dépenses liées aux impacts sur les écosystèmes </a:t>
              </a:r>
            </a:p>
          </p:txBody>
        </p:sp>
      </p:grpSp>
      <p:grpSp>
        <p:nvGrpSpPr>
          <p:cNvPr id="4" name="Groupe 4">
            <a:extLst>
              <a:ext uri="{FF2B5EF4-FFF2-40B4-BE49-F238E27FC236}">
                <a16:creationId xmlns:a16="http://schemas.microsoft.com/office/drawing/2014/main" id="{477EC299-5A88-FC0B-4874-330E83CD6332}"/>
              </a:ext>
            </a:extLst>
          </p:cNvPr>
          <p:cNvGrpSpPr>
            <a:grpSpLocks/>
          </p:cNvGrpSpPr>
          <p:nvPr/>
        </p:nvGrpSpPr>
        <p:grpSpPr bwMode="auto">
          <a:xfrm>
            <a:off x="1863725" y="4154488"/>
            <a:ext cx="2916238" cy="2573337"/>
            <a:chOff x="1668463" y="4154488"/>
            <a:chExt cx="2916237" cy="2573337"/>
          </a:xfrm>
        </p:grpSpPr>
        <p:sp>
          <p:nvSpPr>
            <p:cNvPr id="70688" name="ZoneTexte 1">
              <a:extLst>
                <a:ext uri="{FF2B5EF4-FFF2-40B4-BE49-F238E27FC236}">
                  <a16:creationId xmlns:a16="http://schemas.microsoft.com/office/drawing/2014/main" id="{FCAD5E02-60F5-36AC-6382-A6BD0262D90D}"/>
                </a:ext>
              </a:extLst>
            </p:cNvPr>
            <p:cNvSpPr txBox="1">
              <a:spLocks noChangeArrowheads="1"/>
            </p:cNvSpPr>
            <p:nvPr/>
          </p:nvSpPr>
          <p:spPr bwMode="auto">
            <a:xfrm>
              <a:off x="1668463" y="6019800"/>
              <a:ext cx="29162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000" b="1" dirty="0">
                  <a:solidFill>
                    <a:srgbClr val="2F5597"/>
                  </a:solidFill>
                </a:rPr>
                <a:t>Baisse des rendements agricoles et forestiers</a:t>
              </a:r>
            </a:p>
          </p:txBody>
        </p:sp>
        <p:pic>
          <p:nvPicPr>
            <p:cNvPr id="70689" name="Image 4">
              <a:extLst>
                <a:ext uri="{FF2B5EF4-FFF2-40B4-BE49-F238E27FC236}">
                  <a16:creationId xmlns:a16="http://schemas.microsoft.com/office/drawing/2014/main" id="{38D798AB-0A2B-2E44-B062-2CB08F7B7945}"/>
                </a:ext>
              </a:extLst>
            </p:cNvPr>
            <p:cNvPicPr>
              <a:picLocks noChangeAspect="1"/>
            </p:cNvPicPr>
            <p:nvPr/>
          </p:nvPicPr>
          <p:blipFill>
            <a:blip r:embed="rId7">
              <a:extLst>
                <a:ext uri="{28A0092B-C50C-407E-A947-70E740481C1C}">
                  <a14:useLocalDpi xmlns:a14="http://schemas.microsoft.com/office/drawing/2010/main" val="0"/>
                </a:ext>
              </a:extLst>
            </a:blip>
            <a:srcRect t="3870"/>
            <a:stretch>
              <a:fillRect/>
            </a:stretch>
          </p:blipFill>
          <p:spPr bwMode="auto">
            <a:xfrm>
              <a:off x="1797050" y="4154488"/>
              <a:ext cx="2692400" cy="183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e 6">
            <a:extLst>
              <a:ext uri="{FF2B5EF4-FFF2-40B4-BE49-F238E27FC236}">
                <a16:creationId xmlns:a16="http://schemas.microsoft.com/office/drawing/2014/main" id="{0E9B5173-F3E9-2586-8F82-37FBE33BBCAC}"/>
              </a:ext>
            </a:extLst>
          </p:cNvPr>
          <p:cNvGrpSpPr>
            <a:grpSpLocks/>
          </p:cNvGrpSpPr>
          <p:nvPr/>
        </p:nvGrpSpPr>
        <p:grpSpPr bwMode="auto">
          <a:xfrm>
            <a:off x="8494713" y="3801187"/>
            <a:ext cx="3608812" cy="3174288"/>
            <a:chOff x="8494713" y="3801187"/>
            <a:chExt cx="3608812" cy="3174288"/>
          </a:xfrm>
        </p:grpSpPr>
        <p:grpSp>
          <p:nvGrpSpPr>
            <p:cNvPr id="70684" name="Groupe 7">
              <a:extLst>
                <a:ext uri="{FF2B5EF4-FFF2-40B4-BE49-F238E27FC236}">
                  <a16:creationId xmlns:a16="http://schemas.microsoft.com/office/drawing/2014/main" id="{BF1F14E8-5FDF-D944-A5C6-4382E0033A1A}"/>
                </a:ext>
              </a:extLst>
            </p:cNvPr>
            <p:cNvGrpSpPr>
              <a:grpSpLocks/>
            </p:cNvGrpSpPr>
            <p:nvPr/>
          </p:nvGrpSpPr>
          <p:grpSpPr bwMode="auto">
            <a:xfrm>
              <a:off x="8494713" y="3962400"/>
              <a:ext cx="3446462" cy="3013075"/>
              <a:chOff x="8282749" y="3914775"/>
              <a:chExt cx="3445243" cy="3013046"/>
            </a:xfrm>
          </p:grpSpPr>
          <p:pic>
            <p:nvPicPr>
              <p:cNvPr id="70686" name="Image 1">
                <a:extLst>
                  <a:ext uri="{FF2B5EF4-FFF2-40B4-BE49-F238E27FC236}">
                    <a16:creationId xmlns:a16="http://schemas.microsoft.com/office/drawing/2014/main" id="{987743E8-0AA7-54A0-2C91-B14231751E5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282749" y="3914775"/>
                <a:ext cx="2000114" cy="301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à coins arrondis 2">
                <a:extLst>
                  <a:ext uri="{FF2B5EF4-FFF2-40B4-BE49-F238E27FC236}">
                    <a16:creationId xmlns:a16="http://schemas.microsoft.com/office/drawing/2014/main" id="{4EF39DB6-1A26-9058-AC67-CC1ACCE4D139}"/>
                  </a:ext>
                </a:extLst>
              </p:cNvPr>
              <p:cNvSpPr/>
              <p:nvPr/>
            </p:nvSpPr>
            <p:spPr bwMode="auto">
              <a:xfrm rot="5400000">
                <a:off x="10109027" y="4010293"/>
                <a:ext cx="1673209" cy="1564721"/>
              </a:xfrm>
              <a:prstGeom prst="wedgeRoundRectCallout">
                <a:avLst>
                  <a:gd name="adj1" fmla="val 30219"/>
                  <a:gd name="adj2" fmla="val 75547"/>
                  <a:gd name="adj3" fmla="val 16667"/>
                </a:avLst>
              </a:prstGeom>
              <a:noFill/>
              <a:ln>
                <a:noFill/>
              </a:ln>
            </p:spPr>
            <p:txBody>
              <a:bodyPr anchor="ctr">
                <a:spAutoFit/>
              </a:bodyPr>
              <a:lstStyle/>
              <a:p>
                <a:pPr algn="ctr">
                  <a:defRPr/>
                </a:pPr>
                <a:endParaRPr lang="fr-FR" sz="1400" b="1" dirty="0">
                  <a:solidFill>
                    <a:schemeClr val="bg1"/>
                  </a:solidFill>
                  <a:latin typeface="+mn-lt"/>
                  <a:cs typeface="Arial" panose="020B0604020202020204" pitchFamily="34" charset="0"/>
                </a:endParaRPr>
              </a:p>
            </p:txBody>
          </p:sp>
        </p:grpSp>
        <p:sp>
          <p:nvSpPr>
            <p:cNvPr id="60" name="texte dans le carré">
              <a:extLst>
                <a:ext uri="{FF2B5EF4-FFF2-40B4-BE49-F238E27FC236}">
                  <a16:creationId xmlns:a16="http://schemas.microsoft.com/office/drawing/2014/main" id="{8920A452-56AB-12EF-CEE9-1F1EB98AD75F}"/>
                </a:ext>
              </a:extLst>
            </p:cNvPr>
            <p:cNvSpPr/>
            <p:nvPr/>
          </p:nvSpPr>
          <p:spPr bwMode="auto">
            <a:xfrm>
              <a:off x="10407060" y="3801187"/>
              <a:ext cx="1696465" cy="2268787"/>
            </a:xfrm>
            <a:prstGeom prst="wedgeRoundRectCallout">
              <a:avLst>
                <a:gd name="adj1" fmla="val -79142"/>
                <a:gd name="adj2" fmla="val -12628"/>
                <a:gd name="adj3" fmla="val 16667"/>
              </a:avLst>
            </a:prstGeom>
            <a:noFill/>
            <a:ln w="19050">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1600" b="1" dirty="0">
                  <a:solidFill>
                    <a:srgbClr val="2F5597"/>
                  </a:solidFill>
                  <a:cs typeface="Arial" charset="0"/>
                </a:rPr>
                <a:t>Et bien d’autres choses encore </a:t>
              </a:r>
              <a:r>
                <a:rPr lang="fr-FR" altLang="fr-FR" sz="1600" b="1" dirty="0">
                  <a:solidFill>
                    <a:srgbClr val="2F5597"/>
                  </a:solidFill>
                </a:rPr>
                <a:t>comme les dépenses de recherche, la perte de biodiversité…</a:t>
              </a:r>
            </a:p>
          </p:txBody>
        </p:sp>
      </p:grpSp>
      <p:sp>
        <p:nvSpPr>
          <p:cNvPr id="59" name="Rectangle 1">
            <a:extLst>
              <a:ext uri="{FF2B5EF4-FFF2-40B4-BE49-F238E27FC236}">
                <a16:creationId xmlns:a16="http://schemas.microsoft.com/office/drawing/2014/main" id="{EFD777CD-DC65-2F95-4D05-240DE2F741D4}"/>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0668" name="PictoVideo">
            <a:extLst>
              <a:ext uri="{FF2B5EF4-FFF2-40B4-BE49-F238E27FC236}">
                <a16:creationId xmlns:a16="http://schemas.microsoft.com/office/drawing/2014/main" id="{CB6ACF9B-9056-089D-B3C0-59CED11A00A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ZtxtP-Info">
            <a:extLst>
              <a:ext uri="{FF2B5EF4-FFF2-40B4-BE49-F238E27FC236}">
                <a16:creationId xmlns:a16="http://schemas.microsoft.com/office/drawing/2014/main" id="{1A07683E-EE90-94D1-5A3E-7909F13D7B3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7" name="ZtxtP-Video">
            <a:extLst>
              <a:ext uri="{FF2B5EF4-FFF2-40B4-BE49-F238E27FC236}">
                <a16:creationId xmlns:a16="http://schemas.microsoft.com/office/drawing/2014/main" id="{86E0A8FD-1820-89E2-6921-59AAA5C1102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0671" name="PictoGuide">
            <a:extLst>
              <a:ext uri="{FF2B5EF4-FFF2-40B4-BE49-F238E27FC236}">
                <a16:creationId xmlns:a16="http://schemas.microsoft.com/office/drawing/2014/main" id="{C39E320A-BF7F-1438-146D-24CB7247FDA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ZtxtP-Guide">
            <a:extLst>
              <a:ext uri="{FF2B5EF4-FFF2-40B4-BE49-F238E27FC236}">
                <a16:creationId xmlns:a16="http://schemas.microsoft.com/office/drawing/2014/main" id="{D46FB94E-4226-CCCB-425F-3C7D3E60F15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70" name="ZtxtP-Video">
            <a:extLst>
              <a:ext uri="{FF2B5EF4-FFF2-40B4-BE49-F238E27FC236}">
                <a16:creationId xmlns:a16="http://schemas.microsoft.com/office/drawing/2014/main" id="{4C9D411D-8718-A529-9274-08713F3D05F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71" name="Picto Info">
            <a:extLst>
              <a:ext uri="{FF2B5EF4-FFF2-40B4-BE49-F238E27FC236}">
                <a16:creationId xmlns:a16="http://schemas.microsoft.com/office/drawing/2014/main" id="{8A407AC2-EAEA-8A6C-AA09-13CBB34C005E}"/>
              </a:ext>
            </a:extLst>
          </p:cNvPr>
          <p:cNvPicPr>
            <a:picLocks noChangeAspect="1"/>
          </p:cNvPicPr>
          <p:nvPr/>
        </p:nvPicPr>
        <p:blipFill>
          <a:blip r:embed="rId11">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70675" name="PictoVideo">
            <a:extLst>
              <a:ext uri="{FF2B5EF4-FFF2-40B4-BE49-F238E27FC236}">
                <a16:creationId xmlns:a16="http://schemas.microsoft.com/office/drawing/2014/main" id="{6C8696D3-F77D-56DF-D57C-D0D2971E2794}"/>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76" name="Logo AEM">
            <a:extLst>
              <a:ext uri="{FF2B5EF4-FFF2-40B4-BE49-F238E27FC236}">
                <a16:creationId xmlns:a16="http://schemas.microsoft.com/office/drawing/2014/main" id="{0DB8622F-0FFF-8FDD-C411-4037C3A988E3}"/>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 name="Num 3">
            <a:extLst>
              <a:ext uri="{FF2B5EF4-FFF2-40B4-BE49-F238E27FC236}">
                <a16:creationId xmlns:a16="http://schemas.microsoft.com/office/drawing/2014/main" id="{FC26727F-BCED-7826-6DEA-E228C17EE1A3}"/>
              </a:ext>
            </a:extLst>
          </p:cNvPr>
          <p:cNvSpPr/>
          <p:nvPr/>
        </p:nvSpPr>
        <p:spPr bwMode="auto">
          <a:xfrm>
            <a:off x="9717088" y="1863725"/>
            <a:ext cx="1014412"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76" name="Num 2">
            <a:extLst>
              <a:ext uri="{FF2B5EF4-FFF2-40B4-BE49-F238E27FC236}">
                <a16:creationId xmlns:a16="http://schemas.microsoft.com/office/drawing/2014/main" id="{5AC47D8C-04F8-2715-0290-B1364E4D0C7C}"/>
              </a:ext>
            </a:extLst>
          </p:cNvPr>
          <p:cNvSpPr/>
          <p:nvPr/>
        </p:nvSpPr>
        <p:spPr bwMode="auto">
          <a:xfrm>
            <a:off x="6297613" y="1865313"/>
            <a:ext cx="1014412"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sp>
        <p:nvSpPr>
          <p:cNvPr id="77" name="Num 1">
            <a:extLst>
              <a:ext uri="{FF2B5EF4-FFF2-40B4-BE49-F238E27FC236}">
                <a16:creationId xmlns:a16="http://schemas.microsoft.com/office/drawing/2014/main" id="{F6BF00EA-C07B-9A7D-5896-1439664500CB}"/>
              </a:ext>
            </a:extLst>
          </p:cNvPr>
          <p:cNvSpPr/>
          <p:nvPr/>
        </p:nvSpPr>
        <p:spPr bwMode="auto">
          <a:xfrm>
            <a:off x="2878138" y="1865313"/>
            <a:ext cx="1014412"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sp>
        <p:nvSpPr>
          <p:cNvPr id="78" name="Num 4">
            <a:extLst>
              <a:ext uri="{FF2B5EF4-FFF2-40B4-BE49-F238E27FC236}">
                <a16:creationId xmlns:a16="http://schemas.microsoft.com/office/drawing/2014/main" id="{D5069D4F-03C9-5362-BBE4-0C16A67C1D11}"/>
              </a:ext>
            </a:extLst>
          </p:cNvPr>
          <p:cNvSpPr/>
          <p:nvPr/>
        </p:nvSpPr>
        <p:spPr bwMode="auto">
          <a:xfrm>
            <a:off x="2986088" y="4841875"/>
            <a:ext cx="1014412"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sp>
        <p:nvSpPr>
          <p:cNvPr id="79" name="Num 5">
            <a:extLst>
              <a:ext uri="{FF2B5EF4-FFF2-40B4-BE49-F238E27FC236}">
                <a16:creationId xmlns:a16="http://schemas.microsoft.com/office/drawing/2014/main" id="{38CC9508-2594-ACF4-A338-B989FDEAD2C4}"/>
              </a:ext>
            </a:extLst>
          </p:cNvPr>
          <p:cNvSpPr/>
          <p:nvPr/>
        </p:nvSpPr>
        <p:spPr bwMode="auto">
          <a:xfrm>
            <a:off x="6302375" y="4829175"/>
            <a:ext cx="1014413"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5</a:t>
            </a:r>
          </a:p>
        </p:txBody>
      </p:sp>
      <p:sp>
        <p:nvSpPr>
          <p:cNvPr id="80" name="Num 6">
            <a:extLst>
              <a:ext uri="{FF2B5EF4-FFF2-40B4-BE49-F238E27FC236}">
                <a16:creationId xmlns:a16="http://schemas.microsoft.com/office/drawing/2014/main" id="{06E75F41-D3FC-7048-0A9D-C96E1705D0EE}"/>
              </a:ext>
            </a:extLst>
          </p:cNvPr>
          <p:cNvSpPr/>
          <p:nvPr/>
        </p:nvSpPr>
        <p:spPr bwMode="auto">
          <a:xfrm>
            <a:off x="9621838" y="4829175"/>
            <a:ext cx="1014412"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6</a:t>
            </a:r>
          </a:p>
        </p:txBody>
      </p:sp>
      <p:sp>
        <p:nvSpPr>
          <p:cNvPr id="61" name="Carré corné Info">
            <a:extLst>
              <a:ext uri="{FF2B5EF4-FFF2-40B4-BE49-F238E27FC236}">
                <a16:creationId xmlns:a16="http://schemas.microsoft.com/office/drawing/2014/main" id="{21C04C01-9C3F-208A-C1C0-192DCCFB9CEB}"/>
              </a:ext>
            </a:extLst>
          </p:cNvPr>
          <p:cNvSpPr/>
          <p:nvPr/>
        </p:nvSpPr>
        <p:spPr>
          <a:xfrm>
            <a:off x="23813" y="4640263"/>
            <a:ext cx="1770062" cy="2141537"/>
          </a:xfrm>
          <a:prstGeom prst="foldedCorner">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chemeClr val="accent1">
                    <a:lumMod val="75000"/>
                  </a:schemeClr>
                </a:solidFill>
              </a:rPr>
              <a:t> </a:t>
            </a:r>
          </a:p>
          <a:p>
            <a:pPr marL="228600" indent="-228600">
              <a:buFontTx/>
              <a:buAutoNum type="arabicPeriod"/>
              <a:defRPr/>
            </a:pPr>
            <a:r>
              <a:rPr lang="fr-FR" sz="1100" b="1" dirty="0">
                <a:solidFill>
                  <a:schemeClr val="accent1">
                    <a:lumMod val="75000"/>
                  </a:schemeClr>
                </a:solidFill>
              </a:rPr>
              <a:t>Dépenses de santé </a:t>
            </a:r>
          </a:p>
          <a:p>
            <a:pPr marL="228600" indent="-228600">
              <a:buFontTx/>
              <a:buAutoNum type="arabicPeriod"/>
              <a:defRPr/>
            </a:pPr>
            <a:r>
              <a:rPr lang="fr-FR" sz="1100" b="1" dirty="0">
                <a:solidFill>
                  <a:schemeClr val="accent1">
                    <a:lumMod val="75000"/>
                  </a:schemeClr>
                </a:solidFill>
              </a:rPr>
              <a:t>Absentéisme et baisse de productivité en entreprise</a:t>
            </a:r>
          </a:p>
          <a:p>
            <a:pPr marL="228600" indent="-228600">
              <a:buFontTx/>
              <a:buAutoNum type="arabicPeriod"/>
              <a:defRPr/>
            </a:pPr>
            <a:r>
              <a:rPr lang="fr-FR" sz="1100" b="1" dirty="0">
                <a:solidFill>
                  <a:schemeClr val="accent1">
                    <a:lumMod val="75000"/>
                  </a:schemeClr>
                </a:solidFill>
              </a:rPr>
              <a:t>Dépenses liées aux impacts sur les écosystèmes</a:t>
            </a:r>
          </a:p>
          <a:p>
            <a:pPr marL="228600" indent="-228600">
              <a:buFontTx/>
              <a:buAutoNum type="arabicPeriod"/>
              <a:defRPr/>
            </a:pPr>
            <a:r>
              <a:rPr lang="fr-FR" sz="1100" b="1" dirty="0">
                <a:solidFill>
                  <a:schemeClr val="accent1">
                    <a:lumMod val="75000"/>
                  </a:schemeClr>
                </a:solidFill>
              </a:rPr>
              <a:t>Baisse des rendements agricoles et forestiers </a:t>
            </a:r>
          </a:p>
          <a:p>
            <a:pPr marL="228600" indent="-228600">
              <a:buFontTx/>
              <a:buAutoNum type="arabicPeriod"/>
              <a:defRPr/>
            </a:pPr>
            <a:r>
              <a:rPr lang="fr-FR" sz="1100" b="1" dirty="0">
                <a:solidFill>
                  <a:schemeClr val="accent1">
                    <a:lumMod val="75000"/>
                  </a:schemeClr>
                </a:solidFill>
              </a:rPr>
              <a:t>Entretien des bâtiments dégradés</a:t>
            </a:r>
          </a:p>
        </p:txBody>
      </p:sp>
      <p:pic>
        <p:nvPicPr>
          <p:cNvPr id="42" name="abeille">
            <a:extLst>
              <a:ext uri="{FF2B5EF4-FFF2-40B4-BE49-F238E27FC236}">
                <a16:creationId xmlns:a16="http://schemas.microsoft.com/office/drawing/2014/main" id="{7A4193B3-75D8-4214-9BA2-D7D7ED4941EE}"/>
              </a:ext>
            </a:extLst>
          </p:cNvPr>
          <p:cNvPicPr>
            <a:picLocks noChangeAspect="1"/>
          </p:cNvPicPr>
          <p:nvPr/>
        </p:nvPicPr>
        <p:blipFill rotWithShape="1">
          <a:blip r:embed="rId14">
            <a:extLst>
              <a:ext uri="{28A0092B-C50C-407E-A947-70E740481C1C}">
                <a14:useLocalDpi xmlns:a14="http://schemas.microsoft.com/office/drawing/2010/main" val="0"/>
              </a:ext>
            </a:extLst>
          </a:blip>
          <a:srcRect l="5154" t="9923" r="9503" b="17249"/>
          <a:stretch/>
        </p:blipFill>
        <p:spPr bwMode="auto">
          <a:xfrm>
            <a:off x="10933690" y="32472"/>
            <a:ext cx="1163782" cy="104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
            <a:extLst>
              <a:ext uri="{FF2B5EF4-FFF2-40B4-BE49-F238E27FC236}">
                <a16:creationId xmlns:a16="http://schemas.microsoft.com/office/drawing/2014/main" id="{4A875CA1-C64F-96C1-3BA6-EABDE37B6DD8}"/>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190</a:t>
            </a:fld>
            <a:endParaRPr lang="fr-FR" altLang="fr-FR" b="1" dirty="0">
              <a:solidFill>
                <a:srgbClr val="FFC000"/>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1"/>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11" restart="whenNotActive" fill="hold" evtFilter="cancelBubble" nodeType="interactiveSeq">
                <p:stCondLst>
                  <p:cond evt="onClick" delay="0">
                    <p:tgtEl>
                      <p:spTgt spid="77"/>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77"/>
                                        </p:tgtEl>
                                        <p:attrNameLst>
                                          <p:attrName>style.visibility</p:attrName>
                                        </p:attrNameLst>
                                      </p:cBhvr>
                                      <p:to>
                                        <p:strVal val="hidden"/>
                                      </p:to>
                                    </p:set>
                                  </p:childTnLst>
                                </p:cTn>
                              </p:par>
                            </p:childTnLst>
                          </p:cTn>
                        </p:par>
                      </p:childTnLst>
                    </p:cTn>
                  </p:par>
                </p:childTnLst>
              </p:cTn>
              <p:nextCondLst>
                <p:cond evt="onClick" delay="0">
                  <p:tgtEl>
                    <p:spTgt spid="77"/>
                  </p:tgtEl>
                </p:cond>
              </p:nextCondLst>
            </p:seq>
            <p:seq concurrent="1" nextAc="seek">
              <p:cTn id="18" restart="whenNotActive" fill="hold" evtFilter="cancelBubble" nodeType="interactiveSeq">
                <p:stCondLst>
                  <p:cond evt="onClick" delay="0">
                    <p:tgtEl>
                      <p:spTgt spid="76"/>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76"/>
                                        </p:tgtEl>
                                        <p:attrNameLst>
                                          <p:attrName>style.visibility</p:attrName>
                                        </p:attrNameLst>
                                      </p:cBhvr>
                                      <p:to>
                                        <p:strVal val="hidden"/>
                                      </p:to>
                                    </p:set>
                                  </p:childTnLst>
                                </p:cTn>
                              </p:par>
                            </p:childTnLst>
                          </p:cTn>
                        </p:par>
                      </p:childTnLst>
                    </p:cTn>
                  </p:par>
                </p:childTnLst>
              </p:cTn>
              <p:nextCondLst>
                <p:cond evt="onClick" delay="0">
                  <p:tgtEl>
                    <p:spTgt spid="76"/>
                  </p:tgtEl>
                </p:cond>
              </p:nextCondLst>
            </p:seq>
            <p:seq concurrent="1" nextAc="seek">
              <p:cTn id="25" restart="whenNotActive" fill="hold" evtFilter="cancelBubble" nodeType="interactiveSeq">
                <p:stCondLst>
                  <p:cond evt="onClick" delay="0">
                    <p:tgtEl>
                      <p:spTgt spid="75"/>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childTnLst>
                                </p:cTn>
                              </p:par>
                              <p:par>
                                <p:cTn id="30" presetID="1" presetClass="exit" presetSubtype="0" fill="hold" grpId="0" nodeType="withEffect">
                                  <p:stCondLst>
                                    <p:cond delay="0"/>
                                  </p:stCondLst>
                                  <p:childTnLst>
                                    <p:set>
                                      <p:cBhvr>
                                        <p:cTn id="31" dur="1" fill="hold">
                                          <p:stCondLst>
                                            <p:cond delay="0"/>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32" restart="whenNotActive" fill="hold" evtFilter="cancelBubble" nodeType="interactiveSeq">
                <p:stCondLst>
                  <p:cond evt="onClick" delay="0">
                    <p:tgtEl>
                      <p:spTgt spid="78"/>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1" presetClass="exit" presetSubtype="0" fill="hold" grpId="0" nodeType="withEffect">
                                  <p:stCondLst>
                                    <p:cond delay="0"/>
                                  </p:stCondLst>
                                  <p:childTnLst>
                                    <p:set>
                                      <p:cBhvr>
                                        <p:cTn id="38" dur="1" fill="hold">
                                          <p:stCondLst>
                                            <p:cond delay="0"/>
                                          </p:stCondLst>
                                        </p:cTn>
                                        <p:tgtEl>
                                          <p:spTgt spid="78"/>
                                        </p:tgtEl>
                                        <p:attrNameLst>
                                          <p:attrName>style.visibility</p:attrName>
                                        </p:attrNameLst>
                                      </p:cBhvr>
                                      <p:to>
                                        <p:strVal val="hidden"/>
                                      </p:to>
                                    </p:set>
                                  </p:childTnLst>
                                </p:cTn>
                              </p:par>
                            </p:childTnLst>
                          </p:cTn>
                        </p:par>
                      </p:childTnLst>
                    </p:cTn>
                  </p:par>
                </p:childTnLst>
              </p:cTn>
              <p:nextCondLst>
                <p:cond evt="onClick" delay="0">
                  <p:tgtEl>
                    <p:spTgt spid="78"/>
                  </p:tgtEl>
                </p:cond>
              </p:nextCondLst>
            </p:seq>
            <p:seq concurrent="1" nextAc="seek">
              <p:cTn id="39" restart="whenNotActive" fill="hold" evtFilter="cancelBubble" nodeType="interactiveSeq">
                <p:stCondLst>
                  <p:cond evt="onClick" delay="0">
                    <p:tgtEl>
                      <p:spTgt spid="79"/>
                    </p:tgtEl>
                  </p:cond>
                </p:stCondLst>
                <p:endSync evt="end" delay="0">
                  <p:rtn val="all"/>
                </p:endSync>
                <p:childTnLst>
                  <p:par>
                    <p:cTn id="40" fill="hold" nodeType="clickPar">
                      <p:stCondLst>
                        <p:cond delay="0"/>
                      </p:stCondLst>
                      <p:childTnLst>
                        <p:par>
                          <p:cTn id="41" fill="hold" nodeType="withGroup">
                            <p:stCondLst>
                              <p:cond delay="0"/>
                            </p:stCondLst>
                            <p:childTnLst>
                              <p:par>
                                <p:cTn id="42" presetID="1" presetClass="entr" presetSubtype="0"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childTnLst>
                                </p:cTn>
                              </p:par>
                              <p:par>
                                <p:cTn id="44" presetID="1" presetClass="exit" presetSubtype="0" fill="hold" grpId="0" nodeType="withEffect">
                                  <p:stCondLst>
                                    <p:cond delay="0"/>
                                  </p:stCondLst>
                                  <p:childTnLst>
                                    <p:set>
                                      <p:cBhvr>
                                        <p:cTn id="45" dur="1" fill="hold">
                                          <p:stCondLst>
                                            <p:cond delay="0"/>
                                          </p:stCondLst>
                                        </p:cTn>
                                        <p:tgtEl>
                                          <p:spTgt spid="79"/>
                                        </p:tgtEl>
                                        <p:attrNameLst>
                                          <p:attrName>style.visibility</p:attrName>
                                        </p:attrNameLst>
                                      </p:cBhvr>
                                      <p:to>
                                        <p:strVal val="hidden"/>
                                      </p:to>
                                    </p:set>
                                  </p:childTnLst>
                                </p:cTn>
                              </p:par>
                            </p:childTnLst>
                          </p:cTn>
                        </p:par>
                      </p:childTnLst>
                    </p:cTn>
                  </p:par>
                </p:childTnLst>
              </p:cTn>
              <p:nextCondLst>
                <p:cond evt="onClick" delay="0">
                  <p:tgtEl>
                    <p:spTgt spid="79"/>
                  </p:tgtEl>
                </p:cond>
              </p:nextCondLst>
            </p:seq>
            <p:seq concurrent="1" nextAc="seek">
              <p:cTn id="46" restart="whenNotActive" fill="hold" evtFilter="cancelBubble" nodeType="interactiveSeq">
                <p:stCondLst>
                  <p:cond evt="onClick" delay="0">
                    <p:tgtEl>
                      <p:spTgt spid="80"/>
                    </p:tgtEl>
                  </p:cond>
                </p:stCondLst>
                <p:endSync evt="end" delay="0">
                  <p:rtn val="all"/>
                </p:endSync>
                <p:childTnLst>
                  <p:par>
                    <p:cTn id="47" fill="hold" nodeType="clickPar">
                      <p:stCondLst>
                        <p:cond delay="0"/>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childTnLst>
                                </p:cTn>
                              </p:par>
                              <p:par>
                                <p:cTn id="51" presetID="1" presetClass="exit" presetSubtype="0" fill="hold" grpId="0" nodeType="withEffect">
                                  <p:stCondLst>
                                    <p:cond delay="0"/>
                                  </p:stCondLst>
                                  <p:childTnLst>
                                    <p:set>
                                      <p:cBhvr>
                                        <p:cTn id="52" dur="1" fill="hold">
                                          <p:stCondLst>
                                            <p:cond delay="0"/>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80"/>
                  </p:tgtEl>
                </p:cond>
              </p:nextCondLst>
            </p:seq>
          </p:childTnLst>
        </p:cTn>
      </p:par>
    </p:tnLst>
    <p:bldLst>
      <p:bldP spid="75" grpId="0" animBg="1"/>
      <p:bldP spid="76" grpId="0" animBg="1"/>
      <p:bldP spid="77" grpId="0" animBg="1"/>
      <p:bldP spid="78" grpId="0" animBg="1"/>
      <p:bldP spid="79" grpId="0" animBg="1"/>
      <p:bldP spid="80" grpId="0" animBg="1"/>
      <p:bldP spid="61" grpId="0" animBg="1"/>
      <p:bldP spid="61" grpId="1" animBg="1"/>
    </p:bldLst>
  </p:timing>
</p:sld>
</file>

<file path=ppt/slides/slide1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2182" name="Image 4">
            <a:extLst>
              <a:ext uri="{FF2B5EF4-FFF2-40B4-BE49-F238E27FC236}">
                <a16:creationId xmlns:a16="http://schemas.microsoft.com/office/drawing/2014/main" id="{C5058299-D4F2-031C-4EA7-CD33557B079C}"/>
              </a:ext>
            </a:extLst>
          </p:cNvPr>
          <p:cNvPicPr>
            <a:picLocks noChangeAspect="1"/>
          </p:cNvPicPr>
          <p:nvPr/>
        </p:nvPicPr>
        <p:blipFill>
          <a:blip r:embed="rId3">
            <a:extLst>
              <a:ext uri="{28A0092B-C50C-407E-A947-70E740481C1C}">
                <a14:useLocalDpi xmlns:a14="http://schemas.microsoft.com/office/drawing/2010/main" val="0"/>
              </a:ext>
            </a:extLst>
          </a:blip>
          <a:srcRect l="3606" t="11948" r="3107"/>
          <a:stretch>
            <a:fillRect/>
          </a:stretch>
        </p:blipFill>
        <p:spPr bwMode="auto">
          <a:xfrm>
            <a:off x="7531249" y="1595438"/>
            <a:ext cx="3897313" cy="470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Rectangle 2">
            <a:extLst>
              <a:ext uri="{FF2B5EF4-FFF2-40B4-BE49-F238E27FC236}">
                <a16:creationId xmlns:a16="http://schemas.microsoft.com/office/drawing/2014/main" id="{1DC1BB57-79B2-2EB1-9CE5-8BB9B10D8BF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Quels sont les principaux polluants émis par les transports ?</a:t>
            </a:r>
            <a:endParaRPr lang="fr-FR" sz="3200" b="1" dirty="0">
              <a:solidFill>
                <a:schemeClr val="accent5">
                  <a:lumMod val="75000"/>
                </a:schemeClr>
              </a:solidFill>
              <a:cs typeface="Arial" charset="0"/>
            </a:endParaRPr>
          </a:p>
        </p:txBody>
      </p:sp>
      <p:sp>
        <p:nvSpPr>
          <p:cNvPr id="61" name="Rectangle 1">
            <a:extLst>
              <a:ext uri="{FF2B5EF4-FFF2-40B4-BE49-F238E27FC236}">
                <a16:creationId xmlns:a16="http://schemas.microsoft.com/office/drawing/2014/main" id="{C6A01496-FD0E-CD4B-0252-38BD1A483D4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59" name="1 %">
            <a:extLst>
              <a:ext uri="{FF2B5EF4-FFF2-40B4-BE49-F238E27FC236}">
                <a16:creationId xmlns:a16="http://schemas.microsoft.com/office/drawing/2014/main" id="{8ED7994B-4116-9289-9C5E-ED7A7AC8D887}"/>
              </a:ext>
            </a:extLst>
          </p:cNvPr>
          <p:cNvSpPr>
            <a:spLocks noChangeArrowheads="1"/>
          </p:cNvSpPr>
          <p:nvPr/>
        </p:nvSpPr>
        <p:spPr bwMode="auto">
          <a:xfrm>
            <a:off x="3192463" y="5386388"/>
            <a:ext cx="5249862" cy="954087"/>
          </a:xfrm>
          <a:prstGeom prst="rect">
            <a:avLst/>
          </a:prstGeom>
          <a:noFill/>
          <a:ln w="9525">
            <a:noFill/>
            <a:miter lim="800000"/>
            <a:headEnd/>
            <a:tailEnd/>
          </a:ln>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 typeface="Arial" charset="0"/>
              <a:buNone/>
              <a:defRPr/>
            </a:pPr>
            <a:r>
              <a:rPr lang="fr-FR" altLang="fr-FR" b="1" dirty="0">
                <a:solidFill>
                  <a:srgbClr val="2F5597"/>
                </a:solidFill>
                <a:latin typeface="+mn-lt"/>
              </a:rPr>
              <a:t>Les composés organiques volatils </a:t>
            </a:r>
          </a:p>
          <a:p>
            <a:pPr eaLnBrk="1" hangingPunct="1">
              <a:lnSpc>
                <a:spcPct val="100000"/>
              </a:lnSpc>
              <a:spcBef>
                <a:spcPct val="0"/>
              </a:spcBef>
              <a:buFont typeface="Arial" charset="0"/>
              <a:buNone/>
              <a:defRPr/>
            </a:pPr>
            <a:r>
              <a:rPr lang="fr-FR" altLang="fr-FR" b="1" dirty="0">
                <a:solidFill>
                  <a:srgbClr val="2F5597"/>
                </a:solidFill>
                <a:latin typeface="+mn-lt"/>
              </a:rPr>
              <a:t>non méthaniques </a:t>
            </a:r>
            <a:r>
              <a:rPr lang="fr-FR" altLang="fr-FR" b="1" dirty="0" err="1">
                <a:solidFill>
                  <a:srgbClr val="2F5597"/>
                </a:solidFill>
                <a:latin typeface="+mn-lt"/>
              </a:rPr>
              <a:t>COV</a:t>
            </a:r>
            <a:r>
              <a:rPr lang="fr-FR" altLang="fr-FR" b="1" baseline="-25000" dirty="0" err="1">
                <a:solidFill>
                  <a:srgbClr val="2F5597"/>
                </a:solidFill>
                <a:latin typeface="+mn-lt"/>
              </a:rPr>
              <a:t>n</a:t>
            </a:r>
            <a:r>
              <a:rPr lang="fr-FR" altLang="fr-FR" b="1" dirty="0" err="1">
                <a:solidFill>
                  <a:srgbClr val="2F5597"/>
                </a:solidFill>
                <a:latin typeface="+mn-lt"/>
              </a:rPr>
              <a:t>M</a:t>
            </a:r>
            <a:endParaRPr lang="fr-FR" altLang="fr-FR" b="1" baseline="-25000" dirty="0">
              <a:solidFill>
                <a:srgbClr val="2F5597"/>
              </a:solidFill>
              <a:latin typeface="+mn-lt"/>
            </a:endParaRPr>
          </a:p>
        </p:txBody>
      </p:sp>
      <p:sp>
        <p:nvSpPr>
          <p:cNvPr id="54" name="dioxygène">
            <a:extLst>
              <a:ext uri="{FF2B5EF4-FFF2-40B4-BE49-F238E27FC236}">
                <a16:creationId xmlns:a16="http://schemas.microsoft.com/office/drawing/2014/main" id="{1109978B-382C-B511-6EE6-390C89F232CF}"/>
              </a:ext>
            </a:extLst>
          </p:cNvPr>
          <p:cNvSpPr>
            <a:spLocks noChangeArrowheads="1"/>
          </p:cNvSpPr>
          <p:nvPr/>
        </p:nvSpPr>
        <p:spPr bwMode="auto">
          <a:xfrm>
            <a:off x="3192463" y="4073525"/>
            <a:ext cx="4424362" cy="1138773"/>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rgbClr val="2F5597"/>
                </a:solidFill>
                <a:latin typeface="+mn-lt"/>
              </a:rPr>
              <a:t>Les particules fines </a:t>
            </a:r>
          </a:p>
          <a:p>
            <a:pPr eaLnBrk="1" hangingPunct="1">
              <a:lnSpc>
                <a:spcPct val="100000"/>
              </a:lnSpc>
              <a:spcBef>
                <a:spcPct val="0"/>
              </a:spcBef>
              <a:buFontTx/>
              <a:buNone/>
              <a:defRPr/>
            </a:pPr>
            <a:r>
              <a:rPr lang="fr-FR" altLang="fr-FR" b="1" dirty="0">
                <a:solidFill>
                  <a:srgbClr val="2F5597"/>
                </a:solidFill>
                <a:latin typeface="+mn-lt"/>
              </a:rPr>
              <a:t>(PM</a:t>
            </a:r>
            <a:r>
              <a:rPr lang="fr-FR" altLang="fr-FR" b="1" baseline="-25000" dirty="0">
                <a:solidFill>
                  <a:srgbClr val="2F5597"/>
                </a:solidFill>
                <a:latin typeface="+mn-lt"/>
              </a:rPr>
              <a:t>0.1</a:t>
            </a:r>
            <a:r>
              <a:rPr lang="fr-FR" altLang="fr-FR" b="1" dirty="0">
                <a:solidFill>
                  <a:srgbClr val="2F5597"/>
                </a:solidFill>
                <a:latin typeface="+mn-lt"/>
              </a:rPr>
              <a:t>, PM</a:t>
            </a:r>
            <a:r>
              <a:rPr lang="fr-FR" altLang="fr-FR" b="1" baseline="-25000" dirty="0">
                <a:solidFill>
                  <a:srgbClr val="2F5597"/>
                </a:solidFill>
                <a:latin typeface="+mn-lt"/>
              </a:rPr>
              <a:t>1</a:t>
            </a:r>
            <a:r>
              <a:rPr lang="fr-FR" altLang="fr-FR" b="1" dirty="0">
                <a:solidFill>
                  <a:srgbClr val="2F5597"/>
                </a:solidFill>
                <a:latin typeface="+mn-lt"/>
              </a:rPr>
              <a:t>,</a:t>
            </a:r>
            <a:r>
              <a:rPr lang="fr-FR" altLang="fr-FR" sz="4000" b="1" dirty="0">
                <a:solidFill>
                  <a:srgbClr val="2F5597"/>
                </a:solidFill>
              </a:rPr>
              <a:t> </a:t>
            </a:r>
            <a:r>
              <a:rPr lang="fr-FR" altLang="fr-FR" b="1" dirty="0">
                <a:solidFill>
                  <a:srgbClr val="2F5597"/>
                </a:solidFill>
                <a:latin typeface="+mn-lt"/>
              </a:rPr>
              <a:t>PM</a:t>
            </a:r>
            <a:r>
              <a:rPr lang="fr-FR" altLang="fr-FR" b="1" baseline="-25000" dirty="0">
                <a:solidFill>
                  <a:srgbClr val="2F5597"/>
                </a:solidFill>
                <a:latin typeface="+mn-lt"/>
              </a:rPr>
              <a:t>2.5</a:t>
            </a:r>
            <a:r>
              <a:rPr lang="fr-FR" altLang="fr-FR" b="1" dirty="0">
                <a:solidFill>
                  <a:srgbClr val="2F5597"/>
                </a:solidFill>
                <a:latin typeface="+mn-lt"/>
              </a:rPr>
              <a:t>, PM</a:t>
            </a:r>
            <a:r>
              <a:rPr lang="fr-FR" altLang="fr-FR" b="1" baseline="-25000" dirty="0">
                <a:solidFill>
                  <a:srgbClr val="2F5597"/>
                </a:solidFill>
                <a:latin typeface="+mn-lt"/>
              </a:rPr>
              <a:t>10</a:t>
            </a:r>
            <a:r>
              <a:rPr lang="fr-FR" altLang="fr-FR" b="1" dirty="0">
                <a:solidFill>
                  <a:srgbClr val="2F5597"/>
                </a:solidFill>
                <a:latin typeface="+mn-lt"/>
              </a:rPr>
              <a:t>…)</a:t>
            </a:r>
          </a:p>
        </p:txBody>
      </p:sp>
      <p:pic>
        <p:nvPicPr>
          <p:cNvPr id="92166" name="PictoVideo">
            <a:extLst>
              <a:ext uri="{FF2B5EF4-FFF2-40B4-BE49-F238E27FC236}">
                <a16:creationId xmlns:a16="http://schemas.microsoft.com/office/drawing/2014/main" id="{82C9878C-47BC-F7A8-8363-0AEA36C5DD7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ZtxtP-Info">
            <a:extLst>
              <a:ext uri="{FF2B5EF4-FFF2-40B4-BE49-F238E27FC236}">
                <a16:creationId xmlns:a16="http://schemas.microsoft.com/office/drawing/2014/main" id="{E19D6563-CA3E-2D98-3AC6-C149C3BA661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46" name="ZtxtP-Video">
            <a:extLst>
              <a:ext uri="{FF2B5EF4-FFF2-40B4-BE49-F238E27FC236}">
                <a16:creationId xmlns:a16="http://schemas.microsoft.com/office/drawing/2014/main" id="{2AE709CB-5C46-B4D4-C3BA-980EE9C9898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2169" name="PictoGuide">
            <a:extLst>
              <a:ext uri="{FF2B5EF4-FFF2-40B4-BE49-F238E27FC236}">
                <a16:creationId xmlns:a16="http://schemas.microsoft.com/office/drawing/2014/main" id="{A9BC26D9-63EF-BEED-9116-E9D6BBA5D35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ZtxtP-Guide">
            <a:extLst>
              <a:ext uri="{FF2B5EF4-FFF2-40B4-BE49-F238E27FC236}">
                <a16:creationId xmlns:a16="http://schemas.microsoft.com/office/drawing/2014/main" id="{9C29FE2E-4770-2FA8-C605-C674F037047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49" name="ZtxtP-Video">
            <a:extLst>
              <a:ext uri="{FF2B5EF4-FFF2-40B4-BE49-F238E27FC236}">
                <a16:creationId xmlns:a16="http://schemas.microsoft.com/office/drawing/2014/main" id="{6B859A59-BD08-8255-E5DA-EABD8390C84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10956" name="Image 42">
            <a:extLst>
              <a:ext uri="{FF2B5EF4-FFF2-40B4-BE49-F238E27FC236}">
                <a16:creationId xmlns:a16="http://schemas.microsoft.com/office/drawing/2014/main" id="{57C4AA38-A17D-459C-0677-26838FD891AE}"/>
              </a:ext>
            </a:extLst>
          </p:cNvPr>
          <p:cNvPicPr>
            <a:picLocks noChangeAspect="1"/>
          </p:cNvPicPr>
          <p:nvPr/>
        </p:nvPicPr>
        <p:blipFill>
          <a:blip r:embed="rId6">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92173" name="PictoVideo">
            <a:extLst>
              <a:ext uri="{FF2B5EF4-FFF2-40B4-BE49-F238E27FC236}">
                <a16:creationId xmlns:a16="http://schemas.microsoft.com/office/drawing/2014/main" id="{8CEE91B8-463F-95E6-6860-4772DDFC726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74" name="ZoneTexte 30">
            <a:extLst>
              <a:ext uri="{FF2B5EF4-FFF2-40B4-BE49-F238E27FC236}">
                <a16:creationId xmlns:a16="http://schemas.microsoft.com/office/drawing/2014/main" id="{B3FA35C1-DB5E-E036-9E73-4521A3EEB8A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92175" name="Rectangle 1">
            <a:extLst>
              <a:ext uri="{FF2B5EF4-FFF2-40B4-BE49-F238E27FC236}">
                <a16:creationId xmlns:a16="http://schemas.microsoft.com/office/drawing/2014/main" id="{D8EB40DD-394B-7B7A-80D4-C9544A8C6C05}"/>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latin typeface="Corbel" panose="020B0503020204020204" pitchFamily="34" charset="0"/>
            </a:endParaRPr>
          </a:p>
        </p:txBody>
      </p:sp>
      <p:sp>
        <p:nvSpPr>
          <p:cNvPr id="15385" name="ZoneTexte 1">
            <a:extLst>
              <a:ext uri="{FF2B5EF4-FFF2-40B4-BE49-F238E27FC236}">
                <a16:creationId xmlns:a16="http://schemas.microsoft.com/office/drawing/2014/main" id="{D6BE0001-F2B4-6EDC-337C-221D9AA9EDEE}"/>
              </a:ext>
            </a:extLst>
          </p:cNvPr>
          <p:cNvSpPr txBox="1">
            <a:spLocks noChangeArrowheads="1"/>
          </p:cNvSpPr>
          <p:nvPr/>
        </p:nvSpPr>
        <p:spPr bwMode="auto">
          <a:xfrm>
            <a:off x="106363" y="6532563"/>
            <a:ext cx="1050925" cy="27622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a:solidFill>
                  <a:schemeClr val="bg1">
                    <a:lumMod val="75000"/>
                  </a:schemeClr>
                </a:solidFill>
                <a:latin typeface="Corbel" panose="020B0503020204020204" pitchFamily="34" charset="0"/>
              </a:rPr>
              <a:t>apc</a:t>
            </a:r>
          </a:p>
        </p:txBody>
      </p:sp>
      <p:sp>
        <p:nvSpPr>
          <p:cNvPr id="58" name="texte diazote">
            <a:extLst>
              <a:ext uri="{FF2B5EF4-FFF2-40B4-BE49-F238E27FC236}">
                <a16:creationId xmlns:a16="http://schemas.microsoft.com/office/drawing/2014/main" id="{79495F7B-3614-B1F5-E1D6-9735AC377220}"/>
              </a:ext>
            </a:extLst>
          </p:cNvPr>
          <p:cNvSpPr>
            <a:spLocks noChangeArrowheads="1"/>
          </p:cNvSpPr>
          <p:nvPr/>
        </p:nvSpPr>
        <p:spPr bwMode="auto">
          <a:xfrm>
            <a:off x="3192463" y="3009900"/>
            <a:ext cx="3897312"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defRPr/>
            </a:pPr>
            <a:r>
              <a:rPr lang="fr-FR" altLang="fr-FR" b="1" dirty="0">
                <a:solidFill>
                  <a:srgbClr val="2F5597"/>
                </a:solidFill>
                <a:latin typeface="+mn-lt"/>
              </a:rPr>
              <a:t>Les oxydes d’azote (</a:t>
            </a:r>
            <a:r>
              <a:rPr lang="fr-FR" altLang="fr-FR" b="1" dirty="0" err="1">
                <a:solidFill>
                  <a:srgbClr val="2F5597"/>
                </a:solidFill>
                <a:latin typeface="+mn-lt"/>
              </a:rPr>
              <a:t>NO</a:t>
            </a:r>
            <a:r>
              <a:rPr lang="fr-FR" altLang="fr-FR" b="1" baseline="-25000" dirty="0" err="1">
                <a:solidFill>
                  <a:srgbClr val="2F5597"/>
                </a:solidFill>
                <a:latin typeface="+mn-lt"/>
              </a:rPr>
              <a:t>x</a:t>
            </a:r>
            <a:r>
              <a:rPr lang="fr-FR" altLang="fr-FR" b="1" dirty="0">
                <a:solidFill>
                  <a:srgbClr val="2F5597"/>
                </a:solidFill>
                <a:latin typeface="+mn-lt"/>
              </a:rPr>
              <a:t>)</a:t>
            </a:r>
          </a:p>
        </p:txBody>
      </p:sp>
      <p:pic>
        <p:nvPicPr>
          <p:cNvPr id="92180" name="Image 7">
            <a:extLst>
              <a:ext uri="{FF2B5EF4-FFF2-40B4-BE49-F238E27FC236}">
                <a16:creationId xmlns:a16="http://schemas.microsoft.com/office/drawing/2014/main" id="{36233DEF-D286-1B4A-4D86-B8798C0D7EF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 name="2">
            <a:extLst>
              <a:ext uri="{FF2B5EF4-FFF2-40B4-BE49-F238E27FC236}">
                <a16:creationId xmlns:a16="http://schemas.microsoft.com/office/drawing/2014/main" id="{2A186917-91CB-5D6F-ADC6-630DABA931E7}"/>
              </a:ext>
            </a:extLst>
          </p:cNvPr>
          <p:cNvGrpSpPr>
            <a:grpSpLocks/>
          </p:cNvGrpSpPr>
          <p:nvPr/>
        </p:nvGrpSpPr>
        <p:grpSpPr bwMode="auto">
          <a:xfrm>
            <a:off x="2144238" y="2892042"/>
            <a:ext cx="1012542" cy="915988"/>
            <a:chOff x="5868988" y="1216003"/>
            <a:chExt cx="1470025" cy="915684"/>
          </a:xfrm>
          <a:solidFill>
            <a:srgbClr val="00B0F0"/>
          </a:solidFill>
        </p:grpSpPr>
        <p:sp>
          <p:nvSpPr>
            <p:cNvPr id="56" name="rond rouge">
              <a:extLst>
                <a:ext uri="{FF2B5EF4-FFF2-40B4-BE49-F238E27FC236}">
                  <a16:creationId xmlns:a16="http://schemas.microsoft.com/office/drawing/2014/main" id="{17F1CDA5-5EFE-E773-1AF0-0EF239EB9AF8}"/>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7" name="? bleu">
              <a:extLst>
                <a:ext uri="{FF2B5EF4-FFF2-40B4-BE49-F238E27FC236}">
                  <a16:creationId xmlns:a16="http://schemas.microsoft.com/office/drawing/2014/main" id="{159FFF8A-C94A-41EA-E4A4-8A84427B93A0}"/>
                </a:ext>
              </a:extLst>
            </p:cNvPr>
            <p:cNvSpPr>
              <a:spLocks noChangeArrowheads="1"/>
            </p:cNvSpPr>
            <p:nvPr/>
          </p:nvSpPr>
          <p:spPr bwMode="auto">
            <a:xfrm>
              <a:off x="6233732" y="1239944"/>
              <a:ext cx="740537" cy="86148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5000" b="1" dirty="0">
                  <a:solidFill>
                    <a:schemeClr val="bg1"/>
                  </a:solidFill>
                  <a:latin typeface="+mn-lt"/>
                </a:rPr>
                <a:t>2</a:t>
              </a:r>
            </a:p>
          </p:txBody>
        </p:sp>
      </p:grpSp>
      <p:sp>
        <p:nvSpPr>
          <p:cNvPr id="57369" name="Rectangle 2">
            <a:extLst>
              <a:ext uri="{FF2B5EF4-FFF2-40B4-BE49-F238E27FC236}">
                <a16:creationId xmlns:a16="http://schemas.microsoft.com/office/drawing/2014/main" id="{B94B9905-0E4A-219B-BA35-F89BE48985B9}"/>
              </a:ext>
            </a:extLst>
          </p:cNvPr>
          <p:cNvSpPr>
            <a:spLocks noChangeArrowheads="1"/>
          </p:cNvSpPr>
          <p:nvPr/>
        </p:nvSpPr>
        <p:spPr bwMode="auto">
          <a:xfrm>
            <a:off x="3071813" y="6461125"/>
            <a:ext cx="8205787" cy="3063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US" altLang="fr-FR" sz="1400" b="1" dirty="0">
                <a:solidFill>
                  <a:schemeClr val="bg1">
                    <a:lumMod val="65000"/>
                  </a:schemeClr>
                </a:solidFill>
                <a:latin typeface="+mn-lt"/>
              </a:rPr>
              <a:t>Source :  </a:t>
            </a:r>
            <a:r>
              <a:rPr lang="en-US" altLang="fr-FR" sz="1400" dirty="0" err="1">
                <a:solidFill>
                  <a:schemeClr val="bg1">
                    <a:lumMod val="65000"/>
                  </a:schemeClr>
                </a:solidFill>
                <a:latin typeface="+mn-lt"/>
              </a:rPr>
              <a:t>Ministère</a:t>
            </a:r>
            <a:r>
              <a:rPr lang="en-US" altLang="fr-FR" sz="1400" dirty="0">
                <a:solidFill>
                  <a:schemeClr val="bg1">
                    <a:lumMod val="65000"/>
                  </a:schemeClr>
                </a:solidFill>
                <a:latin typeface="+mn-lt"/>
              </a:rPr>
              <a:t> de </a:t>
            </a:r>
            <a:r>
              <a:rPr lang="en-US" altLang="fr-FR" sz="1400" dirty="0" err="1">
                <a:solidFill>
                  <a:schemeClr val="bg1">
                    <a:lumMod val="65000"/>
                  </a:schemeClr>
                </a:solidFill>
                <a:latin typeface="+mn-lt"/>
              </a:rPr>
              <a:t>l’Environnement</a:t>
            </a:r>
            <a:r>
              <a:rPr lang="en-US" altLang="fr-FR" sz="1400" dirty="0">
                <a:solidFill>
                  <a:schemeClr val="bg1">
                    <a:lumMod val="65000"/>
                  </a:schemeClr>
                </a:solidFill>
                <a:latin typeface="+mn-lt"/>
              </a:rPr>
              <a:t>, de </a:t>
            </a:r>
            <a:r>
              <a:rPr lang="en-US" altLang="fr-FR" sz="1400" dirty="0" err="1">
                <a:solidFill>
                  <a:schemeClr val="bg1">
                    <a:lumMod val="65000"/>
                  </a:schemeClr>
                </a:solidFill>
                <a:latin typeface="+mn-lt"/>
              </a:rPr>
              <a:t>l’Energie</a:t>
            </a:r>
            <a:r>
              <a:rPr lang="en-US" altLang="fr-FR" sz="1400" dirty="0">
                <a:solidFill>
                  <a:schemeClr val="bg1">
                    <a:lumMod val="65000"/>
                  </a:schemeClr>
                </a:solidFill>
                <a:latin typeface="+mn-lt"/>
              </a:rPr>
              <a:t> et de la </a:t>
            </a:r>
            <a:r>
              <a:rPr lang="en-US" altLang="fr-FR" sz="1400" dirty="0" err="1">
                <a:solidFill>
                  <a:schemeClr val="bg1">
                    <a:lumMod val="65000"/>
                  </a:schemeClr>
                </a:solidFill>
                <a:latin typeface="+mn-lt"/>
              </a:rPr>
              <a:t>Mer</a:t>
            </a:r>
            <a:r>
              <a:rPr lang="en-US" altLang="fr-FR" sz="1400" dirty="0">
                <a:solidFill>
                  <a:schemeClr val="bg1">
                    <a:lumMod val="65000"/>
                  </a:schemeClr>
                </a:solidFill>
                <a:latin typeface="+mn-lt"/>
              </a:rPr>
              <a:t>, “document  </a:t>
            </a:r>
            <a:r>
              <a:rPr lang="en-US" altLang="fr-FR" sz="1400" dirty="0" err="1">
                <a:solidFill>
                  <a:schemeClr val="bg1">
                    <a:lumMod val="65000"/>
                  </a:schemeClr>
                </a:solidFill>
                <a:latin typeface="+mn-lt"/>
              </a:rPr>
              <a:t>Mieux</a:t>
            </a:r>
            <a:r>
              <a:rPr lang="en-US" altLang="fr-FR" sz="1400" dirty="0">
                <a:solidFill>
                  <a:schemeClr val="bg1">
                    <a:lumMod val="65000"/>
                  </a:schemeClr>
                </a:solidFill>
                <a:latin typeface="+mn-lt"/>
              </a:rPr>
              <a:t> </a:t>
            </a:r>
            <a:r>
              <a:rPr lang="en-US" altLang="fr-FR" sz="1400" dirty="0" err="1">
                <a:solidFill>
                  <a:schemeClr val="bg1">
                    <a:lumMod val="65000"/>
                  </a:schemeClr>
                </a:solidFill>
                <a:latin typeface="+mn-lt"/>
              </a:rPr>
              <a:t>respirer</a:t>
            </a:r>
            <a:r>
              <a:rPr lang="en-US" altLang="fr-FR" sz="1400" dirty="0">
                <a:solidFill>
                  <a:schemeClr val="bg1">
                    <a:lumMod val="65000"/>
                  </a:schemeClr>
                </a:solidFill>
                <a:latin typeface="+mn-lt"/>
              </a:rPr>
              <a:t> </a:t>
            </a:r>
            <a:r>
              <a:rPr lang="en-US" altLang="fr-FR" sz="1400" dirty="0" err="1">
                <a:solidFill>
                  <a:schemeClr val="bg1">
                    <a:lumMod val="65000"/>
                  </a:schemeClr>
                </a:solidFill>
                <a:latin typeface="+mn-lt"/>
              </a:rPr>
              <a:t>c’est</a:t>
            </a:r>
            <a:r>
              <a:rPr lang="en-US" altLang="fr-FR" sz="1400" dirty="0">
                <a:solidFill>
                  <a:schemeClr val="bg1">
                    <a:lumMod val="65000"/>
                  </a:schemeClr>
                </a:solidFill>
                <a:latin typeface="+mn-lt"/>
              </a:rPr>
              <a:t> </a:t>
            </a:r>
            <a:r>
              <a:rPr lang="en-US" altLang="fr-FR" sz="1400" dirty="0" err="1">
                <a:solidFill>
                  <a:schemeClr val="bg1">
                    <a:lumMod val="65000"/>
                  </a:schemeClr>
                </a:solidFill>
                <a:latin typeface="+mn-lt"/>
              </a:rPr>
              <a:t>ça</a:t>
            </a:r>
            <a:r>
              <a:rPr lang="en-US" altLang="fr-FR" sz="1400" dirty="0">
                <a:solidFill>
                  <a:schemeClr val="bg1">
                    <a:lumMod val="65000"/>
                  </a:schemeClr>
                </a:solidFill>
                <a:latin typeface="+mn-lt"/>
              </a:rPr>
              <a:t> </a:t>
            </a:r>
            <a:r>
              <a:rPr lang="en-US" altLang="fr-FR" sz="1400" dirty="0" err="1">
                <a:solidFill>
                  <a:schemeClr val="bg1">
                    <a:lumMod val="65000"/>
                  </a:schemeClr>
                </a:solidFill>
                <a:latin typeface="+mn-lt"/>
              </a:rPr>
              <a:t>l’idée</a:t>
            </a:r>
            <a:r>
              <a:rPr lang="en-US" altLang="fr-FR" sz="1400" dirty="0">
                <a:solidFill>
                  <a:schemeClr val="bg1">
                    <a:lumMod val="65000"/>
                  </a:schemeClr>
                </a:solidFill>
                <a:latin typeface="+mn-lt"/>
              </a:rPr>
              <a:t>”</a:t>
            </a:r>
            <a:endParaRPr lang="fr-FR" altLang="fr-FR" sz="1400" dirty="0">
              <a:solidFill>
                <a:schemeClr val="bg1">
                  <a:lumMod val="65000"/>
                </a:schemeClr>
              </a:solidFill>
              <a:latin typeface="+mn-lt"/>
            </a:endParaRPr>
          </a:p>
        </p:txBody>
      </p:sp>
      <p:sp>
        <p:nvSpPr>
          <p:cNvPr id="42" name="texte diazote">
            <a:extLst>
              <a:ext uri="{FF2B5EF4-FFF2-40B4-BE49-F238E27FC236}">
                <a16:creationId xmlns:a16="http://schemas.microsoft.com/office/drawing/2014/main" id="{3B606746-FB4C-2952-186F-2B804530BA5A}"/>
              </a:ext>
            </a:extLst>
          </p:cNvPr>
          <p:cNvSpPr>
            <a:spLocks noChangeArrowheads="1"/>
          </p:cNvSpPr>
          <p:nvPr/>
        </p:nvSpPr>
        <p:spPr bwMode="auto">
          <a:xfrm>
            <a:off x="3192463" y="1819275"/>
            <a:ext cx="4360862"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defRPr/>
            </a:pPr>
            <a:r>
              <a:rPr lang="fr-FR" altLang="fr-FR" b="1" dirty="0">
                <a:solidFill>
                  <a:srgbClr val="2F5597"/>
                </a:solidFill>
                <a:latin typeface="+mn-lt"/>
              </a:rPr>
              <a:t>Le dioxyde de carbone (CO</a:t>
            </a:r>
            <a:r>
              <a:rPr lang="fr-FR" altLang="fr-FR" b="1" baseline="-25000" dirty="0">
                <a:solidFill>
                  <a:srgbClr val="2F5597"/>
                </a:solidFill>
                <a:latin typeface="+mn-lt"/>
              </a:rPr>
              <a:t>2</a:t>
            </a:r>
            <a:r>
              <a:rPr lang="fr-FR" altLang="fr-FR" b="1" dirty="0">
                <a:solidFill>
                  <a:srgbClr val="2F5597"/>
                </a:solidFill>
                <a:latin typeface="+mn-lt"/>
              </a:rPr>
              <a:t>)</a:t>
            </a:r>
            <a:endParaRPr lang="fr-FR" altLang="fr-FR" b="1" baseline="-25000" dirty="0">
              <a:solidFill>
                <a:srgbClr val="2F5597"/>
              </a:solidFill>
              <a:latin typeface="+mn-lt"/>
            </a:endParaRPr>
          </a:p>
        </p:txBody>
      </p:sp>
      <p:grpSp>
        <p:nvGrpSpPr>
          <p:cNvPr id="43" name="1">
            <a:extLst>
              <a:ext uri="{FF2B5EF4-FFF2-40B4-BE49-F238E27FC236}">
                <a16:creationId xmlns:a16="http://schemas.microsoft.com/office/drawing/2014/main" id="{E0450656-5022-BB1D-7B01-B311BCB1E86C}"/>
              </a:ext>
            </a:extLst>
          </p:cNvPr>
          <p:cNvGrpSpPr>
            <a:grpSpLocks/>
          </p:cNvGrpSpPr>
          <p:nvPr/>
        </p:nvGrpSpPr>
        <p:grpSpPr bwMode="auto">
          <a:xfrm>
            <a:off x="2144238" y="1689192"/>
            <a:ext cx="995873" cy="915988"/>
            <a:chOff x="5868988" y="1216003"/>
            <a:chExt cx="1470025" cy="915684"/>
          </a:xfrm>
          <a:solidFill>
            <a:srgbClr val="00B0F0"/>
          </a:solidFill>
        </p:grpSpPr>
        <p:sp>
          <p:nvSpPr>
            <p:cNvPr id="47" name="rond rouge">
              <a:extLst>
                <a:ext uri="{FF2B5EF4-FFF2-40B4-BE49-F238E27FC236}">
                  <a16:creationId xmlns:a16="http://schemas.microsoft.com/office/drawing/2014/main" id="{4E7C949F-C9A0-3781-B868-991A0ED39F19}"/>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0" name="? bleu">
              <a:extLst>
                <a:ext uri="{FF2B5EF4-FFF2-40B4-BE49-F238E27FC236}">
                  <a16:creationId xmlns:a16="http://schemas.microsoft.com/office/drawing/2014/main" id="{FFD0710C-D08B-188D-2F44-554EF2F2F092}"/>
                </a:ext>
              </a:extLst>
            </p:cNvPr>
            <p:cNvSpPr>
              <a:spLocks noChangeArrowheads="1"/>
            </p:cNvSpPr>
            <p:nvPr/>
          </p:nvSpPr>
          <p:spPr bwMode="auto">
            <a:xfrm>
              <a:off x="6202871" y="1243052"/>
              <a:ext cx="752932" cy="86148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5000" b="1" dirty="0">
                  <a:solidFill>
                    <a:schemeClr val="bg1"/>
                  </a:solidFill>
                  <a:latin typeface="+mn-lt"/>
                </a:rPr>
                <a:t>1</a:t>
              </a:r>
            </a:p>
          </p:txBody>
        </p:sp>
      </p:grpSp>
      <p:sp>
        <p:nvSpPr>
          <p:cNvPr id="52" name="Carré corné Info">
            <a:extLst>
              <a:ext uri="{FF2B5EF4-FFF2-40B4-BE49-F238E27FC236}">
                <a16:creationId xmlns:a16="http://schemas.microsoft.com/office/drawing/2014/main" id="{61214FF3-B6C5-895F-59D5-442D5AA4A30F}"/>
              </a:ext>
            </a:extLst>
          </p:cNvPr>
          <p:cNvSpPr/>
          <p:nvPr/>
        </p:nvSpPr>
        <p:spPr>
          <a:xfrm>
            <a:off x="120650" y="4770438"/>
            <a:ext cx="1565275" cy="1441450"/>
          </a:xfrm>
          <a:prstGeom prst="foldedCorner">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chemeClr val="accent1">
                    <a:lumMod val="75000"/>
                  </a:schemeClr>
                </a:solidFill>
              </a:rPr>
              <a:t> </a:t>
            </a:r>
          </a:p>
          <a:p>
            <a:pPr marL="228600" indent="-228600">
              <a:buFontTx/>
              <a:buAutoNum type="arabicPeriod"/>
              <a:defRPr/>
            </a:pPr>
            <a:r>
              <a:rPr lang="fr-FR" sz="1100" b="1" dirty="0">
                <a:solidFill>
                  <a:schemeClr val="accent1">
                    <a:lumMod val="75000"/>
                  </a:schemeClr>
                </a:solidFill>
              </a:rPr>
              <a:t>Le dioxyde de carbone</a:t>
            </a:r>
          </a:p>
          <a:p>
            <a:pPr marL="228600" indent="-228600">
              <a:buFontTx/>
              <a:buAutoNum type="arabicPeriod"/>
              <a:defRPr/>
            </a:pPr>
            <a:r>
              <a:rPr lang="fr-FR" sz="1100" b="1" dirty="0">
                <a:solidFill>
                  <a:schemeClr val="accent1">
                    <a:lumMod val="75000"/>
                  </a:schemeClr>
                </a:solidFill>
              </a:rPr>
              <a:t>Les oxydes d’azote </a:t>
            </a:r>
          </a:p>
          <a:p>
            <a:pPr marL="228600" indent="-228600">
              <a:buFontTx/>
              <a:buAutoNum type="arabicPeriod"/>
              <a:defRPr/>
            </a:pPr>
            <a:r>
              <a:rPr lang="fr-FR" sz="1100" b="1" dirty="0">
                <a:solidFill>
                  <a:schemeClr val="accent1">
                    <a:lumMod val="75000"/>
                  </a:schemeClr>
                </a:solidFill>
              </a:rPr>
              <a:t>Les particules fines</a:t>
            </a:r>
          </a:p>
          <a:p>
            <a:pPr marL="228600" indent="-228600">
              <a:buFontTx/>
              <a:buAutoNum type="arabicPeriod"/>
              <a:defRPr/>
            </a:pPr>
            <a:r>
              <a:rPr lang="fr-FR" sz="1100" b="1" dirty="0">
                <a:solidFill>
                  <a:schemeClr val="accent1">
                    <a:lumMod val="75000"/>
                  </a:schemeClr>
                </a:solidFill>
              </a:rPr>
              <a:t>Les composés organiques volatils non méthaniques </a:t>
            </a:r>
          </a:p>
        </p:txBody>
      </p:sp>
      <p:sp>
        <p:nvSpPr>
          <p:cNvPr id="92187" name="Espace réservé du numéro de diapositive 1">
            <a:extLst>
              <a:ext uri="{FF2B5EF4-FFF2-40B4-BE49-F238E27FC236}">
                <a16:creationId xmlns:a16="http://schemas.microsoft.com/office/drawing/2014/main" id="{F25EF99D-3459-77FF-C715-74C1563778A7}"/>
              </a:ext>
            </a:extLst>
          </p:cNvPr>
          <p:cNvSpPr txBox="1">
            <a:spLocks/>
          </p:cNvSpPr>
          <p:nvPr/>
        </p:nvSpPr>
        <p:spPr bwMode="auto">
          <a:xfrm>
            <a:off x="11190512" y="6354763"/>
            <a:ext cx="101441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 </a:t>
            </a:r>
            <a:fld id="{564F5B44-C666-4A7B-97A1-65B2F611AB7B}" type="slidenum">
              <a:rPr lang="fr-FR" altLang="fr-FR" sz="1800" b="1"/>
              <a:pPr eaLnBrk="1" hangingPunct="1">
                <a:lnSpc>
                  <a:spcPct val="100000"/>
                </a:lnSpc>
                <a:spcBef>
                  <a:spcPct val="0"/>
                </a:spcBef>
                <a:buFontTx/>
                <a:buNone/>
              </a:pPr>
              <a:t>191</a:t>
            </a:fld>
            <a:endParaRPr lang="fr-FR" altLang="fr-FR" sz="1800" b="1" dirty="0"/>
          </a:p>
        </p:txBody>
      </p:sp>
      <p:sp>
        <p:nvSpPr>
          <p:cNvPr id="41" name="Num 3">
            <a:extLst>
              <a:ext uri="{FF2B5EF4-FFF2-40B4-BE49-F238E27FC236}">
                <a16:creationId xmlns:a16="http://schemas.microsoft.com/office/drawing/2014/main" id="{6F3B787C-FC12-2F95-9D4E-C4D49CC026EF}"/>
              </a:ext>
            </a:extLst>
          </p:cNvPr>
          <p:cNvSpPr/>
          <p:nvPr/>
        </p:nvSpPr>
        <p:spPr bwMode="auto">
          <a:xfrm>
            <a:off x="2045493" y="4118841"/>
            <a:ext cx="1014413"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44" name="Num 4">
            <a:extLst>
              <a:ext uri="{FF2B5EF4-FFF2-40B4-BE49-F238E27FC236}">
                <a16:creationId xmlns:a16="http://schemas.microsoft.com/office/drawing/2014/main" id="{B30128E6-35ED-EB8D-F101-406299011784}"/>
              </a:ext>
            </a:extLst>
          </p:cNvPr>
          <p:cNvSpPr/>
          <p:nvPr/>
        </p:nvSpPr>
        <p:spPr bwMode="auto">
          <a:xfrm>
            <a:off x="2097238" y="5410117"/>
            <a:ext cx="1014412"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checkerboard(across)">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checkerboard(across)">
                                      <p:cBhvr>
                                        <p:cTn id="1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5"/>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58"/>
                                        </p:tgtEl>
                                        <p:attrNameLst>
                                          <p:attrName>style.visibility</p:attrName>
                                        </p:attrNameLst>
                                      </p:cBhvr>
                                      <p:to>
                                        <p:strVal val="visible"/>
                                      </p:to>
                                    </p:set>
                                    <p:animEffect transition="in" filter="checkerboard(across)">
                                      <p:cBhvr>
                                        <p:cTn id="18" dur="500"/>
                                        <p:tgtEl>
                                          <p:spTgt spid="58"/>
                                        </p:tgtEl>
                                      </p:cBhvr>
                                    </p:animEffect>
                                  </p:childTnLst>
                                </p:cTn>
                              </p:par>
                            </p:childTnLst>
                          </p:cTn>
                        </p:par>
                      </p:childTnLst>
                    </p:cTn>
                  </p:par>
                </p:childTnLst>
              </p:cTn>
              <p:nextCondLst>
                <p:cond evt="onClick" delay="0">
                  <p:tgtEl>
                    <p:spTgt spid="55"/>
                  </p:tgtEl>
                </p:cond>
              </p:nextCondLst>
            </p:seq>
            <p:seq concurrent="1" nextAc="seek">
              <p:cTn id="19" restart="whenNotActive" fill="hold" evtFilter="cancelBubble" nodeType="interactiveSeq">
                <p:stCondLst>
                  <p:cond evt="onClick" delay="0">
                    <p:tgtEl>
                      <p:spTgt spid="43"/>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5" presetClass="entr" presetSubtype="1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checkerboard(across)">
                                      <p:cBhvr>
                                        <p:cTn id="24" dur="500"/>
                                        <p:tgtEl>
                                          <p:spTgt spid="42"/>
                                        </p:tgtEl>
                                      </p:cBhvr>
                                    </p:animEffect>
                                  </p:childTnLst>
                                </p:cTn>
                              </p:par>
                            </p:childTnLst>
                          </p:cTn>
                        </p:par>
                      </p:childTnLst>
                    </p:cTn>
                  </p:par>
                </p:childTnLst>
              </p:cTn>
              <p:nextCondLst>
                <p:cond evt="onClick" delay="0">
                  <p:tgtEl>
                    <p:spTgt spid="43"/>
                  </p:tgtEl>
                </p:cond>
              </p:nextCondLst>
            </p:seq>
            <p:seq concurrent="1" nextAc="seek">
              <p:cTn id="25" restart="whenNotActive" fill="hold" evtFilter="cancelBubble" nodeType="interactiveSeq">
                <p:stCondLst>
                  <p:cond evt="onClick" delay="0">
                    <p:tgtEl>
                      <p:spTgt spid="210956"/>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2"/>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210956"/>
                  </p:tgtEl>
                </p:cond>
              </p:nextCondLst>
            </p:seq>
          </p:childTnLst>
        </p:cTn>
      </p:par>
    </p:tnLst>
    <p:bldLst>
      <p:bldP spid="59" grpId="0"/>
      <p:bldP spid="54" grpId="0"/>
      <p:bldP spid="58" grpId="0"/>
      <p:bldP spid="42" grpId="0"/>
      <p:bldP spid="52" grpId="0" animBg="1"/>
      <p:bldP spid="52" grpId="1" animBg="1"/>
    </p:bldLst>
  </p:timing>
</p:sld>
</file>

<file path=ppt/slides/slide1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 name="Groupe cont. complet">
            <a:extLst>
              <a:ext uri="{FF2B5EF4-FFF2-40B4-BE49-F238E27FC236}">
                <a16:creationId xmlns:a16="http://schemas.microsoft.com/office/drawing/2014/main" id="{185C16AB-540D-0E58-4037-43E61CDEF6BC}"/>
              </a:ext>
            </a:extLst>
          </p:cNvPr>
          <p:cNvGrpSpPr>
            <a:grpSpLocks/>
          </p:cNvGrpSpPr>
          <p:nvPr/>
        </p:nvGrpSpPr>
        <p:grpSpPr bwMode="auto">
          <a:xfrm>
            <a:off x="1563688" y="1177925"/>
            <a:ext cx="10401300" cy="5400675"/>
            <a:chOff x="1257300" y="1249605"/>
            <a:chExt cx="10677525" cy="5481395"/>
          </a:xfrm>
        </p:grpSpPr>
        <p:grpSp>
          <p:nvGrpSpPr>
            <p:cNvPr id="94225" name="Groupe contenu">
              <a:extLst>
                <a:ext uri="{FF2B5EF4-FFF2-40B4-BE49-F238E27FC236}">
                  <a16:creationId xmlns:a16="http://schemas.microsoft.com/office/drawing/2014/main" id="{8A0EAC66-2312-2B5D-E0FD-040AD95974A0}"/>
                </a:ext>
              </a:extLst>
            </p:cNvPr>
            <p:cNvGrpSpPr>
              <a:grpSpLocks/>
            </p:cNvGrpSpPr>
            <p:nvPr/>
          </p:nvGrpSpPr>
          <p:grpSpPr bwMode="auto">
            <a:xfrm>
              <a:off x="1257300" y="1587500"/>
              <a:ext cx="10677525" cy="5143500"/>
              <a:chOff x="1058024" y="1534302"/>
              <a:chExt cx="10676776" cy="5142609"/>
            </a:xfrm>
          </p:grpSpPr>
          <p:pic>
            <p:nvPicPr>
              <p:cNvPr id="94227" name="Picture 17">
                <a:extLst>
                  <a:ext uri="{FF2B5EF4-FFF2-40B4-BE49-F238E27FC236}">
                    <a16:creationId xmlns:a16="http://schemas.microsoft.com/office/drawing/2014/main" id="{73CB1DE4-7288-C252-ADB3-3F43FA42E7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4456" t="27853" r="5612" b="49374"/>
              <a:stretch>
                <a:fillRect/>
              </a:stretch>
            </p:blipFill>
            <p:spPr bwMode="auto">
              <a:xfrm>
                <a:off x="1058024" y="1534302"/>
                <a:ext cx="10676776" cy="5142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4228" name="Rectangle 4">
                <a:extLst>
                  <a:ext uri="{FF2B5EF4-FFF2-40B4-BE49-F238E27FC236}">
                    <a16:creationId xmlns:a16="http://schemas.microsoft.com/office/drawing/2014/main" id="{E7FDF066-89F0-83E7-7DD2-96FE011B8F0A}"/>
                  </a:ext>
                </a:extLst>
              </p:cNvPr>
              <p:cNvSpPr>
                <a:spLocks noChangeArrowheads="1"/>
              </p:cNvSpPr>
              <p:nvPr/>
            </p:nvSpPr>
            <p:spPr bwMode="auto">
              <a:xfrm>
                <a:off x="1572338" y="2000946"/>
                <a:ext cx="603008" cy="430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200" b="1">
                    <a:solidFill>
                      <a:srgbClr val="7030A0"/>
                    </a:solidFill>
                  </a:rPr>
                  <a:t>SO</a:t>
                </a:r>
                <a:r>
                  <a:rPr lang="fr-FR" altLang="fr-FR" sz="2200" b="1" baseline="-25000">
                    <a:solidFill>
                      <a:srgbClr val="7030A0"/>
                    </a:solidFill>
                  </a:rPr>
                  <a:t>2</a:t>
                </a:r>
                <a:endParaRPr lang="fr-FR" altLang="fr-FR" sz="2200" baseline="-25000">
                  <a:solidFill>
                    <a:srgbClr val="7030A0"/>
                  </a:solidFill>
                </a:endParaRPr>
              </a:p>
            </p:txBody>
          </p:sp>
          <p:sp>
            <p:nvSpPr>
              <p:cNvPr id="94229" name="Rectangle 22">
                <a:extLst>
                  <a:ext uri="{FF2B5EF4-FFF2-40B4-BE49-F238E27FC236}">
                    <a16:creationId xmlns:a16="http://schemas.microsoft.com/office/drawing/2014/main" id="{65946B02-1C7B-DAC5-6636-114DCE089F3C}"/>
                  </a:ext>
                </a:extLst>
              </p:cNvPr>
              <p:cNvSpPr>
                <a:spLocks noChangeArrowheads="1"/>
              </p:cNvSpPr>
              <p:nvPr/>
            </p:nvSpPr>
            <p:spPr bwMode="auto">
              <a:xfrm>
                <a:off x="1554877" y="2542190"/>
                <a:ext cx="645966" cy="430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200" b="1">
                    <a:solidFill>
                      <a:srgbClr val="7030A0"/>
                    </a:solidFill>
                  </a:rPr>
                  <a:t>NO</a:t>
                </a:r>
                <a:r>
                  <a:rPr lang="fr-FR" altLang="fr-FR" sz="2200" b="1" baseline="-25000">
                    <a:solidFill>
                      <a:srgbClr val="7030A0"/>
                    </a:solidFill>
                  </a:rPr>
                  <a:t>x</a:t>
                </a:r>
                <a:endParaRPr lang="fr-FR" altLang="fr-FR" sz="2200" baseline="-25000">
                  <a:solidFill>
                    <a:srgbClr val="7030A0"/>
                  </a:solidFill>
                </a:endParaRPr>
              </a:p>
            </p:txBody>
          </p:sp>
          <p:sp>
            <p:nvSpPr>
              <p:cNvPr id="94230" name="Rectangle 24">
                <a:extLst>
                  <a:ext uri="{FF2B5EF4-FFF2-40B4-BE49-F238E27FC236}">
                    <a16:creationId xmlns:a16="http://schemas.microsoft.com/office/drawing/2014/main" id="{CCE49734-5266-CBE2-5784-D89605EB661F}"/>
                  </a:ext>
                </a:extLst>
              </p:cNvPr>
              <p:cNvSpPr>
                <a:spLocks noChangeArrowheads="1"/>
              </p:cNvSpPr>
              <p:nvPr/>
            </p:nvSpPr>
            <p:spPr bwMode="auto">
              <a:xfrm>
                <a:off x="1562814" y="3132706"/>
                <a:ext cx="643080" cy="430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200" b="1">
                    <a:solidFill>
                      <a:srgbClr val="7030A0"/>
                    </a:solidFill>
                  </a:rPr>
                  <a:t>NH</a:t>
                </a:r>
                <a:r>
                  <a:rPr lang="fr-FR" altLang="fr-FR" sz="2200" b="1" baseline="-25000">
                    <a:solidFill>
                      <a:srgbClr val="7030A0"/>
                    </a:solidFill>
                  </a:rPr>
                  <a:t>3</a:t>
                </a:r>
                <a:endParaRPr lang="fr-FR" altLang="fr-FR" sz="2200" baseline="-25000">
                  <a:solidFill>
                    <a:srgbClr val="7030A0"/>
                  </a:solidFill>
                </a:endParaRPr>
              </a:p>
            </p:txBody>
          </p:sp>
          <p:sp>
            <p:nvSpPr>
              <p:cNvPr id="94231" name="Rectangle 25">
                <a:extLst>
                  <a:ext uri="{FF2B5EF4-FFF2-40B4-BE49-F238E27FC236}">
                    <a16:creationId xmlns:a16="http://schemas.microsoft.com/office/drawing/2014/main" id="{E6371C49-2166-7036-6C2A-F437EB42D46C}"/>
                  </a:ext>
                </a:extLst>
              </p:cNvPr>
              <p:cNvSpPr>
                <a:spLocks noChangeArrowheads="1"/>
              </p:cNvSpPr>
              <p:nvPr/>
            </p:nvSpPr>
            <p:spPr bwMode="auto">
              <a:xfrm>
                <a:off x="1089769" y="3716737"/>
                <a:ext cx="1073870" cy="430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200" b="1">
                    <a:solidFill>
                      <a:srgbClr val="7030A0"/>
                    </a:solidFill>
                  </a:rPr>
                  <a:t>COVnM</a:t>
                </a:r>
                <a:endParaRPr lang="fr-FR" altLang="fr-FR" sz="2200" baseline="-25000">
                  <a:solidFill>
                    <a:srgbClr val="7030A0"/>
                  </a:solidFill>
                </a:endParaRPr>
              </a:p>
            </p:txBody>
          </p:sp>
          <p:sp>
            <p:nvSpPr>
              <p:cNvPr id="94232" name="Rectangle 26">
                <a:extLst>
                  <a:ext uri="{FF2B5EF4-FFF2-40B4-BE49-F238E27FC236}">
                    <a16:creationId xmlns:a16="http://schemas.microsoft.com/office/drawing/2014/main" id="{D0C1A1E4-396C-4171-8F5C-81901DD7051C}"/>
                  </a:ext>
                </a:extLst>
              </p:cNvPr>
              <p:cNvSpPr>
                <a:spLocks noChangeArrowheads="1"/>
              </p:cNvSpPr>
              <p:nvPr/>
            </p:nvSpPr>
            <p:spPr bwMode="auto">
              <a:xfrm>
                <a:off x="1404035" y="4266159"/>
                <a:ext cx="771311" cy="430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200" b="1">
                    <a:solidFill>
                      <a:srgbClr val="7030A0"/>
                    </a:solidFill>
                  </a:rPr>
                  <a:t>PM</a:t>
                </a:r>
                <a:r>
                  <a:rPr lang="fr-FR" altLang="fr-FR" sz="2200" b="1" baseline="-25000">
                    <a:solidFill>
                      <a:srgbClr val="7030A0"/>
                    </a:solidFill>
                  </a:rPr>
                  <a:t>10</a:t>
                </a:r>
                <a:endParaRPr lang="fr-FR" altLang="fr-FR" sz="2200" baseline="-25000">
                  <a:solidFill>
                    <a:srgbClr val="7030A0"/>
                  </a:solidFill>
                </a:endParaRPr>
              </a:p>
            </p:txBody>
          </p:sp>
          <p:sp>
            <p:nvSpPr>
              <p:cNvPr id="94233" name="Rectangle 27">
                <a:extLst>
                  <a:ext uri="{FF2B5EF4-FFF2-40B4-BE49-F238E27FC236}">
                    <a16:creationId xmlns:a16="http://schemas.microsoft.com/office/drawing/2014/main" id="{DF6CF7A1-71BC-645E-159A-24A636F3C9FC}"/>
                  </a:ext>
                </a:extLst>
              </p:cNvPr>
              <p:cNvSpPr>
                <a:spLocks noChangeArrowheads="1"/>
              </p:cNvSpPr>
              <p:nvPr/>
            </p:nvSpPr>
            <p:spPr bwMode="auto">
              <a:xfrm>
                <a:off x="1355948" y="4815580"/>
                <a:ext cx="819398" cy="430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200" b="1">
                    <a:solidFill>
                      <a:srgbClr val="7030A0"/>
                    </a:solidFill>
                  </a:rPr>
                  <a:t>PM</a:t>
                </a:r>
                <a:r>
                  <a:rPr lang="fr-FR" altLang="fr-FR" sz="2200" b="1" baseline="-25000">
                    <a:solidFill>
                      <a:srgbClr val="7030A0"/>
                    </a:solidFill>
                  </a:rPr>
                  <a:t>2,5</a:t>
                </a:r>
                <a:endParaRPr lang="fr-FR" altLang="fr-FR" sz="2200" baseline="-25000">
                  <a:solidFill>
                    <a:srgbClr val="7030A0"/>
                  </a:solidFill>
                </a:endParaRPr>
              </a:p>
            </p:txBody>
          </p:sp>
          <p:sp>
            <p:nvSpPr>
              <p:cNvPr id="29" name="Rectangle 28">
                <a:extLst>
                  <a:ext uri="{FF2B5EF4-FFF2-40B4-BE49-F238E27FC236}">
                    <a16:creationId xmlns:a16="http://schemas.microsoft.com/office/drawing/2014/main" id="{C23FD198-EBE4-C8B7-169F-DAEF960E339D}"/>
                  </a:ext>
                </a:extLst>
              </p:cNvPr>
              <p:cNvSpPr/>
              <p:nvPr/>
            </p:nvSpPr>
            <p:spPr>
              <a:xfrm>
                <a:off x="8948279" y="2009995"/>
                <a:ext cx="777292" cy="499394"/>
              </a:xfrm>
              <a:prstGeom prst="rect">
                <a:avLst/>
              </a:prstGeom>
              <a:solidFill>
                <a:srgbClr val="C00000"/>
              </a:solidFill>
            </p:spPr>
            <p:txBody>
              <a:bodyPr wrap="none">
                <a:spAutoFit/>
              </a:bodyPr>
              <a:lstStyle/>
              <a:p>
                <a:pPr eaLnBrk="1" hangingPunct="1">
                  <a:defRPr/>
                </a:pPr>
                <a:r>
                  <a:rPr lang="fr-FR" sz="2650" b="1" dirty="0">
                    <a:solidFill>
                      <a:schemeClr val="bg1"/>
                    </a:solidFill>
                  </a:rPr>
                  <a:t>85%</a:t>
                </a:r>
                <a:endParaRPr lang="fr-FR" sz="2650" baseline="-25000" dirty="0">
                  <a:solidFill>
                    <a:schemeClr val="bg1"/>
                  </a:solidFill>
                </a:endParaRPr>
              </a:p>
            </p:txBody>
          </p:sp>
          <p:sp>
            <p:nvSpPr>
              <p:cNvPr id="38" name="Rectangle 37">
                <a:extLst>
                  <a:ext uri="{FF2B5EF4-FFF2-40B4-BE49-F238E27FC236}">
                    <a16:creationId xmlns:a16="http://schemas.microsoft.com/office/drawing/2014/main" id="{26E7AD03-A8B1-67FD-A9A8-B0D636750BFE}"/>
                  </a:ext>
                </a:extLst>
              </p:cNvPr>
              <p:cNvSpPr/>
              <p:nvPr/>
            </p:nvSpPr>
            <p:spPr>
              <a:xfrm>
                <a:off x="3036291" y="2554495"/>
                <a:ext cx="775663" cy="499394"/>
              </a:xfrm>
              <a:prstGeom prst="rect">
                <a:avLst/>
              </a:prstGeom>
              <a:solidFill>
                <a:srgbClr val="7F2EA4"/>
              </a:solidFill>
            </p:spPr>
            <p:txBody>
              <a:bodyPr wrap="none">
                <a:spAutoFit/>
              </a:bodyPr>
              <a:lstStyle/>
              <a:p>
                <a:pPr eaLnBrk="1" hangingPunct="1">
                  <a:defRPr/>
                </a:pPr>
                <a:r>
                  <a:rPr lang="fr-FR" sz="2650" b="1" dirty="0">
                    <a:solidFill>
                      <a:schemeClr val="bg1"/>
                    </a:solidFill>
                  </a:rPr>
                  <a:t>18%</a:t>
                </a:r>
                <a:endParaRPr lang="fr-FR" sz="2650" baseline="-25000" dirty="0">
                  <a:solidFill>
                    <a:schemeClr val="bg1"/>
                  </a:solidFill>
                </a:endParaRPr>
              </a:p>
            </p:txBody>
          </p:sp>
          <p:sp>
            <p:nvSpPr>
              <p:cNvPr id="39" name="Rectangle 38">
                <a:extLst>
                  <a:ext uri="{FF2B5EF4-FFF2-40B4-BE49-F238E27FC236}">
                    <a16:creationId xmlns:a16="http://schemas.microsoft.com/office/drawing/2014/main" id="{ACD483EB-29AC-AF08-23C2-56738C172BFC}"/>
                  </a:ext>
                </a:extLst>
              </p:cNvPr>
              <p:cNvSpPr/>
              <p:nvPr/>
            </p:nvSpPr>
            <p:spPr>
              <a:xfrm>
                <a:off x="2408916" y="3124771"/>
                <a:ext cx="604562" cy="501004"/>
              </a:xfrm>
              <a:prstGeom prst="rect">
                <a:avLst/>
              </a:prstGeom>
              <a:solidFill>
                <a:schemeClr val="bg1"/>
              </a:solidFill>
            </p:spPr>
            <p:txBody>
              <a:bodyPr wrap="none">
                <a:spAutoFit/>
              </a:bodyPr>
              <a:lstStyle/>
              <a:p>
                <a:pPr eaLnBrk="1" hangingPunct="1">
                  <a:defRPr/>
                </a:pPr>
                <a:r>
                  <a:rPr lang="fr-FR" sz="2650" b="1" dirty="0">
                    <a:solidFill>
                      <a:schemeClr val="accent6">
                        <a:lumMod val="50000"/>
                      </a:schemeClr>
                    </a:solidFill>
                  </a:rPr>
                  <a:t>2%</a:t>
                </a:r>
                <a:endParaRPr lang="fr-FR" sz="2650" baseline="-25000" dirty="0">
                  <a:solidFill>
                    <a:schemeClr val="accent6">
                      <a:lumMod val="50000"/>
                    </a:schemeClr>
                  </a:solidFill>
                </a:endParaRPr>
              </a:p>
            </p:txBody>
          </p:sp>
          <p:sp>
            <p:nvSpPr>
              <p:cNvPr id="40" name="Rectangle 39">
                <a:extLst>
                  <a:ext uri="{FF2B5EF4-FFF2-40B4-BE49-F238E27FC236}">
                    <a16:creationId xmlns:a16="http://schemas.microsoft.com/office/drawing/2014/main" id="{B4681C89-4CEA-31CB-4B2F-B6F2690F508E}"/>
                  </a:ext>
                </a:extLst>
              </p:cNvPr>
              <p:cNvSpPr/>
              <p:nvPr/>
            </p:nvSpPr>
            <p:spPr>
              <a:xfrm>
                <a:off x="5135145" y="3648329"/>
                <a:ext cx="774033" cy="501005"/>
              </a:xfrm>
              <a:prstGeom prst="rect">
                <a:avLst/>
              </a:prstGeom>
              <a:solidFill>
                <a:srgbClr val="00A1DA"/>
              </a:solidFill>
            </p:spPr>
            <p:txBody>
              <a:bodyPr wrap="none">
                <a:spAutoFit/>
              </a:bodyPr>
              <a:lstStyle/>
              <a:p>
                <a:pPr eaLnBrk="1" hangingPunct="1">
                  <a:defRPr/>
                </a:pPr>
                <a:r>
                  <a:rPr lang="fr-FR" sz="2650" b="1" dirty="0">
                    <a:solidFill>
                      <a:schemeClr val="bg1"/>
                    </a:solidFill>
                  </a:rPr>
                  <a:t>41%</a:t>
                </a:r>
                <a:endParaRPr lang="fr-FR" sz="2650" baseline="-25000" dirty="0">
                  <a:solidFill>
                    <a:schemeClr val="bg1"/>
                  </a:solidFill>
                </a:endParaRPr>
              </a:p>
            </p:txBody>
          </p:sp>
          <p:sp>
            <p:nvSpPr>
              <p:cNvPr id="41" name="Rectangle 40">
                <a:extLst>
                  <a:ext uri="{FF2B5EF4-FFF2-40B4-BE49-F238E27FC236}">
                    <a16:creationId xmlns:a16="http://schemas.microsoft.com/office/drawing/2014/main" id="{DECE1181-E4D3-587C-ECF4-E6DBA61AA048}"/>
                  </a:ext>
                </a:extLst>
              </p:cNvPr>
              <p:cNvSpPr/>
              <p:nvPr/>
            </p:nvSpPr>
            <p:spPr>
              <a:xfrm>
                <a:off x="3852692" y="4200884"/>
                <a:ext cx="777293" cy="499394"/>
              </a:xfrm>
              <a:prstGeom prst="rect">
                <a:avLst/>
              </a:prstGeom>
              <a:solidFill>
                <a:srgbClr val="ED9013"/>
              </a:solidFill>
            </p:spPr>
            <p:txBody>
              <a:bodyPr wrap="none">
                <a:spAutoFit/>
              </a:bodyPr>
              <a:lstStyle/>
              <a:p>
                <a:pPr eaLnBrk="1" hangingPunct="1">
                  <a:defRPr/>
                </a:pPr>
                <a:r>
                  <a:rPr lang="fr-FR" sz="2650" b="1" dirty="0">
                    <a:solidFill>
                      <a:schemeClr val="bg1"/>
                    </a:solidFill>
                  </a:rPr>
                  <a:t>27%</a:t>
                </a:r>
                <a:endParaRPr lang="fr-FR" sz="2650" baseline="-25000" dirty="0">
                  <a:solidFill>
                    <a:schemeClr val="bg1"/>
                  </a:solidFill>
                </a:endParaRPr>
              </a:p>
            </p:txBody>
          </p:sp>
          <p:sp>
            <p:nvSpPr>
              <p:cNvPr id="42" name="Rectangle 41">
                <a:extLst>
                  <a:ext uri="{FF2B5EF4-FFF2-40B4-BE49-F238E27FC236}">
                    <a16:creationId xmlns:a16="http://schemas.microsoft.com/office/drawing/2014/main" id="{955F73B8-494C-3019-711D-CA87EC94209D}"/>
                  </a:ext>
                </a:extLst>
              </p:cNvPr>
              <p:cNvSpPr/>
              <p:nvPr/>
            </p:nvSpPr>
            <p:spPr>
              <a:xfrm>
                <a:off x="3433900" y="4745385"/>
                <a:ext cx="777292" cy="499394"/>
              </a:xfrm>
              <a:prstGeom prst="rect">
                <a:avLst/>
              </a:prstGeom>
              <a:solidFill>
                <a:srgbClr val="F01080"/>
              </a:solidFill>
            </p:spPr>
            <p:txBody>
              <a:bodyPr wrap="none">
                <a:spAutoFit/>
              </a:bodyPr>
              <a:lstStyle/>
              <a:p>
                <a:pPr eaLnBrk="1" hangingPunct="1">
                  <a:defRPr/>
                </a:pPr>
                <a:r>
                  <a:rPr lang="fr-FR" sz="2650" b="1" dirty="0">
                    <a:solidFill>
                      <a:schemeClr val="bg1"/>
                    </a:solidFill>
                  </a:rPr>
                  <a:t>22%</a:t>
                </a:r>
                <a:endParaRPr lang="fr-FR" sz="2650" baseline="-25000" dirty="0">
                  <a:solidFill>
                    <a:schemeClr val="bg1"/>
                  </a:solidFill>
                </a:endParaRPr>
              </a:p>
            </p:txBody>
          </p:sp>
        </p:grpSp>
        <p:sp>
          <p:nvSpPr>
            <p:cNvPr id="94226" name="Rectangle 1">
              <a:extLst>
                <a:ext uri="{FF2B5EF4-FFF2-40B4-BE49-F238E27FC236}">
                  <a16:creationId xmlns:a16="http://schemas.microsoft.com/office/drawing/2014/main" id="{7A8448CD-F74A-C97B-A085-906C56874200}"/>
                </a:ext>
              </a:extLst>
            </p:cNvPr>
            <p:cNvSpPr>
              <a:spLocks noChangeArrowheads="1"/>
            </p:cNvSpPr>
            <p:nvPr/>
          </p:nvSpPr>
          <p:spPr bwMode="auto">
            <a:xfrm>
              <a:off x="2362993" y="1249605"/>
              <a:ext cx="8123238" cy="7809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200" b="1" dirty="0">
                  <a:solidFill>
                    <a:srgbClr val="2E75B6"/>
                  </a:solidFill>
                </a:rPr>
                <a:t>Poids de l’industrie dans les émissions de chaque polluant en France</a:t>
              </a:r>
            </a:p>
          </p:txBody>
        </p:sp>
      </p:grpSp>
      <p:sp>
        <p:nvSpPr>
          <p:cNvPr id="36" name="Rectangle 2">
            <a:extLst>
              <a:ext uri="{FF2B5EF4-FFF2-40B4-BE49-F238E27FC236}">
                <a16:creationId xmlns:a16="http://schemas.microsoft.com/office/drawing/2014/main" id="{3B4F2DB1-D0EB-4D42-22DD-80BEB5F2DCD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Quels polluants sont émis par les industries ?</a:t>
            </a:r>
            <a:endParaRPr lang="fr-FR" sz="3200" b="1" dirty="0">
              <a:solidFill>
                <a:schemeClr val="accent5">
                  <a:lumMod val="75000"/>
                </a:schemeClr>
              </a:solidFill>
              <a:cs typeface="Arial" charset="0"/>
            </a:endParaRPr>
          </a:p>
        </p:txBody>
      </p:sp>
      <p:sp>
        <p:nvSpPr>
          <p:cNvPr id="37" name="Rectangle 1">
            <a:extLst>
              <a:ext uri="{FF2B5EF4-FFF2-40B4-BE49-F238E27FC236}">
                <a16:creationId xmlns:a16="http://schemas.microsoft.com/office/drawing/2014/main" id="{6F1DD711-0B83-EE65-24C7-D46754FA2CC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4213" name="PictoVideo">
            <a:extLst>
              <a:ext uri="{FF2B5EF4-FFF2-40B4-BE49-F238E27FC236}">
                <a16:creationId xmlns:a16="http://schemas.microsoft.com/office/drawing/2014/main" id="{8E52EF00-BCDF-26F5-DC38-A8A7002BABE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ZtxtP-Info">
            <a:extLst>
              <a:ext uri="{FF2B5EF4-FFF2-40B4-BE49-F238E27FC236}">
                <a16:creationId xmlns:a16="http://schemas.microsoft.com/office/drawing/2014/main" id="{3D59F587-4DFB-50C1-63E7-0507ECB5945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31" name="ZtxtP-Video">
            <a:extLst>
              <a:ext uri="{FF2B5EF4-FFF2-40B4-BE49-F238E27FC236}">
                <a16:creationId xmlns:a16="http://schemas.microsoft.com/office/drawing/2014/main" id="{12CA230D-F445-3BC0-0F28-F1404A64E67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4216" name="PictoGuide">
            <a:extLst>
              <a:ext uri="{FF2B5EF4-FFF2-40B4-BE49-F238E27FC236}">
                <a16:creationId xmlns:a16="http://schemas.microsoft.com/office/drawing/2014/main" id="{4C9F3F31-BC19-C9B8-D8AD-BA7E03E0703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ZtxtP-Guide">
            <a:extLst>
              <a:ext uri="{FF2B5EF4-FFF2-40B4-BE49-F238E27FC236}">
                <a16:creationId xmlns:a16="http://schemas.microsoft.com/office/drawing/2014/main" id="{AD7551D0-1DFB-D4BF-C604-7962DFBFD1E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34" name="ZtxtP-Video">
            <a:extLst>
              <a:ext uri="{FF2B5EF4-FFF2-40B4-BE49-F238E27FC236}">
                <a16:creationId xmlns:a16="http://schemas.microsoft.com/office/drawing/2014/main" id="{DC97703D-8CFD-DB27-F8AA-CABAA72C7C6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4219" name="Image 42">
            <a:extLst>
              <a:ext uri="{FF2B5EF4-FFF2-40B4-BE49-F238E27FC236}">
                <a16:creationId xmlns:a16="http://schemas.microsoft.com/office/drawing/2014/main" id="{1BDAE370-0710-58E0-8EF6-8CDC78D28C8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20" name="PictoVideo">
            <a:extLst>
              <a:ext uri="{FF2B5EF4-FFF2-40B4-BE49-F238E27FC236}">
                <a16:creationId xmlns:a16="http://schemas.microsoft.com/office/drawing/2014/main" id="{9DEA37C5-2607-A73B-C8D4-FEBE77D69E0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21" name="ZoneTexte 30">
            <a:extLst>
              <a:ext uri="{FF2B5EF4-FFF2-40B4-BE49-F238E27FC236}">
                <a16:creationId xmlns:a16="http://schemas.microsoft.com/office/drawing/2014/main" id="{4B8BACE6-C839-5AA2-060F-170399BC141D}"/>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pic>
        <p:nvPicPr>
          <p:cNvPr id="94222" name="Image 7">
            <a:extLst>
              <a:ext uri="{FF2B5EF4-FFF2-40B4-BE49-F238E27FC236}">
                <a16:creationId xmlns:a16="http://schemas.microsoft.com/office/drawing/2014/main" id="{96179C5E-33DE-0B05-37FF-FDF7C3A802B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Source">
            <a:extLst>
              <a:ext uri="{FF2B5EF4-FFF2-40B4-BE49-F238E27FC236}">
                <a16:creationId xmlns:a16="http://schemas.microsoft.com/office/drawing/2014/main" id="{E478F946-BACD-B90C-A2B7-E7545B2174CE}"/>
              </a:ext>
            </a:extLst>
          </p:cNvPr>
          <p:cNvSpPr>
            <a:spLocks noChangeArrowheads="1"/>
          </p:cNvSpPr>
          <p:nvPr/>
        </p:nvSpPr>
        <p:spPr bwMode="auto">
          <a:xfrm>
            <a:off x="6289675" y="6402388"/>
            <a:ext cx="48656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400" b="1" dirty="0">
                <a:solidFill>
                  <a:schemeClr val="bg1">
                    <a:lumMod val="65000"/>
                  </a:schemeClr>
                </a:solidFill>
              </a:rPr>
              <a:t>Source : </a:t>
            </a:r>
            <a:r>
              <a:rPr lang="fr-FR" altLang="fr-FR" sz="1400" dirty="0">
                <a:solidFill>
                  <a:schemeClr val="bg1">
                    <a:lumMod val="65000"/>
                  </a:schemeClr>
                </a:solidFill>
              </a:rPr>
              <a:t>Ministère de l’Environnement, de l’Énergie et de la Mer</a:t>
            </a:r>
          </a:p>
        </p:txBody>
      </p:sp>
      <p:pic>
        <p:nvPicPr>
          <p:cNvPr id="32" name="abeille">
            <a:extLst>
              <a:ext uri="{FF2B5EF4-FFF2-40B4-BE49-F238E27FC236}">
                <a16:creationId xmlns:a16="http://schemas.microsoft.com/office/drawing/2014/main" id="{2A959C27-CEF9-4D8D-9BF2-C4903561378E}"/>
              </a:ext>
            </a:extLst>
          </p:cNvPr>
          <p:cNvPicPr>
            <a:picLocks noChangeAspect="1"/>
          </p:cNvPicPr>
          <p:nvPr/>
        </p:nvPicPr>
        <p:blipFill rotWithShape="1">
          <a:blip r:embed="rId9">
            <a:extLst>
              <a:ext uri="{28A0092B-C50C-407E-A947-70E740481C1C}">
                <a14:useLocalDpi xmlns:a14="http://schemas.microsoft.com/office/drawing/2010/main" val="0"/>
              </a:ext>
            </a:extLst>
          </a:blip>
          <a:srcRect l="5154" t="9923" r="9503" b="17249"/>
          <a:stretch/>
        </p:blipFill>
        <p:spPr bwMode="auto">
          <a:xfrm>
            <a:off x="10933690" y="32472"/>
            <a:ext cx="1163782" cy="104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B132020-82D1-2ABB-BFAB-653F24D90D74}"/>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192</a:t>
            </a:fld>
            <a:endParaRPr lang="fr-FR" altLang="fr-FR" b="1" dirty="0">
              <a:solidFill>
                <a:srgbClr val="FFC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 name="Rectangle 2">
            <a:extLst>
              <a:ext uri="{FF2B5EF4-FFF2-40B4-BE49-F238E27FC236}">
                <a16:creationId xmlns:a16="http://schemas.microsoft.com/office/drawing/2014/main" id="{91528B7B-2F25-C55C-FB2C-6BB64380DB9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Effets de la cigarette</a:t>
            </a:r>
          </a:p>
        </p:txBody>
      </p:sp>
      <p:pic>
        <p:nvPicPr>
          <p:cNvPr id="70658" name="Picture 20">
            <a:extLst>
              <a:ext uri="{FF2B5EF4-FFF2-40B4-BE49-F238E27FC236}">
                <a16:creationId xmlns:a16="http://schemas.microsoft.com/office/drawing/2014/main" id="{77BFC8DA-F733-6281-A083-2530112851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8763" y="4017963"/>
            <a:ext cx="4381500" cy="254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16">
            <a:extLst>
              <a:ext uri="{FF2B5EF4-FFF2-40B4-BE49-F238E27FC236}">
                <a16:creationId xmlns:a16="http://schemas.microsoft.com/office/drawing/2014/main" id="{EE660B7B-2237-8F80-2935-D59611702BDB}"/>
              </a:ext>
            </a:extLst>
          </p:cNvPr>
          <p:cNvSpPr>
            <a:spLocks noChangeArrowheads="1"/>
          </p:cNvSpPr>
          <p:nvPr/>
        </p:nvSpPr>
        <p:spPr bwMode="auto">
          <a:xfrm>
            <a:off x="4927600" y="2255838"/>
            <a:ext cx="2000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a:solidFill>
                <a:srgbClr val="771F45"/>
              </a:solidFill>
            </a:endParaRPr>
          </a:p>
        </p:txBody>
      </p:sp>
      <p:sp>
        <p:nvSpPr>
          <p:cNvPr id="70674" name="Rectangle 5">
            <a:extLst>
              <a:ext uri="{FF2B5EF4-FFF2-40B4-BE49-F238E27FC236}">
                <a16:creationId xmlns:a16="http://schemas.microsoft.com/office/drawing/2014/main" id="{1C9B0A54-E2B0-7D31-BD18-783DDAE4FF44}"/>
              </a:ext>
            </a:extLst>
          </p:cNvPr>
          <p:cNvSpPr>
            <a:spLocks noChangeArrowheads="1"/>
          </p:cNvSpPr>
          <p:nvPr/>
        </p:nvSpPr>
        <p:spPr bwMode="auto">
          <a:xfrm>
            <a:off x="7089775" y="1217613"/>
            <a:ext cx="4216400"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spcBef>
                <a:spcPts val="475"/>
              </a:spcBef>
              <a:buFont typeface="Arial" panose="020B0604020202020204" pitchFamily="34" charset="0"/>
              <a:buNone/>
            </a:pPr>
            <a:r>
              <a:rPr lang="fr-FR" altLang="fr-FR" sz="2200" dirty="0">
                <a:solidFill>
                  <a:schemeClr val="accent1">
                    <a:lumMod val="75000"/>
                  </a:schemeClr>
                </a:solidFill>
              </a:rPr>
              <a:t>En France, </a:t>
            </a:r>
            <a:r>
              <a:rPr lang="fr-FR" altLang="fr-FR" sz="2200" b="1" dirty="0">
                <a:solidFill>
                  <a:schemeClr val="accent1">
                    <a:lumMod val="75000"/>
                  </a:schemeClr>
                </a:solidFill>
              </a:rPr>
              <a:t>le tabac est la première cause de mortalité </a:t>
            </a:r>
            <a:r>
              <a:rPr lang="fr-FR" altLang="fr-FR" sz="2200" dirty="0">
                <a:solidFill>
                  <a:schemeClr val="accent1">
                    <a:lumMod val="75000"/>
                  </a:schemeClr>
                </a:solidFill>
              </a:rPr>
              <a:t>(78 000 décès annuels). </a:t>
            </a:r>
          </a:p>
          <a:p>
            <a:pPr algn="just">
              <a:spcBef>
                <a:spcPts val="475"/>
              </a:spcBef>
              <a:buFont typeface="Arial" panose="020B0604020202020204" pitchFamily="34" charset="0"/>
              <a:buNone/>
            </a:pPr>
            <a:endParaRPr lang="fr-FR" altLang="fr-FR" sz="2200" dirty="0">
              <a:solidFill>
                <a:schemeClr val="accent1">
                  <a:lumMod val="75000"/>
                </a:schemeClr>
              </a:solidFill>
            </a:endParaRPr>
          </a:p>
          <a:p>
            <a:pPr algn="just">
              <a:spcBef>
                <a:spcPts val="475"/>
              </a:spcBef>
              <a:buFont typeface="Arial" panose="020B0604020202020204" pitchFamily="34" charset="0"/>
              <a:buNone/>
            </a:pPr>
            <a:r>
              <a:rPr lang="fr-FR" altLang="fr-FR" sz="2200" dirty="0">
                <a:solidFill>
                  <a:schemeClr val="accent1">
                    <a:lumMod val="75000"/>
                  </a:schemeClr>
                </a:solidFill>
              </a:rPr>
              <a:t>Selon l’OMS</a:t>
            </a:r>
            <a:r>
              <a:rPr lang="fr-FR" altLang="fr-FR" sz="2200" baseline="30000" dirty="0">
                <a:solidFill>
                  <a:schemeClr val="accent1">
                    <a:lumMod val="75000"/>
                  </a:schemeClr>
                </a:solidFill>
              </a:rPr>
              <a:t>1</a:t>
            </a:r>
            <a:r>
              <a:rPr lang="fr-FR" altLang="fr-FR" sz="2200" dirty="0">
                <a:solidFill>
                  <a:schemeClr val="accent1">
                    <a:lumMod val="75000"/>
                  </a:schemeClr>
                </a:solidFill>
              </a:rPr>
              <a:t>, la moitié des consommateurs en meurent ! </a:t>
            </a:r>
          </a:p>
          <a:p>
            <a:pPr>
              <a:lnSpc>
                <a:spcPct val="100000"/>
              </a:lnSpc>
              <a:spcBef>
                <a:spcPct val="0"/>
              </a:spcBef>
              <a:buFont typeface="Arial" panose="020B0604020202020204" pitchFamily="34" charset="0"/>
              <a:buNone/>
            </a:pPr>
            <a:endParaRPr lang="fr-FR" altLang="fr-FR" sz="2200" b="1" dirty="0">
              <a:solidFill>
                <a:schemeClr val="accent1">
                  <a:lumMod val="75000"/>
                </a:schemeClr>
              </a:solidFill>
            </a:endParaRPr>
          </a:p>
          <a:p>
            <a:pPr algn="ctr">
              <a:lnSpc>
                <a:spcPct val="100000"/>
              </a:lnSpc>
              <a:spcBef>
                <a:spcPct val="0"/>
              </a:spcBef>
              <a:buFontTx/>
              <a:buNone/>
            </a:pPr>
            <a:r>
              <a:rPr lang="fr-FR" altLang="fr-FR" sz="2600" b="1" dirty="0">
                <a:solidFill>
                  <a:schemeClr val="accent1">
                    <a:lumMod val="75000"/>
                  </a:schemeClr>
                </a:solidFill>
              </a:rPr>
              <a:t>  </a:t>
            </a:r>
          </a:p>
        </p:txBody>
      </p:sp>
      <p:pic>
        <p:nvPicPr>
          <p:cNvPr id="64518" name="Image 2" descr="Une image contenant jouet, poupée, table, gâteau&#10;&#10;Description générée automatiquement">
            <a:extLst>
              <a:ext uri="{FF2B5EF4-FFF2-40B4-BE49-F238E27FC236}">
                <a16:creationId xmlns:a16="http://schemas.microsoft.com/office/drawing/2014/main" id="{576A7A8F-78A5-9182-8E80-33C93CDDFD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4150" y="688975"/>
            <a:ext cx="5584825" cy="375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ZoneTexte 26">
            <a:extLst>
              <a:ext uri="{FF2B5EF4-FFF2-40B4-BE49-F238E27FC236}">
                <a16:creationId xmlns:a16="http://schemas.microsoft.com/office/drawing/2014/main" id="{0515BEB6-03F3-B247-79AA-7B9ABD5344C7}"/>
              </a:ext>
            </a:extLst>
          </p:cNvPr>
          <p:cNvSpPr txBox="1">
            <a:spLocks noChangeArrowheads="1"/>
          </p:cNvSpPr>
          <p:nvPr/>
        </p:nvSpPr>
        <p:spPr bwMode="auto">
          <a:xfrm>
            <a:off x="7089775" y="5864225"/>
            <a:ext cx="4479925" cy="64611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sz="1200" baseline="30000" dirty="0">
                <a:solidFill>
                  <a:schemeClr val="tx1">
                    <a:lumMod val="50000"/>
                    <a:lumOff val="50000"/>
                  </a:schemeClr>
                </a:solidFill>
              </a:rPr>
              <a:t>1 </a:t>
            </a:r>
            <a:r>
              <a:rPr lang="fr-FR" sz="1200" dirty="0">
                <a:solidFill>
                  <a:schemeClr val="tx1">
                    <a:lumMod val="50000"/>
                    <a:lumOff val="50000"/>
                  </a:schemeClr>
                </a:solidFill>
              </a:rPr>
              <a:t>Source : Organisation mondiale de la santé (OMS), 2019.</a:t>
            </a:r>
          </a:p>
          <a:p>
            <a:pPr>
              <a:lnSpc>
                <a:spcPct val="100000"/>
              </a:lnSpc>
              <a:spcBef>
                <a:spcPct val="0"/>
              </a:spcBef>
              <a:buFontTx/>
              <a:buNone/>
              <a:defRPr/>
            </a:pPr>
            <a:r>
              <a:rPr lang="fr-FR" sz="1200" baseline="30000" dirty="0">
                <a:solidFill>
                  <a:schemeClr val="tx1">
                    <a:lumMod val="50000"/>
                    <a:lumOff val="50000"/>
                  </a:schemeClr>
                </a:solidFill>
              </a:rPr>
              <a:t>2 </a:t>
            </a:r>
            <a:r>
              <a:rPr lang="fr-FR" altLang="fr-FR" sz="1200" dirty="0">
                <a:solidFill>
                  <a:schemeClr val="tx1">
                    <a:lumMod val="50000"/>
                    <a:lumOff val="50000"/>
                  </a:schemeClr>
                </a:solidFill>
              </a:rPr>
              <a:t>Source : </a:t>
            </a:r>
            <a:r>
              <a:rPr lang="en-US" sz="1200" dirty="0">
                <a:solidFill>
                  <a:schemeClr val="tx1">
                    <a:lumMod val="50000"/>
                    <a:lumOff val="50000"/>
                  </a:schemeClr>
                </a:solidFill>
              </a:rPr>
              <a:t>Cardiovascular Research, Volume 116, Issue 11, 1 September 2020, Pages 1910–1917</a:t>
            </a:r>
            <a:endParaRPr lang="fr-FR" altLang="fr-FR" sz="1200" dirty="0">
              <a:solidFill>
                <a:schemeClr val="tx1">
                  <a:lumMod val="50000"/>
                  <a:lumOff val="50000"/>
                </a:schemeClr>
              </a:solidFill>
            </a:endParaRPr>
          </a:p>
        </p:txBody>
      </p:sp>
      <p:sp>
        <p:nvSpPr>
          <p:cNvPr id="70679" name="Rectangle 1">
            <a:extLst>
              <a:ext uri="{FF2B5EF4-FFF2-40B4-BE49-F238E27FC236}">
                <a16:creationId xmlns:a16="http://schemas.microsoft.com/office/drawing/2014/main" id="{730F4E8D-4F84-6A6C-AD13-6CF64220B514}"/>
              </a:ext>
            </a:extLst>
          </p:cNvPr>
          <p:cNvSpPr>
            <a:spLocks noChangeArrowheads="1"/>
          </p:cNvSpPr>
          <p:nvPr/>
        </p:nvSpPr>
        <p:spPr bwMode="auto">
          <a:xfrm>
            <a:off x="7089775" y="3548063"/>
            <a:ext cx="42164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ts val="475"/>
              </a:spcBef>
              <a:buFontTx/>
              <a:buNone/>
            </a:pPr>
            <a:r>
              <a:rPr lang="fr-FR" altLang="fr-FR" sz="2200" dirty="0">
                <a:solidFill>
                  <a:schemeClr val="accent1">
                    <a:lumMod val="75000"/>
                  </a:schemeClr>
                </a:solidFill>
              </a:rPr>
              <a:t>Désormais, dans le monde, la pollution de l’air est l’une des principales causes de mortalité, avant le tabac</a:t>
            </a:r>
            <a:r>
              <a:rPr lang="fr-FR" altLang="fr-FR" sz="2200" baseline="30000" dirty="0">
                <a:solidFill>
                  <a:schemeClr val="accent1">
                    <a:lumMod val="75000"/>
                  </a:schemeClr>
                </a:solidFill>
              </a:rPr>
              <a:t>2</a:t>
            </a:r>
            <a:r>
              <a:rPr lang="fr-FR" altLang="fr-FR" sz="2200" dirty="0">
                <a:solidFill>
                  <a:schemeClr val="accent1">
                    <a:lumMod val="75000"/>
                  </a:schemeClr>
                </a:solidFill>
              </a:rPr>
              <a:t> (diminution de l’espérance de vie de 2,9 ans contre 2,2 ans pour le tabac).</a:t>
            </a:r>
          </a:p>
        </p:txBody>
      </p:sp>
      <p:sp>
        <p:nvSpPr>
          <p:cNvPr id="24" name="ZoneTexte 26">
            <a:extLst>
              <a:ext uri="{FF2B5EF4-FFF2-40B4-BE49-F238E27FC236}">
                <a16:creationId xmlns:a16="http://schemas.microsoft.com/office/drawing/2014/main" id="{3D0820B1-F809-3DB4-579C-6F54B8AD9633}"/>
              </a:ext>
            </a:extLst>
          </p:cNvPr>
          <p:cNvSpPr txBox="1">
            <a:spLocks noChangeArrowheads="1"/>
          </p:cNvSpPr>
          <p:nvPr/>
        </p:nvSpPr>
        <p:spPr bwMode="auto">
          <a:xfrm>
            <a:off x="2308225" y="6559550"/>
            <a:ext cx="2820988" cy="231775"/>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sz="900" dirty="0">
                <a:solidFill>
                  <a:schemeClr val="tx1">
                    <a:lumMod val="50000"/>
                    <a:lumOff val="50000"/>
                  </a:schemeClr>
                </a:solidFill>
              </a:rPr>
              <a:t>Source : Etude baromètre cancer 2015 – Tabac et cancer</a:t>
            </a:r>
            <a:endParaRPr lang="fr-FR" altLang="fr-FR" sz="900" dirty="0">
              <a:solidFill>
                <a:schemeClr val="tx1">
                  <a:lumMod val="50000"/>
                  <a:lumOff val="50000"/>
                </a:schemeClr>
              </a:solidFill>
            </a:endParaRPr>
          </a:p>
        </p:txBody>
      </p:sp>
      <p:sp>
        <p:nvSpPr>
          <p:cNvPr id="25" name="Rectangle 1">
            <a:extLst>
              <a:ext uri="{FF2B5EF4-FFF2-40B4-BE49-F238E27FC236}">
                <a16:creationId xmlns:a16="http://schemas.microsoft.com/office/drawing/2014/main" id="{11DF94B6-A0EC-FE9A-3251-DC8CC1BABE4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4524" name="PictoVideo">
            <a:extLst>
              <a:ext uri="{FF2B5EF4-FFF2-40B4-BE49-F238E27FC236}">
                <a16:creationId xmlns:a16="http://schemas.microsoft.com/office/drawing/2014/main" id="{3036E5FE-E827-702E-594A-547807908E6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ZtxtP-Info">
            <a:extLst>
              <a:ext uri="{FF2B5EF4-FFF2-40B4-BE49-F238E27FC236}">
                <a16:creationId xmlns:a16="http://schemas.microsoft.com/office/drawing/2014/main" id="{C5DEA056-EC55-98F0-6F73-738C68A86EA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30" name="ZtxtP-Video">
            <a:extLst>
              <a:ext uri="{FF2B5EF4-FFF2-40B4-BE49-F238E27FC236}">
                <a16:creationId xmlns:a16="http://schemas.microsoft.com/office/drawing/2014/main" id="{CF7A114A-896E-270B-7E19-2D1041AB77A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4527" name="PictoGuide">
            <a:extLst>
              <a:ext uri="{FF2B5EF4-FFF2-40B4-BE49-F238E27FC236}">
                <a16:creationId xmlns:a16="http://schemas.microsoft.com/office/drawing/2014/main" id="{6729A262-5096-DE6C-B6F6-5C4D939E603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ZtxtP-Guide">
            <a:extLst>
              <a:ext uri="{FF2B5EF4-FFF2-40B4-BE49-F238E27FC236}">
                <a16:creationId xmlns:a16="http://schemas.microsoft.com/office/drawing/2014/main" id="{3E4E134F-41E6-93FD-BDE1-F8FDC1E63C4A}"/>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33" name="ZtxtP-Video">
            <a:extLst>
              <a:ext uri="{FF2B5EF4-FFF2-40B4-BE49-F238E27FC236}">
                <a16:creationId xmlns:a16="http://schemas.microsoft.com/office/drawing/2014/main" id="{F0334074-E690-4252-6D41-E6775FB5728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4530" name="Image 42">
            <a:extLst>
              <a:ext uri="{FF2B5EF4-FFF2-40B4-BE49-F238E27FC236}">
                <a16:creationId xmlns:a16="http://schemas.microsoft.com/office/drawing/2014/main" id="{F96BE2FD-86F9-A121-5ADA-BBF6EFBC5A8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31" name="PictoVideo">
            <a:extLst>
              <a:ext uri="{FF2B5EF4-FFF2-40B4-BE49-F238E27FC236}">
                <a16:creationId xmlns:a16="http://schemas.microsoft.com/office/drawing/2014/main" id="{A6806EA5-0838-CF43-BE54-DBEBF0DB747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32" name="ZoneTexte 30">
            <a:extLst>
              <a:ext uri="{FF2B5EF4-FFF2-40B4-BE49-F238E27FC236}">
                <a16:creationId xmlns:a16="http://schemas.microsoft.com/office/drawing/2014/main" id="{52CA0D63-405B-DD2D-7331-8AC0B70C0D52}"/>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64533" name="ZoneTexte 30">
            <a:extLst>
              <a:ext uri="{FF2B5EF4-FFF2-40B4-BE49-F238E27FC236}">
                <a16:creationId xmlns:a16="http://schemas.microsoft.com/office/drawing/2014/main" id="{5A48457B-3F65-0E85-03B4-B38F76E27459}"/>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pic>
        <p:nvPicPr>
          <p:cNvPr id="64534" name="Image 7">
            <a:extLst>
              <a:ext uri="{FF2B5EF4-FFF2-40B4-BE49-F238E27FC236}">
                <a16:creationId xmlns:a16="http://schemas.microsoft.com/office/drawing/2014/main" id="{1DDA2D08-48C6-C305-2772-49421DB57F4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abeille">
            <a:extLst>
              <a:ext uri="{FF2B5EF4-FFF2-40B4-BE49-F238E27FC236}">
                <a16:creationId xmlns:a16="http://schemas.microsoft.com/office/drawing/2014/main" id="{943E64A3-3C36-4712-9B8B-D6B0E6A63537}"/>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bwMode="auto">
          <a:xfrm>
            <a:off x="10933690" y="32472"/>
            <a:ext cx="1163782" cy="104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31B7B0A-CC30-EA20-B867-1610FBCA307B}"/>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193</a:t>
            </a:fld>
            <a:endParaRPr lang="fr-FR" altLang="fr-FR" b="1" dirty="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067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06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74" grpId="0"/>
      <p:bldP spid="23" grpId="0"/>
      <p:bldP spid="70679" grpId="0"/>
    </p:bldLst>
  </p:timing>
</p:sld>
</file>

<file path=ppt/slides/slide1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Rectangle 2">
            <a:extLst>
              <a:ext uri="{FF2B5EF4-FFF2-40B4-BE49-F238E27FC236}">
                <a16:creationId xmlns:a16="http://schemas.microsoft.com/office/drawing/2014/main" id="{2FCC405F-BBA7-2C4A-8FBE-C0CF34A00A9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En quoi l’agriculture pollue-t-elle l’air ?</a:t>
            </a:r>
            <a:endParaRPr lang="fr-FR" sz="3200" b="1" dirty="0">
              <a:solidFill>
                <a:schemeClr val="accent5">
                  <a:lumMod val="75000"/>
                </a:schemeClr>
              </a:solidFill>
              <a:cs typeface="Arial" charset="0"/>
            </a:endParaRPr>
          </a:p>
        </p:txBody>
      </p:sp>
      <p:sp>
        <p:nvSpPr>
          <p:cNvPr id="61" name="Rectangle 1">
            <a:extLst>
              <a:ext uri="{FF2B5EF4-FFF2-40B4-BE49-F238E27FC236}">
                <a16:creationId xmlns:a16="http://schemas.microsoft.com/office/drawing/2014/main" id="{409312ED-402B-4221-3878-E3B9CC16961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grpSp>
        <p:nvGrpSpPr>
          <p:cNvPr id="2" name="Groupe 1">
            <a:extLst>
              <a:ext uri="{FF2B5EF4-FFF2-40B4-BE49-F238E27FC236}">
                <a16:creationId xmlns:a16="http://schemas.microsoft.com/office/drawing/2014/main" id="{C4331ED4-0CE0-701B-1734-31ACCF46C417}"/>
              </a:ext>
            </a:extLst>
          </p:cNvPr>
          <p:cNvGrpSpPr>
            <a:grpSpLocks/>
          </p:cNvGrpSpPr>
          <p:nvPr/>
        </p:nvGrpSpPr>
        <p:grpSpPr bwMode="auto">
          <a:xfrm>
            <a:off x="6874711" y="3871913"/>
            <a:ext cx="3489325" cy="2021680"/>
            <a:chOff x="4712657" y="5269358"/>
            <a:chExt cx="3489227" cy="2021695"/>
          </a:xfrm>
        </p:grpSpPr>
        <p:pic>
          <p:nvPicPr>
            <p:cNvPr id="104491" name="Image 3">
              <a:extLst>
                <a:ext uri="{FF2B5EF4-FFF2-40B4-BE49-F238E27FC236}">
                  <a16:creationId xmlns:a16="http://schemas.microsoft.com/office/drawing/2014/main" id="{697E65BB-8ABD-2D63-ECE5-EC3000B4EAA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66417" y="5269358"/>
              <a:ext cx="1220534" cy="1627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exte transport">
              <a:extLst>
                <a:ext uri="{FF2B5EF4-FFF2-40B4-BE49-F238E27FC236}">
                  <a16:creationId xmlns:a16="http://schemas.microsoft.com/office/drawing/2014/main" id="{8E7FE719-DB8C-3AD9-16D2-8F28E5E53390}"/>
                </a:ext>
              </a:extLst>
            </p:cNvPr>
            <p:cNvSpPr>
              <a:spLocks noChangeArrowheads="1"/>
            </p:cNvSpPr>
            <p:nvPr/>
          </p:nvSpPr>
          <p:spPr bwMode="auto">
            <a:xfrm>
              <a:off x="4712657" y="6860838"/>
              <a:ext cx="3489227" cy="430215"/>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nSpc>
                  <a:spcPct val="100000"/>
                </a:lnSpc>
                <a:spcBef>
                  <a:spcPct val="0"/>
                </a:spcBef>
                <a:buFontTx/>
                <a:buNone/>
                <a:defRPr/>
              </a:pPr>
              <a:r>
                <a:rPr lang="fr-FR" altLang="fr-FR" sz="2200" b="1" dirty="0">
                  <a:solidFill>
                    <a:schemeClr val="accent5">
                      <a:lumMod val="75000"/>
                    </a:schemeClr>
                  </a:solidFill>
                  <a:latin typeface="+mn-lt"/>
                  <a:cs typeface="Calibri" panose="020F0502020204030204" pitchFamily="34" charset="0"/>
                </a:rPr>
                <a:t>Le brûlage des déchets verts</a:t>
              </a:r>
            </a:p>
          </p:txBody>
        </p:sp>
      </p:grpSp>
      <p:grpSp>
        <p:nvGrpSpPr>
          <p:cNvPr id="10" name="Groupe 4">
            <a:extLst>
              <a:ext uri="{FF2B5EF4-FFF2-40B4-BE49-F238E27FC236}">
                <a16:creationId xmlns:a16="http://schemas.microsoft.com/office/drawing/2014/main" id="{13467D7A-10BB-CBC2-C43A-0ECA3A034526}"/>
              </a:ext>
            </a:extLst>
          </p:cNvPr>
          <p:cNvGrpSpPr>
            <a:grpSpLocks/>
          </p:cNvGrpSpPr>
          <p:nvPr/>
        </p:nvGrpSpPr>
        <p:grpSpPr bwMode="auto">
          <a:xfrm>
            <a:off x="3392331" y="3977794"/>
            <a:ext cx="2975498" cy="2275978"/>
            <a:chOff x="2322503" y="5083999"/>
            <a:chExt cx="2974983" cy="2273715"/>
          </a:xfrm>
        </p:grpSpPr>
        <p:pic>
          <p:nvPicPr>
            <p:cNvPr id="104489" name="Image agrosystème">
              <a:extLst>
                <a:ext uri="{FF2B5EF4-FFF2-40B4-BE49-F238E27FC236}">
                  <a16:creationId xmlns:a16="http://schemas.microsoft.com/office/drawing/2014/main" id="{275089B4-2C33-18F3-712D-2F26707B3B8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80097" y="5083999"/>
              <a:ext cx="1014564" cy="1466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e agrosystème">
              <a:extLst>
                <a:ext uri="{FF2B5EF4-FFF2-40B4-BE49-F238E27FC236}">
                  <a16:creationId xmlns:a16="http://schemas.microsoft.com/office/drawing/2014/main" id="{30F086ED-56C6-C743-76DD-2316A98FE238}"/>
                </a:ext>
              </a:extLst>
            </p:cNvPr>
            <p:cNvSpPr/>
            <p:nvPr/>
          </p:nvSpPr>
          <p:spPr>
            <a:xfrm>
              <a:off x="2322503" y="6589038"/>
              <a:ext cx="2974983" cy="768676"/>
            </a:xfrm>
            <a:prstGeom prst="rect">
              <a:avLst/>
            </a:prstGeom>
          </p:spPr>
          <p:txBody>
            <a:bodyPr wrap="square">
              <a:spAutoFit/>
            </a:bodyPr>
            <a:lstStyle/>
            <a:p>
              <a:pPr algn="ctr">
                <a:defRPr/>
              </a:pPr>
              <a:r>
                <a:rPr lang="fr-FR" altLang="fr-FR" sz="2200" b="1" dirty="0">
                  <a:solidFill>
                    <a:schemeClr val="accent5">
                      <a:lumMod val="75000"/>
                    </a:schemeClr>
                  </a:solidFill>
                  <a:latin typeface="+mn-lt"/>
                </a:rPr>
                <a:t>Le mode de production: agrosystème</a:t>
              </a:r>
            </a:p>
          </p:txBody>
        </p:sp>
      </p:grpSp>
      <p:grpSp>
        <p:nvGrpSpPr>
          <p:cNvPr id="13" name="Groupe 12">
            <a:extLst>
              <a:ext uri="{FF2B5EF4-FFF2-40B4-BE49-F238E27FC236}">
                <a16:creationId xmlns:a16="http://schemas.microsoft.com/office/drawing/2014/main" id="{9ED16A4A-237C-8E2D-8CCF-1BCE9AF06F13}"/>
              </a:ext>
            </a:extLst>
          </p:cNvPr>
          <p:cNvGrpSpPr>
            <a:grpSpLocks/>
          </p:cNvGrpSpPr>
          <p:nvPr/>
        </p:nvGrpSpPr>
        <p:grpSpPr bwMode="auto">
          <a:xfrm>
            <a:off x="8707438" y="1447800"/>
            <a:ext cx="3435350" cy="2178050"/>
            <a:chOff x="8707298" y="1447784"/>
            <a:chExt cx="3435350" cy="2178067"/>
          </a:xfrm>
        </p:grpSpPr>
        <p:pic>
          <p:nvPicPr>
            <p:cNvPr id="104487" name="image tracteur">
              <a:extLst>
                <a:ext uri="{FF2B5EF4-FFF2-40B4-BE49-F238E27FC236}">
                  <a16:creationId xmlns:a16="http://schemas.microsoft.com/office/drawing/2014/main" id="{8C22FD0A-DF70-F63C-3681-00B50F4CE72E}"/>
                </a:ext>
              </a:extLst>
            </p:cNvPr>
            <p:cNvPicPr>
              <a:picLocks noChangeAspect="1"/>
            </p:cNvPicPr>
            <p:nvPr/>
          </p:nvPicPr>
          <p:blipFill>
            <a:blip r:embed="rId5">
              <a:extLst>
                <a:ext uri="{28A0092B-C50C-407E-A947-70E740481C1C}">
                  <a14:useLocalDpi xmlns:a14="http://schemas.microsoft.com/office/drawing/2010/main" val="0"/>
                </a:ext>
              </a:extLst>
            </a:blip>
            <a:srcRect t="11195"/>
            <a:stretch>
              <a:fillRect/>
            </a:stretch>
          </p:blipFill>
          <p:spPr bwMode="auto">
            <a:xfrm>
              <a:off x="9449003" y="1447784"/>
              <a:ext cx="1587897" cy="1453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800" name="texte transport">
              <a:extLst>
                <a:ext uri="{FF2B5EF4-FFF2-40B4-BE49-F238E27FC236}">
                  <a16:creationId xmlns:a16="http://schemas.microsoft.com/office/drawing/2014/main" id="{675967A9-D41D-83A5-E07F-27A36AC53F0F}"/>
                </a:ext>
              </a:extLst>
            </p:cNvPr>
            <p:cNvSpPr>
              <a:spLocks noChangeArrowheads="1"/>
            </p:cNvSpPr>
            <p:nvPr/>
          </p:nvSpPr>
          <p:spPr bwMode="auto">
            <a:xfrm>
              <a:off x="8707298" y="2857495"/>
              <a:ext cx="3435350" cy="768356"/>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a:lnSpc>
                  <a:spcPct val="100000"/>
                </a:lnSpc>
                <a:spcBef>
                  <a:spcPct val="0"/>
                </a:spcBef>
                <a:buFontTx/>
                <a:buNone/>
                <a:defRPr/>
              </a:pPr>
              <a:r>
                <a:rPr lang="fr-FR" altLang="fr-FR" sz="2200" b="1" dirty="0">
                  <a:solidFill>
                    <a:schemeClr val="accent5">
                      <a:lumMod val="75000"/>
                    </a:schemeClr>
                  </a:solidFill>
                  <a:latin typeface="+mn-lt"/>
                  <a:cs typeface="Calibri" panose="020F0502020204030204" pitchFamily="34" charset="0"/>
                </a:rPr>
                <a:t>Le transport (marchandises </a:t>
              </a:r>
            </a:p>
            <a:p>
              <a:pPr algn="ctr">
                <a:lnSpc>
                  <a:spcPct val="100000"/>
                </a:lnSpc>
                <a:spcBef>
                  <a:spcPct val="0"/>
                </a:spcBef>
                <a:buFontTx/>
                <a:buNone/>
                <a:defRPr/>
              </a:pPr>
              <a:r>
                <a:rPr lang="fr-FR" altLang="fr-FR" sz="2200" b="1" dirty="0">
                  <a:solidFill>
                    <a:schemeClr val="accent5">
                      <a:lumMod val="75000"/>
                    </a:schemeClr>
                  </a:solidFill>
                  <a:latin typeface="+mn-lt"/>
                  <a:cs typeface="Calibri" panose="020F0502020204030204" pitchFamily="34" charset="0"/>
                </a:rPr>
                <a:t>agricoles et exploitation)</a:t>
              </a:r>
            </a:p>
          </p:txBody>
        </p:sp>
      </p:grpSp>
      <p:sp>
        <p:nvSpPr>
          <p:cNvPr id="104455" name="ZoneTexte 30">
            <a:extLst>
              <a:ext uri="{FF2B5EF4-FFF2-40B4-BE49-F238E27FC236}">
                <a16:creationId xmlns:a16="http://schemas.microsoft.com/office/drawing/2014/main" id="{751754D2-49F6-3C5F-FB7D-A5E3E56B19AB}"/>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Tw Cen MT" panose="020B0602020104020603" pitchFamily="34" charset="0"/>
            </a:endParaRPr>
          </a:p>
        </p:txBody>
      </p:sp>
      <p:grpSp>
        <p:nvGrpSpPr>
          <p:cNvPr id="11" name="Groupe 10">
            <a:extLst>
              <a:ext uri="{FF2B5EF4-FFF2-40B4-BE49-F238E27FC236}">
                <a16:creationId xmlns:a16="http://schemas.microsoft.com/office/drawing/2014/main" id="{AA82EF44-5BD5-E35A-1FC3-3DC6B46A4E6D}"/>
              </a:ext>
            </a:extLst>
          </p:cNvPr>
          <p:cNvGrpSpPr>
            <a:grpSpLocks/>
          </p:cNvGrpSpPr>
          <p:nvPr/>
        </p:nvGrpSpPr>
        <p:grpSpPr bwMode="auto">
          <a:xfrm>
            <a:off x="1819275" y="1439863"/>
            <a:ext cx="3170238" cy="2370058"/>
            <a:chOff x="1819275" y="1439880"/>
            <a:chExt cx="3170238" cy="2370049"/>
          </a:xfrm>
        </p:grpSpPr>
        <p:pic>
          <p:nvPicPr>
            <p:cNvPr id="104485" name="Image pesticide">
              <a:extLst>
                <a:ext uri="{FF2B5EF4-FFF2-40B4-BE49-F238E27FC236}">
                  <a16:creationId xmlns:a16="http://schemas.microsoft.com/office/drawing/2014/main" id="{8A51D074-29B8-A6F6-8B77-75E2A99C145F}"/>
                </a:ext>
              </a:extLst>
            </p:cNvPr>
            <p:cNvPicPr>
              <a:picLocks noChangeAspect="1"/>
            </p:cNvPicPr>
            <p:nvPr/>
          </p:nvPicPr>
          <p:blipFill>
            <a:blip r:embed="rId6">
              <a:extLst>
                <a:ext uri="{28A0092B-C50C-407E-A947-70E740481C1C}">
                  <a14:useLocalDpi xmlns:a14="http://schemas.microsoft.com/office/drawing/2010/main" val="0"/>
                </a:ext>
              </a:extLst>
            </a:blip>
            <a:srcRect l="18246" t="9479" r="18333" b="10878"/>
            <a:stretch>
              <a:fillRect/>
            </a:stretch>
          </p:blipFill>
          <p:spPr bwMode="auto">
            <a:xfrm>
              <a:off x="2742997" y="1439880"/>
              <a:ext cx="1046938" cy="131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e pesticides">
              <a:extLst>
                <a:ext uri="{FF2B5EF4-FFF2-40B4-BE49-F238E27FC236}">
                  <a16:creationId xmlns:a16="http://schemas.microsoft.com/office/drawing/2014/main" id="{7AF7E21F-3F50-2CBC-CE14-39793B5BE692}"/>
                </a:ext>
              </a:extLst>
            </p:cNvPr>
            <p:cNvSpPr/>
            <p:nvPr/>
          </p:nvSpPr>
          <p:spPr bwMode="auto">
            <a:xfrm>
              <a:off x="1819275" y="2701937"/>
              <a:ext cx="3170238" cy="1107992"/>
            </a:xfrm>
            <a:prstGeom prst="rect">
              <a:avLst/>
            </a:prstGeom>
          </p:spPr>
          <p:txBody>
            <a:bodyPr wrap="square">
              <a:spAutoFit/>
            </a:bodyPr>
            <a:lstStyle/>
            <a:p>
              <a:pPr algn="ctr">
                <a:defRPr/>
              </a:pPr>
              <a:r>
                <a:rPr lang="fr-FR" altLang="fr-FR" sz="2200" b="1" dirty="0">
                  <a:solidFill>
                    <a:schemeClr val="accent5">
                      <a:lumMod val="75000"/>
                    </a:schemeClr>
                  </a:solidFill>
                  <a:latin typeface="+mn-lt"/>
                  <a:cs typeface="Calibri" panose="020F0502020204030204" pitchFamily="34" charset="0"/>
                </a:rPr>
                <a:t>L’utilisation de pesticides, </a:t>
              </a:r>
            </a:p>
            <a:p>
              <a:pPr algn="ctr">
                <a:defRPr/>
              </a:pPr>
              <a:r>
                <a:rPr lang="fr-FR" altLang="fr-FR" sz="2200" b="1" dirty="0">
                  <a:solidFill>
                    <a:schemeClr val="accent5">
                      <a:lumMod val="75000"/>
                    </a:schemeClr>
                  </a:solidFill>
                  <a:latin typeface="+mn-lt"/>
                  <a:cs typeface="Calibri" panose="020F0502020204030204" pitchFamily="34" charset="0"/>
                </a:rPr>
                <a:t>d’engrais et de produits </a:t>
              </a:r>
            </a:p>
            <a:p>
              <a:pPr algn="ctr">
                <a:defRPr/>
              </a:pPr>
              <a:r>
                <a:rPr lang="fr-FR" altLang="fr-FR" sz="2200" b="1" dirty="0">
                  <a:solidFill>
                    <a:schemeClr val="accent5">
                      <a:lumMod val="75000"/>
                    </a:schemeClr>
                  </a:solidFill>
                  <a:latin typeface="+mn-lt"/>
                  <a:cs typeface="Calibri" panose="020F0502020204030204" pitchFamily="34" charset="0"/>
                </a:rPr>
                <a:t>phytosanitaires</a:t>
              </a:r>
            </a:p>
          </p:txBody>
        </p:sp>
      </p:grpSp>
      <p:grpSp>
        <p:nvGrpSpPr>
          <p:cNvPr id="12" name="Groupe 11">
            <a:extLst>
              <a:ext uri="{FF2B5EF4-FFF2-40B4-BE49-F238E27FC236}">
                <a16:creationId xmlns:a16="http://schemas.microsoft.com/office/drawing/2014/main" id="{9C0F94E5-4A6B-98C6-0BC7-B74F873F4CDD}"/>
              </a:ext>
            </a:extLst>
          </p:cNvPr>
          <p:cNvGrpSpPr>
            <a:grpSpLocks/>
          </p:cNvGrpSpPr>
          <p:nvPr/>
        </p:nvGrpSpPr>
        <p:grpSpPr bwMode="auto">
          <a:xfrm>
            <a:off x="4965700" y="1331913"/>
            <a:ext cx="3068638" cy="2540000"/>
            <a:chOff x="4965950" y="1331913"/>
            <a:chExt cx="3068638" cy="2539442"/>
          </a:xfrm>
        </p:grpSpPr>
        <p:pic>
          <p:nvPicPr>
            <p:cNvPr id="104483" name="photo vache">
              <a:extLst>
                <a:ext uri="{FF2B5EF4-FFF2-40B4-BE49-F238E27FC236}">
                  <a16:creationId xmlns:a16="http://schemas.microsoft.com/office/drawing/2014/main" id="{CD508722-1ECB-3D06-1A8F-B30ECEB839C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795634" y="1331913"/>
              <a:ext cx="1712844" cy="1689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e l'élevage">
              <a:extLst>
                <a:ext uri="{FF2B5EF4-FFF2-40B4-BE49-F238E27FC236}">
                  <a16:creationId xmlns:a16="http://schemas.microsoft.com/office/drawing/2014/main" id="{E1F24D59-3A22-AB8D-7EFA-CAB4C773BE93}"/>
                </a:ext>
              </a:extLst>
            </p:cNvPr>
            <p:cNvSpPr/>
            <p:nvPr/>
          </p:nvSpPr>
          <p:spPr bwMode="auto">
            <a:xfrm>
              <a:off x="4965950" y="2763523"/>
              <a:ext cx="3068638" cy="1107832"/>
            </a:xfrm>
            <a:prstGeom prst="rect">
              <a:avLst/>
            </a:prstGeom>
          </p:spPr>
          <p:txBody>
            <a:bodyPr>
              <a:spAutoFit/>
            </a:bodyPr>
            <a:lstStyle/>
            <a:p>
              <a:pPr algn="ctr">
                <a:defRPr/>
              </a:pPr>
              <a:r>
                <a:rPr lang="fr-FR" altLang="fr-FR" sz="2200" b="1" dirty="0">
                  <a:solidFill>
                    <a:schemeClr val="accent5">
                      <a:lumMod val="75000"/>
                    </a:schemeClr>
                  </a:solidFill>
                  <a:latin typeface="+mn-lt"/>
                </a:rPr>
                <a:t>L’élevage lié à la consommation massive de viande</a:t>
              </a:r>
            </a:p>
          </p:txBody>
        </p:sp>
      </p:grpSp>
      <p:pic>
        <p:nvPicPr>
          <p:cNvPr id="104458" name="PictoVideo">
            <a:extLst>
              <a:ext uri="{FF2B5EF4-FFF2-40B4-BE49-F238E27FC236}">
                <a16:creationId xmlns:a16="http://schemas.microsoft.com/office/drawing/2014/main" id="{DE0F6D86-38C6-76EF-9F01-00623BBDAB1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ZtxtP-Info">
            <a:extLst>
              <a:ext uri="{FF2B5EF4-FFF2-40B4-BE49-F238E27FC236}">
                <a16:creationId xmlns:a16="http://schemas.microsoft.com/office/drawing/2014/main" id="{7D24A727-AF10-0AD7-16A0-BDC75A3DCA6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43" name="ZtxtP-Video">
            <a:extLst>
              <a:ext uri="{FF2B5EF4-FFF2-40B4-BE49-F238E27FC236}">
                <a16:creationId xmlns:a16="http://schemas.microsoft.com/office/drawing/2014/main" id="{6965B28C-1B81-B842-14F4-EAAF73C48A8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4461" name="PictoGuide">
            <a:extLst>
              <a:ext uri="{FF2B5EF4-FFF2-40B4-BE49-F238E27FC236}">
                <a16:creationId xmlns:a16="http://schemas.microsoft.com/office/drawing/2014/main" id="{CD9AE14F-6C80-85B1-EAB2-80E54530DA3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ZtxtP-Guide">
            <a:extLst>
              <a:ext uri="{FF2B5EF4-FFF2-40B4-BE49-F238E27FC236}">
                <a16:creationId xmlns:a16="http://schemas.microsoft.com/office/drawing/2014/main" id="{E41028CC-780E-8500-CE48-5EAC042146E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50" name="ZtxtP-Video">
            <a:extLst>
              <a:ext uri="{FF2B5EF4-FFF2-40B4-BE49-F238E27FC236}">
                <a16:creationId xmlns:a16="http://schemas.microsoft.com/office/drawing/2014/main" id="{1561991F-DDC5-774A-AD2A-88DCDC3BB63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31441" name="Image 42">
            <a:extLst>
              <a:ext uri="{FF2B5EF4-FFF2-40B4-BE49-F238E27FC236}">
                <a16:creationId xmlns:a16="http://schemas.microsoft.com/office/drawing/2014/main" id="{5AC3F2EE-8C16-EF60-E8D1-099F6A104868}"/>
              </a:ext>
            </a:extLst>
          </p:cNvPr>
          <p:cNvPicPr>
            <a:picLocks noChangeAspect="1"/>
          </p:cNvPicPr>
          <p:nvPr/>
        </p:nvPicPr>
        <p:blipFill>
          <a:blip r:embed="rId10">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104465" name="PictoVideo">
            <a:extLst>
              <a:ext uri="{FF2B5EF4-FFF2-40B4-BE49-F238E27FC236}">
                <a16:creationId xmlns:a16="http://schemas.microsoft.com/office/drawing/2014/main" id="{C307D061-6D49-6EC4-FAB0-60D55BB63935}"/>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66" name="Image 7">
            <a:extLst>
              <a:ext uri="{FF2B5EF4-FFF2-40B4-BE49-F238E27FC236}">
                <a16:creationId xmlns:a16="http://schemas.microsoft.com/office/drawing/2014/main" id="{C8A650CF-320D-4EBE-E63A-09EEB9F6084F}"/>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loupe">
            <a:hlinkClick r:id="rId13" action="ppaction://hlinksldjump"/>
            <a:extLst>
              <a:ext uri="{FF2B5EF4-FFF2-40B4-BE49-F238E27FC236}">
                <a16:creationId xmlns:a16="http://schemas.microsoft.com/office/drawing/2014/main" id="{EB0133F3-4133-8861-6CC4-7D85C39585AE}"/>
              </a:ext>
            </a:extLst>
          </p:cNvPr>
          <p:cNvPicPr preferRelativeResize="0">
            <a:picLocks/>
          </p:cNvPicPr>
          <p:nvPr/>
        </p:nvPicPr>
        <p:blipFill>
          <a:blip r:embed="rId14">
            <a:extLst>
              <a:ext uri="{28A0092B-C50C-407E-A947-70E740481C1C}">
                <a14:useLocalDpi xmlns:a14="http://schemas.microsoft.com/office/drawing/2010/main" val="0"/>
              </a:ext>
            </a:extLst>
          </a:blip>
          <a:srcRect/>
          <a:stretch>
            <a:fillRect/>
          </a:stretch>
        </p:blipFill>
        <p:spPr bwMode="auto">
          <a:xfrm>
            <a:off x="7570788" y="2665413"/>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loupe">
            <a:hlinkClick r:id="rId15" action="ppaction://hlinksldjump"/>
            <a:extLst>
              <a:ext uri="{FF2B5EF4-FFF2-40B4-BE49-F238E27FC236}">
                <a16:creationId xmlns:a16="http://schemas.microsoft.com/office/drawing/2014/main" id="{5012D67D-C8E7-F226-99D0-BAF1CAC8666D}"/>
              </a:ext>
            </a:extLst>
          </p:cNvPr>
          <p:cNvPicPr preferRelativeResize="0">
            <a:picLocks/>
          </p:cNvPicPr>
          <p:nvPr/>
        </p:nvPicPr>
        <p:blipFill>
          <a:blip r:embed="rId14">
            <a:extLst>
              <a:ext uri="{28A0092B-C50C-407E-A947-70E740481C1C}">
                <a14:useLocalDpi xmlns:a14="http://schemas.microsoft.com/office/drawing/2010/main" val="0"/>
              </a:ext>
            </a:extLst>
          </a:blip>
          <a:srcRect/>
          <a:stretch>
            <a:fillRect/>
          </a:stretch>
        </p:blipFill>
        <p:spPr bwMode="auto">
          <a:xfrm>
            <a:off x="5726765" y="5819294"/>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 name="Groupe N5">
            <a:extLst>
              <a:ext uri="{FF2B5EF4-FFF2-40B4-BE49-F238E27FC236}">
                <a16:creationId xmlns:a16="http://schemas.microsoft.com/office/drawing/2014/main" id="{7DC4EAB5-3962-79DA-E27C-C31528DD61A2}"/>
              </a:ext>
            </a:extLst>
          </p:cNvPr>
          <p:cNvGrpSpPr>
            <a:grpSpLocks/>
          </p:cNvGrpSpPr>
          <p:nvPr/>
        </p:nvGrpSpPr>
        <p:grpSpPr bwMode="auto">
          <a:xfrm>
            <a:off x="7958855" y="4684373"/>
            <a:ext cx="975543" cy="1015663"/>
            <a:chOff x="5868988" y="1155587"/>
            <a:chExt cx="1470025" cy="1015326"/>
          </a:xfrm>
          <a:solidFill>
            <a:schemeClr val="accent1"/>
          </a:solidFill>
        </p:grpSpPr>
        <p:sp>
          <p:nvSpPr>
            <p:cNvPr id="36" name="rond rouge">
              <a:extLst>
                <a:ext uri="{FF2B5EF4-FFF2-40B4-BE49-F238E27FC236}">
                  <a16:creationId xmlns:a16="http://schemas.microsoft.com/office/drawing/2014/main" id="{4375804F-F721-286C-7CFC-4B3C69C4AC9A}"/>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7" name="? bleu">
              <a:extLst>
                <a:ext uri="{FF2B5EF4-FFF2-40B4-BE49-F238E27FC236}">
                  <a16:creationId xmlns:a16="http://schemas.microsoft.com/office/drawing/2014/main" id="{2BDE3C88-9394-92E8-6BBC-199AE69D162A}"/>
                </a:ext>
              </a:extLst>
            </p:cNvPr>
            <p:cNvSpPr>
              <a:spLocks noChangeArrowheads="1"/>
            </p:cNvSpPr>
            <p:nvPr/>
          </p:nvSpPr>
          <p:spPr bwMode="auto">
            <a:xfrm>
              <a:off x="6197375" y="1155587"/>
              <a:ext cx="865244" cy="101532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5</a:t>
              </a:r>
            </a:p>
          </p:txBody>
        </p:sp>
      </p:grpSp>
      <p:grpSp>
        <p:nvGrpSpPr>
          <p:cNvPr id="45" name="Groupe BLEU">
            <a:extLst>
              <a:ext uri="{FF2B5EF4-FFF2-40B4-BE49-F238E27FC236}">
                <a16:creationId xmlns:a16="http://schemas.microsoft.com/office/drawing/2014/main" id="{0AA5E2B1-8191-0EE4-D931-7C1B54B167F4}"/>
              </a:ext>
            </a:extLst>
          </p:cNvPr>
          <p:cNvGrpSpPr>
            <a:grpSpLocks/>
          </p:cNvGrpSpPr>
          <p:nvPr/>
        </p:nvGrpSpPr>
        <p:grpSpPr bwMode="auto">
          <a:xfrm>
            <a:off x="6110288" y="2089150"/>
            <a:ext cx="985837" cy="1062038"/>
            <a:chOff x="6274075" y="2448208"/>
            <a:chExt cx="1470025" cy="1015327"/>
          </a:xfrm>
        </p:grpSpPr>
        <p:sp>
          <p:nvSpPr>
            <p:cNvPr id="46" name="rond bleu">
              <a:extLst>
                <a:ext uri="{FF2B5EF4-FFF2-40B4-BE49-F238E27FC236}">
                  <a16:creationId xmlns:a16="http://schemas.microsoft.com/office/drawing/2014/main" id="{26CE6E89-F5E7-035B-3F84-E109AC612B3A}"/>
                </a:ext>
              </a:extLst>
            </p:cNvPr>
            <p:cNvSpPr/>
            <p:nvPr/>
          </p:nvSpPr>
          <p:spPr>
            <a:xfrm>
              <a:off x="6274075" y="2498292"/>
              <a:ext cx="1470025" cy="91515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a:p>
          </p:txBody>
        </p:sp>
        <p:sp>
          <p:nvSpPr>
            <p:cNvPr id="47" name="? bleu">
              <a:extLst>
                <a:ext uri="{FF2B5EF4-FFF2-40B4-BE49-F238E27FC236}">
                  <a16:creationId xmlns:a16="http://schemas.microsoft.com/office/drawing/2014/main" id="{8A1AB4F3-43A8-00FA-39C9-66461C492D91}"/>
                </a:ext>
              </a:extLst>
            </p:cNvPr>
            <p:cNvSpPr>
              <a:spLocks noChangeArrowheads="1"/>
            </p:cNvSpPr>
            <p:nvPr/>
          </p:nvSpPr>
          <p:spPr bwMode="auto">
            <a:xfrm>
              <a:off x="6577075" y="2448208"/>
              <a:ext cx="878227" cy="1015327"/>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2</a:t>
              </a:r>
            </a:p>
          </p:txBody>
        </p:sp>
      </p:grpSp>
      <p:grpSp>
        <p:nvGrpSpPr>
          <p:cNvPr id="48" name="Groupe NOIR">
            <a:extLst>
              <a:ext uri="{FF2B5EF4-FFF2-40B4-BE49-F238E27FC236}">
                <a16:creationId xmlns:a16="http://schemas.microsoft.com/office/drawing/2014/main" id="{1DAD56DE-6C93-A69D-0E79-E52520626D0D}"/>
              </a:ext>
            </a:extLst>
          </p:cNvPr>
          <p:cNvGrpSpPr>
            <a:grpSpLocks/>
          </p:cNvGrpSpPr>
          <p:nvPr/>
        </p:nvGrpSpPr>
        <p:grpSpPr bwMode="auto">
          <a:xfrm>
            <a:off x="9853613" y="2112963"/>
            <a:ext cx="1038225" cy="1016000"/>
            <a:chOff x="5703888" y="3735388"/>
            <a:chExt cx="995362" cy="841154"/>
          </a:xfrm>
        </p:grpSpPr>
        <p:sp>
          <p:nvSpPr>
            <p:cNvPr id="51" name="rond noir">
              <a:extLst>
                <a:ext uri="{FF2B5EF4-FFF2-40B4-BE49-F238E27FC236}">
                  <a16:creationId xmlns:a16="http://schemas.microsoft.com/office/drawing/2014/main" id="{5CF316EE-6EB8-B54C-A71E-36EDF27E97AC}"/>
                </a:ext>
              </a:extLst>
            </p:cNvPr>
            <p:cNvSpPr/>
            <p:nvPr/>
          </p:nvSpPr>
          <p:spPr>
            <a:xfrm>
              <a:off x="5703888" y="3745902"/>
              <a:ext cx="995362" cy="78201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a:p>
          </p:txBody>
        </p:sp>
        <p:sp>
          <p:nvSpPr>
            <p:cNvPr id="52" name="? noir">
              <a:extLst>
                <a:ext uri="{FF2B5EF4-FFF2-40B4-BE49-F238E27FC236}">
                  <a16:creationId xmlns:a16="http://schemas.microsoft.com/office/drawing/2014/main" id="{43D231BD-23D9-2186-3B37-11C4AE565EE6}"/>
                </a:ext>
              </a:extLst>
            </p:cNvPr>
            <p:cNvSpPr>
              <a:spLocks noChangeArrowheads="1"/>
            </p:cNvSpPr>
            <p:nvPr/>
          </p:nvSpPr>
          <p:spPr bwMode="auto">
            <a:xfrm>
              <a:off x="5948923" y="3735388"/>
              <a:ext cx="490071" cy="841154"/>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3</a:t>
              </a:r>
            </a:p>
          </p:txBody>
        </p:sp>
      </p:grpSp>
      <p:grpSp>
        <p:nvGrpSpPr>
          <p:cNvPr id="53" name="Groupe ROUGE">
            <a:extLst>
              <a:ext uri="{FF2B5EF4-FFF2-40B4-BE49-F238E27FC236}">
                <a16:creationId xmlns:a16="http://schemas.microsoft.com/office/drawing/2014/main" id="{4EB84013-FDA2-63F8-2810-9C7371F11912}"/>
              </a:ext>
            </a:extLst>
          </p:cNvPr>
          <p:cNvGrpSpPr>
            <a:grpSpLocks/>
          </p:cNvGrpSpPr>
          <p:nvPr/>
        </p:nvGrpSpPr>
        <p:grpSpPr bwMode="auto">
          <a:xfrm>
            <a:off x="2873380" y="2112169"/>
            <a:ext cx="975543" cy="1016000"/>
            <a:chOff x="5868988" y="1155587"/>
            <a:chExt cx="1470025" cy="1015663"/>
          </a:xfrm>
          <a:solidFill>
            <a:schemeClr val="accent1"/>
          </a:solidFill>
        </p:grpSpPr>
        <p:sp>
          <p:nvSpPr>
            <p:cNvPr id="54" name="rond rouge">
              <a:extLst>
                <a:ext uri="{FF2B5EF4-FFF2-40B4-BE49-F238E27FC236}">
                  <a16:creationId xmlns:a16="http://schemas.microsoft.com/office/drawing/2014/main" id="{DA252F48-21A1-0541-A2CD-11BB53EE3F12}"/>
                </a:ext>
              </a:extLst>
            </p:cNvPr>
            <p:cNvSpPr/>
            <p:nvPr/>
          </p:nvSpPr>
          <p:spPr>
            <a:xfrm>
              <a:off x="5868988" y="1216002"/>
              <a:ext cx="1470025" cy="9156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5" name="? bleu">
              <a:extLst>
                <a:ext uri="{FF2B5EF4-FFF2-40B4-BE49-F238E27FC236}">
                  <a16:creationId xmlns:a16="http://schemas.microsoft.com/office/drawing/2014/main" id="{D01CC2E2-0CF5-9B3B-A962-90F665A7F839}"/>
                </a:ext>
              </a:extLst>
            </p:cNvPr>
            <p:cNvSpPr>
              <a:spLocks noChangeArrowheads="1"/>
            </p:cNvSpPr>
            <p:nvPr/>
          </p:nvSpPr>
          <p:spPr bwMode="auto">
            <a:xfrm>
              <a:off x="6197375" y="1155587"/>
              <a:ext cx="574675" cy="1015663"/>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1</a:t>
              </a:r>
            </a:p>
          </p:txBody>
        </p:sp>
      </p:grpSp>
      <p:grpSp>
        <p:nvGrpSpPr>
          <p:cNvPr id="56" name="4">
            <a:extLst>
              <a:ext uri="{FF2B5EF4-FFF2-40B4-BE49-F238E27FC236}">
                <a16:creationId xmlns:a16="http://schemas.microsoft.com/office/drawing/2014/main" id="{0CEC2FD0-6609-41E1-3554-56D3555A43B8}"/>
              </a:ext>
            </a:extLst>
          </p:cNvPr>
          <p:cNvGrpSpPr>
            <a:grpSpLocks/>
          </p:cNvGrpSpPr>
          <p:nvPr/>
        </p:nvGrpSpPr>
        <p:grpSpPr bwMode="auto">
          <a:xfrm>
            <a:off x="4345640" y="4741381"/>
            <a:ext cx="1039813" cy="1016000"/>
            <a:chOff x="5703888" y="3735388"/>
            <a:chExt cx="995362" cy="841154"/>
          </a:xfrm>
        </p:grpSpPr>
        <p:sp>
          <p:nvSpPr>
            <p:cNvPr id="57" name="rond noir">
              <a:extLst>
                <a:ext uri="{FF2B5EF4-FFF2-40B4-BE49-F238E27FC236}">
                  <a16:creationId xmlns:a16="http://schemas.microsoft.com/office/drawing/2014/main" id="{F70A24F9-6902-5E9F-CD39-E9D2FA961CDB}"/>
                </a:ext>
              </a:extLst>
            </p:cNvPr>
            <p:cNvSpPr/>
            <p:nvPr/>
          </p:nvSpPr>
          <p:spPr>
            <a:xfrm>
              <a:off x="5703888" y="3745902"/>
              <a:ext cx="995362" cy="78201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a:p>
          </p:txBody>
        </p:sp>
        <p:sp>
          <p:nvSpPr>
            <p:cNvPr id="58" name="? noir">
              <a:extLst>
                <a:ext uri="{FF2B5EF4-FFF2-40B4-BE49-F238E27FC236}">
                  <a16:creationId xmlns:a16="http://schemas.microsoft.com/office/drawing/2014/main" id="{9DB83642-EA9D-9D36-8619-592DC4472003}"/>
                </a:ext>
              </a:extLst>
            </p:cNvPr>
            <p:cNvSpPr>
              <a:spLocks noChangeArrowheads="1"/>
            </p:cNvSpPr>
            <p:nvPr/>
          </p:nvSpPr>
          <p:spPr bwMode="auto">
            <a:xfrm>
              <a:off x="5948550" y="3735388"/>
              <a:ext cx="490842" cy="841154"/>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6000" b="1" dirty="0">
                  <a:solidFill>
                    <a:schemeClr val="bg1"/>
                  </a:solidFill>
                  <a:latin typeface="+mn-lt"/>
                </a:rPr>
                <a:t>4</a:t>
              </a:r>
            </a:p>
          </p:txBody>
        </p:sp>
      </p:grpSp>
      <p:pic>
        <p:nvPicPr>
          <p:cNvPr id="9" name="loupe">
            <a:hlinkClick r:id="rId15" action="ppaction://hlinksldjump"/>
            <a:extLst>
              <a:ext uri="{FF2B5EF4-FFF2-40B4-BE49-F238E27FC236}">
                <a16:creationId xmlns:a16="http://schemas.microsoft.com/office/drawing/2014/main" id="{2E8C6F05-2F5A-1950-9E48-770B3CBFC766}"/>
              </a:ext>
            </a:extLst>
          </p:cNvPr>
          <p:cNvPicPr preferRelativeResize="0">
            <a:picLocks/>
          </p:cNvPicPr>
          <p:nvPr/>
        </p:nvPicPr>
        <p:blipFill>
          <a:blip r:embed="rId14">
            <a:extLst>
              <a:ext uri="{28A0092B-C50C-407E-A947-70E740481C1C}">
                <a14:useLocalDpi xmlns:a14="http://schemas.microsoft.com/office/drawing/2010/main" val="0"/>
              </a:ext>
            </a:extLst>
          </a:blip>
          <a:srcRect/>
          <a:stretch>
            <a:fillRect/>
          </a:stretch>
        </p:blipFill>
        <p:spPr bwMode="auto">
          <a:xfrm>
            <a:off x="10311648" y="5425281"/>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Carré corné Info">
            <a:extLst>
              <a:ext uri="{FF2B5EF4-FFF2-40B4-BE49-F238E27FC236}">
                <a16:creationId xmlns:a16="http://schemas.microsoft.com/office/drawing/2014/main" id="{B156E439-5D43-E938-3944-54DDCE44847B}"/>
              </a:ext>
            </a:extLst>
          </p:cNvPr>
          <p:cNvSpPr/>
          <p:nvPr/>
        </p:nvSpPr>
        <p:spPr>
          <a:xfrm>
            <a:off x="79375" y="3727450"/>
            <a:ext cx="1430338" cy="2743200"/>
          </a:xfrm>
          <a:prstGeom prst="foldedCorner">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chemeClr val="accent1">
                    <a:lumMod val="75000"/>
                  </a:schemeClr>
                </a:solidFill>
              </a:rPr>
              <a:t> </a:t>
            </a:r>
          </a:p>
          <a:p>
            <a:pPr marL="228600" indent="-228600">
              <a:buFontTx/>
              <a:buAutoNum type="arabicPeriod"/>
              <a:defRPr/>
            </a:pPr>
            <a:r>
              <a:rPr lang="fr-FR" sz="1100" b="1" dirty="0">
                <a:solidFill>
                  <a:schemeClr val="accent1">
                    <a:lumMod val="75000"/>
                  </a:schemeClr>
                </a:solidFill>
              </a:rPr>
              <a:t>L’utilisation de pesticides, d’engrais et de produits phytosanitaires </a:t>
            </a:r>
          </a:p>
          <a:p>
            <a:pPr marL="228600" indent="-228600">
              <a:buFontTx/>
              <a:buAutoNum type="arabicPeriod"/>
              <a:defRPr/>
            </a:pPr>
            <a:r>
              <a:rPr lang="fr-FR" sz="1100" b="1" dirty="0">
                <a:solidFill>
                  <a:schemeClr val="accent1">
                    <a:lumMod val="75000"/>
                  </a:schemeClr>
                </a:solidFill>
              </a:rPr>
              <a:t>L’élevage lié à la consommation massive de viande</a:t>
            </a:r>
          </a:p>
          <a:p>
            <a:pPr marL="228600" indent="-228600">
              <a:buFontTx/>
              <a:buAutoNum type="arabicPeriod"/>
              <a:defRPr/>
            </a:pPr>
            <a:r>
              <a:rPr lang="fr-FR" sz="1100" b="1" dirty="0">
                <a:solidFill>
                  <a:schemeClr val="accent1">
                    <a:lumMod val="75000"/>
                  </a:schemeClr>
                </a:solidFill>
              </a:rPr>
              <a:t>Le transport</a:t>
            </a:r>
          </a:p>
          <a:p>
            <a:pPr marL="228600" indent="-228600">
              <a:buFontTx/>
              <a:buAutoNum type="arabicPeriod"/>
              <a:defRPr/>
            </a:pPr>
            <a:r>
              <a:rPr lang="fr-FR" sz="1100" b="1" dirty="0">
                <a:solidFill>
                  <a:schemeClr val="accent1">
                    <a:lumMod val="75000"/>
                  </a:schemeClr>
                </a:solidFill>
              </a:rPr>
              <a:t>Le mode de production</a:t>
            </a:r>
          </a:p>
          <a:p>
            <a:pPr marL="228600" indent="-228600">
              <a:buFontTx/>
              <a:buAutoNum type="arabicPeriod"/>
              <a:defRPr/>
            </a:pPr>
            <a:r>
              <a:rPr lang="fr-FR" sz="1100" b="1" dirty="0">
                <a:solidFill>
                  <a:schemeClr val="accent1">
                    <a:lumMod val="75000"/>
                  </a:schemeClr>
                </a:solidFill>
              </a:rPr>
              <a:t>Le brûlage des déchets verts</a:t>
            </a:r>
          </a:p>
        </p:txBody>
      </p:sp>
      <p:sp>
        <p:nvSpPr>
          <p:cNvPr id="3" name="Rectangle 1">
            <a:extLst>
              <a:ext uri="{FF2B5EF4-FFF2-40B4-BE49-F238E27FC236}">
                <a16:creationId xmlns:a16="http://schemas.microsoft.com/office/drawing/2014/main" id="{68CE41B7-99A1-D8BB-D332-73A830D582D1}"/>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194</a:t>
            </a:fld>
            <a:endParaRPr lang="fr-FR" altLang="fr-FR" b="1" dirty="0">
              <a:solidFill>
                <a:srgbClr val="FFC000"/>
              </a:solidFill>
            </a:endParaRPr>
          </a:p>
        </p:txBody>
      </p:sp>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45"/>
                    </p:tgtEl>
                  </p:cond>
                </p:stCondLst>
                <p:endSync evt="end" delay="0">
                  <p:rtn val="all"/>
                </p:endSync>
                <p:childTnLst>
                  <p:par>
                    <p:cTn id="3" fill="hold" nodeType="clickPar">
                      <p:stCondLst>
                        <p:cond delay="0"/>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1" presetClass="exit" presetSubtype="0" fill="hold" nodeType="withEffect">
                                  <p:stCondLst>
                                    <p:cond delay="0"/>
                                  </p:stCondLst>
                                  <p:childTnLst>
                                    <p:set>
                                      <p:cBhvr>
                                        <p:cTn id="16"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17" restart="whenNotActive" fill="hold" evtFilter="cancelBubble" nodeType="interactiveSeq">
                <p:stCondLst>
                  <p:cond evt="onClick" delay="0">
                    <p:tgtEl>
                      <p:spTgt spid="56"/>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1" presetClass="exit" presetSubtype="0" fill="hold" nodeType="withEffect">
                                  <p:stCondLst>
                                    <p:cond delay="0"/>
                                  </p:stCondLst>
                                  <p:childTnLst>
                                    <p:set>
                                      <p:cBhvr>
                                        <p:cTn id="21" dur="1" fill="hold">
                                          <p:stCondLst>
                                            <p:cond delay="0"/>
                                          </p:stCondLst>
                                        </p:cTn>
                                        <p:tgtEl>
                                          <p:spTgt spid="56"/>
                                        </p:tgtEl>
                                        <p:attrNameLst>
                                          <p:attrName>style.visibility</p:attrName>
                                        </p:attrNameLst>
                                      </p:cBhvr>
                                      <p:to>
                                        <p:strVal val="hidden"/>
                                      </p:to>
                                    </p:set>
                                  </p:childTnLst>
                                </p:cTn>
                              </p:par>
                              <p:par>
                                <p:cTn id="22" presetID="53" presetClass="entr" presetSubtype="16"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par>
                                <p:cTn id="27" presetID="53" presetClass="entr" presetSubtype="16"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p:cTn id="29" dur="500" fill="hold"/>
                                        <p:tgtEl>
                                          <p:spTgt spid="38"/>
                                        </p:tgtEl>
                                        <p:attrNameLst>
                                          <p:attrName>ppt_w</p:attrName>
                                        </p:attrNameLst>
                                      </p:cBhvr>
                                      <p:tavLst>
                                        <p:tav tm="0">
                                          <p:val>
                                            <p:fltVal val="0"/>
                                          </p:val>
                                        </p:tav>
                                        <p:tav tm="100000">
                                          <p:val>
                                            <p:strVal val="#ppt_w"/>
                                          </p:val>
                                        </p:tav>
                                      </p:tavLst>
                                    </p:anim>
                                    <p:anim calcmode="lin" valueType="num">
                                      <p:cBhvr>
                                        <p:cTn id="30" dur="500" fill="hold"/>
                                        <p:tgtEl>
                                          <p:spTgt spid="38"/>
                                        </p:tgtEl>
                                        <p:attrNameLst>
                                          <p:attrName>ppt_h</p:attrName>
                                        </p:attrNameLst>
                                      </p:cBhvr>
                                      <p:tavLst>
                                        <p:tav tm="0">
                                          <p:val>
                                            <p:fltVal val="0"/>
                                          </p:val>
                                        </p:tav>
                                        <p:tav tm="100000">
                                          <p:val>
                                            <p:strVal val="#ppt_h"/>
                                          </p:val>
                                        </p:tav>
                                      </p:tavLst>
                                    </p:anim>
                                    <p:animEffect transition="in" filter="fade">
                                      <p:cBhvr>
                                        <p:cTn id="31" dur="500"/>
                                        <p:tgtEl>
                                          <p:spTgt spid="38"/>
                                        </p:tgtEl>
                                      </p:cBhvr>
                                    </p:animEffect>
                                  </p:childTnLst>
                                </p:cTn>
                              </p:par>
                            </p:childTnLst>
                          </p:cTn>
                        </p:par>
                      </p:childTnLst>
                    </p:cTn>
                  </p:par>
                </p:childTnLst>
              </p:cTn>
              <p:nextCondLst>
                <p:cond evt="onClick" delay="0">
                  <p:tgtEl>
                    <p:spTgt spid="56"/>
                  </p:tgtEl>
                </p:cond>
              </p:nextCondLst>
            </p:seq>
            <p:seq concurrent="1" nextAc="seek">
              <p:cTn id="32" restart="whenNotActive" fill="hold" evtFilter="cancelBubble" nodeType="interactiveSeq">
                <p:stCondLst>
                  <p:cond evt="onClick" delay="0">
                    <p:tgtEl>
                      <p:spTgt spid="35"/>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1" presetClass="exit" presetSubtype="0" fill="hold" nodeType="withEffect">
                                  <p:stCondLst>
                                    <p:cond delay="0"/>
                                  </p:stCondLst>
                                  <p:childTnLst>
                                    <p:set>
                                      <p:cBhvr>
                                        <p:cTn id="36" dur="1" fill="hold">
                                          <p:stCondLst>
                                            <p:cond delay="0"/>
                                          </p:stCondLst>
                                        </p:cTn>
                                        <p:tgtEl>
                                          <p:spTgt spid="35"/>
                                        </p:tgtEl>
                                        <p:attrNameLst>
                                          <p:attrName>style.visibility</p:attrName>
                                        </p:attrNameLst>
                                      </p:cBhvr>
                                      <p:to>
                                        <p:strVal val="hidden"/>
                                      </p:to>
                                    </p:set>
                                  </p:childTnLst>
                                </p:cTn>
                              </p:par>
                              <p:par>
                                <p:cTn id="37" presetID="53" presetClass="entr" presetSubtype="16" fill="hold" nodeType="with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p:cTn id="39" dur="500" fill="hold"/>
                                        <p:tgtEl>
                                          <p:spTgt spid="2"/>
                                        </p:tgtEl>
                                        <p:attrNameLst>
                                          <p:attrName>ppt_w</p:attrName>
                                        </p:attrNameLst>
                                      </p:cBhvr>
                                      <p:tavLst>
                                        <p:tav tm="0">
                                          <p:val>
                                            <p:fltVal val="0"/>
                                          </p:val>
                                        </p:tav>
                                        <p:tav tm="100000">
                                          <p:val>
                                            <p:strVal val="#ppt_w"/>
                                          </p:val>
                                        </p:tav>
                                      </p:tavLst>
                                    </p:anim>
                                    <p:anim calcmode="lin" valueType="num">
                                      <p:cBhvr>
                                        <p:cTn id="40" dur="500" fill="hold"/>
                                        <p:tgtEl>
                                          <p:spTgt spid="2"/>
                                        </p:tgtEl>
                                        <p:attrNameLst>
                                          <p:attrName>ppt_h</p:attrName>
                                        </p:attrNameLst>
                                      </p:cBhvr>
                                      <p:tavLst>
                                        <p:tav tm="0">
                                          <p:val>
                                            <p:fltVal val="0"/>
                                          </p:val>
                                        </p:tav>
                                        <p:tav tm="100000">
                                          <p:val>
                                            <p:strVal val="#ppt_h"/>
                                          </p:val>
                                        </p:tav>
                                      </p:tavLst>
                                    </p:anim>
                                    <p:animEffect transition="in" filter="fade">
                                      <p:cBhvr>
                                        <p:cTn id="41" dur="500"/>
                                        <p:tgtEl>
                                          <p:spTgt spid="2"/>
                                        </p:tgtEl>
                                      </p:cBhvr>
                                    </p:animEffect>
                                  </p:childTnLst>
                                </p:cTn>
                              </p:par>
                              <p:par>
                                <p:cTn id="42" presetID="53" presetClass="entr" presetSubtype="16"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ppt_w</p:attrName>
                                        </p:attrNameLst>
                                      </p:cBhvr>
                                      <p:tavLst>
                                        <p:tav tm="0">
                                          <p:val>
                                            <p:fltVal val="0"/>
                                          </p:val>
                                        </p:tav>
                                        <p:tav tm="100000">
                                          <p:val>
                                            <p:strVal val="#ppt_w"/>
                                          </p:val>
                                        </p:tav>
                                      </p:tavLst>
                                    </p:anim>
                                    <p:anim calcmode="lin" valueType="num">
                                      <p:cBhvr>
                                        <p:cTn id="45" dur="500" fill="hold"/>
                                        <p:tgtEl>
                                          <p:spTgt spid="9"/>
                                        </p:tgtEl>
                                        <p:attrNameLst>
                                          <p:attrName>ppt_h</p:attrName>
                                        </p:attrNameLst>
                                      </p:cBhvr>
                                      <p:tavLst>
                                        <p:tav tm="0">
                                          <p:val>
                                            <p:fltVal val="0"/>
                                          </p:val>
                                        </p:tav>
                                        <p:tav tm="100000">
                                          <p:val>
                                            <p:strVal val="#ppt_h"/>
                                          </p:val>
                                        </p:tav>
                                      </p:tavLst>
                                    </p:anim>
                                    <p:animEffect transition="in" filter="fade">
                                      <p:cBhvr>
                                        <p:cTn id="46" dur="500"/>
                                        <p:tgtEl>
                                          <p:spTgt spid="9"/>
                                        </p:tgtEl>
                                      </p:cBhvr>
                                    </p:animEffect>
                                  </p:childTnLst>
                                </p:cTn>
                              </p:par>
                            </p:childTnLst>
                          </p:cTn>
                        </p:par>
                      </p:childTnLst>
                    </p:cTn>
                  </p:par>
                </p:childTnLst>
              </p:cTn>
              <p:nextCondLst>
                <p:cond evt="onClick" delay="0">
                  <p:tgtEl>
                    <p:spTgt spid="35"/>
                  </p:tgtEl>
                </p:cond>
              </p:nextCondLst>
            </p:seq>
            <p:seq concurrent="1" nextAc="seek">
              <p:cTn id="47" restart="whenNotActive" fill="hold" evtFilter="cancelBubble" nodeType="interactiveSeq">
                <p:stCondLst>
                  <p:cond evt="onClick" delay="0">
                    <p:tgtEl>
                      <p:spTgt spid="53"/>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 presetClass="exit" presetSubtype="0" fill="hold" nodeType="clickEffect">
                                  <p:stCondLst>
                                    <p:cond delay="0"/>
                                  </p:stCondLst>
                                  <p:childTnLst>
                                    <p:set>
                                      <p:cBhvr>
                                        <p:cTn id="51" dur="1" fill="hold">
                                          <p:stCondLst>
                                            <p:cond delay="0"/>
                                          </p:stCondLst>
                                        </p:cTn>
                                        <p:tgtEl>
                                          <p:spTgt spid="53"/>
                                        </p:tgtEl>
                                        <p:attrNameLst>
                                          <p:attrName>style.visibility</p:attrName>
                                        </p:attrNameLst>
                                      </p:cBhvr>
                                      <p:to>
                                        <p:strVal val="hidden"/>
                                      </p:to>
                                    </p:set>
                                  </p:childTnLst>
                                </p:cTn>
                              </p:par>
                              <p:par>
                                <p:cTn id="52" presetID="53" presetClass="entr" presetSubtype="16" fill="hold" nodeType="with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ppt_w</p:attrName>
                                        </p:attrNameLst>
                                      </p:cBhvr>
                                      <p:tavLst>
                                        <p:tav tm="0">
                                          <p:val>
                                            <p:fltVal val="0"/>
                                          </p:val>
                                        </p:tav>
                                        <p:tav tm="100000">
                                          <p:val>
                                            <p:strVal val="#ppt_w"/>
                                          </p:val>
                                        </p:tav>
                                      </p:tavLst>
                                    </p:anim>
                                    <p:anim calcmode="lin" valueType="num">
                                      <p:cBhvr>
                                        <p:cTn id="55" dur="500" fill="hold"/>
                                        <p:tgtEl>
                                          <p:spTgt spid="11"/>
                                        </p:tgtEl>
                                        <p:attrNameLst>
                                          <p:attrName>ppt_h</p:attrName>
                                        </p:attrNameLst>
                                      </p:cBhvr>
                                      <p:tavLst>
                                        <p:tav tm="0">
                                          <p:val>
                                            <p:fltVal val="0"/>
                                          </p:val>
                                        </p:tav>
                                        <p:tav tm="100000">
                                          <p:val>
                                            <p:strVal val="#ppt_h"/>
                                          </p:val>
                                        </p:tav>
                                      </p:tavLst>
                                    </p:anim>
                                    <p:animEffect transition="in" filter="fade">
                                      <p:cBhvr>
                                        <p:cTn id="56" dur="500"/>
                                        <p:tgtEl>
                                          <p:spTgt spid="11"/>
                                        </p:tgtEl>
                                      </p:cBhvr>
                                    </p:animEffect>
                                  </p:childTnLst>
                                </p:cTn>
                              </p:par>
                            </p:childTnLst>
                          </p:cTn>
                        </p:par>
                      </p:childTnLst>
                    </p:cTn>
                  </p:par>
                </p:childTnLst>
              </p:cTn>
              <p:nextCondLst>
                <p:cond evt="onClick" delay="0">
                  <p:tgtEl>
                    <p:spTgt spid="53"/>
                  </p:tgtEl>
                </p:cond>
              </p:nextCondLst>
            </p:seq>
            <p:seq concurrent="1" nextAc="seek">
              <p:cTn id="57" restart="whenNotActive" fill="hold" evtFilter="cancelBubble" nodeType="interactiveSeq">
                <p:stCondLst>
                  <p:cond evt="onClick" delay="0">
                    <p:tgtEl>
                      <p:spTgt spid="48"/>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exit" presetSubtype="0" fill="hold" nodeType="withEffect">
                                  <p:stCondLst>
                                    <p:cond delay="0"/>
                                  </p:stCondLst>
                                  <p:childTnLst>
                                    <p:set>
                                      <p:cBhvr>
                                        <p:cTn id="61" dur="1" fill="hold">
                                          <p:stCondLst>
                                            <p:cond delay="0"/>
                                          </p:stCondLst>
                                        </p:cTn>
                                        <p:tgtEl>
                                          <p:spTgt spid="48"/>
                                        </p:tgtEl>
                                        <p:attrNameLst>
                                          <p:attrName>style.visibility</p:attrName>
                                        </p:attrNameLst>
                                      </p:cBhvr>
                                      <p:to>
                                        <p:strVal val="hidden"/>
                                      </p:to>
                                    </p:set>
                                  </p:childTnLst>
                                </p:cTn>
                              </p:par>
                              <p:par>
                                <p:cTn id="62" presetID="53" presetClass="entr" presetSubtype="16"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p:cTn id="64" dur="500" fill="hold"/>
                                        <p:tgtEl>
                                          <p:spTgt spid="13"/>
                                        </p:tgtEl>
                                        <p:attrNameLst>
                                          <p:attrName>ppt_w</p:attrName>
                                        </p:attrNameLst>
                                      </p:cBhvr>
                                      <p:tavLst>
                                        <p:tav tm="0">
                                          <p:val>
                                            <p:fltVal val="0"/>
                                          </p:val>
                                        </p:tav>
                                        <p:tav tm="100000">
                                          <p:val>
                                            <p:strVal val="#ppt_w"/>
                                          </p:val>
                                        </p:tav>
                                      </p:tavLst>
                                    </p:anim>
                                    <p:anim calcmode="lin" valueType="num">
                                      <p:cBhvr>
                                        <p:cTn id="65" dur="500" fill="hold"/>
                                        <p:tgtEl>
                                          <p:spTgt spid="13"/>
                                        </p:tgtEl>
                                        <p:attrNameLst>
                                          <p:attrName>ppt_h</p:attrName>
                                        </p:attrNameLst>
                                      </p:cBhvr>
                                      <p:tavLst>
                                        <p:tav tm="0">
                                          <p:val>
                                            <p:fltVal val="0"/>
                                          </p:val>
                                        </p:tav>
                                        <p:tav tm="100000">
                                          <p:val>
                                            <p:strVal val="#ppt_h"/>
                                          </p:val>
                                        </p:tav>
                                      </p:tavLst>
                                    </p:anim>
                                    <p:animEffect transition="in" filter="fade">
                                      <p:cBhvr>
                                        <p:cTn id="66" dur="500"/>
                                        <p:tgtEl>
                                          <p:spTgt spid="13"/>
                                        </p:tgtEl>
                                      </p:cBhvr>
                                    </p:animEffect>
                                  </p:childTnLst>
                                </p:cTn>
                              </p:par>
                            </p:childTnLst>
                          </p:cTn>
                        </p:par>
                      </p:childTnLst>
                    </p:cTn>
                  </p:par>
                </p:childTnLst>
              </p:cTn>
              <p:nextCondLst>
                <p:cond evt="onClick" delay="0">
                  <p:tgtEl>
                    <p:spTgt spid="48"/>
                  </p:tgtEl>
                </p:cond>
              </p:nextCondLst>
            </p:seq>
            <p:seq concurrent="1" nextAc="seek">
              <p:cTn id="67" restart="whenNotActive" fill="hold" evtFilter="cancelBubble" nodeType="interactiveSeq">
                <p:stCondLst>
                  <p:cond evt="onClick" delay="0">
                    <p:tgtEl>
                      <p:spTgt spid="231441"/>
                    </p:tgtEl>
                  </p:cond>
                </p:stCondLst>
                <p:endSync evt="end" delay="0">
                  <p:rtn val="all"/>
                </p:endSync>
                <p:childTnLst>
                  <p:par>
                    <p:cTn id="68" fill="hold" nodeType="clickPar">
                      <p:stCondLst>
                        <p:cond delay="0"/>
                      </p:stCondLst>
                      <p:childTnLst>
                        <p:par>
                          <p:cTn id="69" fill="hold" nodeType="withGroup">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59"/>
                                        </p:tgtEl>
                                        <p:attrNameLst>
                                          <p:attrName>style.visibility</p:attrName>
                                        </p:attrNameLst>
                                      </p:cBhvr>
                                      <p:to>
                                        <p:strVal val="visible"/>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1" presetClass="exit" presetSubtype="0" fill="hold" grpId="1" nodeType="clickEffect">
                                  <p:stCondLst>
                                    <p:cond delay="0"/>
                                  </p:stCondLst>
                                  <p:childTnLst>
                                    <p:set>
                                      <p:cBhvr>
                                        <p:cTn id="75" dur="1" fill="hold">
                                          <p:stCondLst>
                                            <p:cond delay="0"/>
                                          </p:stCondLst>
                                        </p:cTn>
                                        <p:tgtEl>
                                          <p:spTgt spid="59"/>
                                        </p:tgtEl>
                                        <p:attrNameLst>
                                          <p:attrName>style.visibility</p:attrName>
                                        </p:attrNameLst>
                                      </p:cBhvr>
                                      <p:to>
                                        <p:strVal val="hidden"/>
                                      </p:to>
                                    </p:set>
                                  </p:childTnLst>
                                </p:cTn>
                              </p:par>
                            </p:childTnLst>
                          </p:cTn>
                        </p:par>
                      </p:childTnLst>
                    </p:cTn>
                  </p:par>
                </p:childTnLst>
              </p:cTn>
              <p:nextCondLst>
                <p:cond evt="onClick" delay="0">
                  <p:tgtEl>
                    <p:spTgt spid="231441"/>
                  </p:tgtEl>
                </p:cond>
              </p:nextCondLst>
            </p:seq>
          </p:childTnLst>
        </p:cTn>
      </p:par>
    </p:tnLst>
    <p:bldLst>
      <p:bldP spid="59" grpId="0" animBg="1"/>
      <p:bldP spid="59" grpId="1" animBg="1"/>
    </p:bldLst>
  </p:timing>
</p:sld>
</file>

<file path=ppt/slides/slide1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 name="Rectangle 2">
            <a:extLst>
              <a:ext uri="{FF2B5EF4-FFF2-40B4-BE49-F238E27FC236}">
                <a16:creationId xmlns:a16="http://schemas.microsoft.com/office/drawing/2014/main" id="{13E933A9-5E50-CD28-4BC9-C7BC735BA544}"/>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Comparé à l’air extérieur, l’air intérieur est généralement …</a:t>
            </a:r>
            <a:endParaRPr lang="fr-FR" sz="3200" b="1" dirty="0">
              <a:solidFill>
                <a:schemeClr val="accent5">
                  <a:lumMod val="75000"/>
                </a:schemeClr>
              </a:solidFill>
              <a:cs typeface="Arial" charset="0"/>
            </a:endParaRPr>
          </a:p>
        </p:txBody>
      </p:sp>
      <p:sp>
        <p:nvSpPr>
          <p:cNvPr id="35" name="Rectangle 1">
            <a:extLst>
              <a:ext uri="{FF2B5EF4-FFF2-40B4-BE49-F238E27FC236}">
                <a16:creationId xmlns:a16="http://schemas.microsoft.com/office/drawing/2014/main" id="{46B2BBF2-2DA2-C370-8E5D-04A01D97EEF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64868" name="PictoVideo">
            <a:extLst>
              <a:ext uri="{FF2B5EF4-FFF2-40B4-BE49-F238E27FC236}">
                <a16:creationId xmlns:a16="http://schemas.microsoft.com/office/drawing/2014/main" id="{3437F71A-8B08-44EE-FA4A-1CA18EF19FF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ZtxtP-Info">
            <a:extLst>
              <a:ext uri="{FF2B5EF4-FFF2-40B4-BE49-F238E27FC236}">
                <a16:creationId xmlns:a16="http://schemas.microsoft.com/office/drawing/2014/main" id="{2975A1C1-9C0E-2515-6B11-440BB367228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2" name="ZtxtP-Video">
            <a:extLst>
              <a:ext uri="{FF2B5EF4-FFF2-40B4-BE49-F238E27FC236}">
                <a16:creationId xmlns:a16="http://schemas.microsoft.com/office/drawing/2014/main" id="{3B8D6BA5-4432-9334-7798-069DAD28259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64871" name="PictoGuide">
            <a:extLst>
              <a:ext uri="{FF2B5EF4-FFF2-40B4-BE49-F238E27FC236}">
                <a16:creationId xmlns:a16="http://schemas.microsoft.com/office/drawing/2014/main" id="{723B8647-CF75-F3A1-24D1-71A08BD6F2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ZtxtP-Guide">
            <a:extLst>
              <a:ext uri="{FF2B5EF4-FFF2-40B4-BE49-F238E27FC236}">
                <a16:creationId xmlns:a16="http://schemas.microsoft.com/office/drawing/2014/main" id="{B522149D-4F7D-9749-40CB-BE01D60D010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55" name="ZtxtP-Video">
            <a:extLst>
              <a:ext uri="{FF2B5EF4-FFF2-40B4-BE49-F238E27FC236}">
                <a16:creationId xmlns:a16="http://schemas.microsoft.com/office/drawing/2014/main" id="{F5B01A67-7221-B071-6A4C-B213C3C1E332}"/>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47818" name="Picto Info">
            <a:extLst>
              <a:ext uri="{FF2B5EF4-FFF2-40B4-BE49-F238E27FC236}">
                <a16:creationId xmlns:a16="http://schemas.microsoft.com/office/drawing/2014/main" id="{8D44E947-2368-8E55-509A-CAB44264C261}"/>
              </a:ext>
            </a:extLst>
          </p:cNvPr>
          <p:cNvPicPr>
            <a:picLocks noChangeAspect="1"/>
          </p:cNvPicPr>
          <p:nvPr/>
        </p:nvPicPr>
        <p:blipFill>
          <a:blip r:embed="rId5">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164875" name="PictoVideo">
            <a:extLst>
              <a:ext uri="{FF2B5EF4-FFF2-40B4-BE49-F238E27FC236}">
                <a16:creationId xmlns:a16="http://schemas.microsoft.com/office/drawing/2014/main" id="{83A46787-86CA-E6CD-C90A-C2BE9949BFA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76" name="ZoneTexte 30">
            <a:extLst>
              <a:ext uri="{FF2B5EF4-FFF2-40B4-BE49-F238E27FC236}">
                <a16:creationId xmlns:a16="http://schemas.microsoft.com/office/drawing/2014/main" id="{D35BCC8B-BF08-2BED-F0A9-565F289F3664}"/>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Tw Cen MT" panose="020B0602020104020603" pitchFamily="34" charset="0"/>
            </a:endParaRPr>
          </a:p>
        </p:txBody>
      </p:sp>
      <p:sp>
        <p:nvSpPr>
          <p:cNvPr id="44" name="Ellipse 3">
            <a:extLst>
              <a:ext uri="{FF2B5EF4-FFF2-40B4-BE49-F238E27FC236}">
                <a16:creationId xmlns:a16="http://schemas.microsoft.com/office/drawing/2014/main" id="{8D317A20-0CE4-E84A-7996-FE424781D135}"/>
              </a:ext>
            </a:extLst>
          </p:cNvPr>
          <p:cNvSpPr/>
          <p:nvPr/>
        </p:nvSpPr>
        <p:spPr bwMode="auto">
          <a:xfrm>
            <a:off x="6831712" y="2158206"/>
            <a:ext cx="4678362" cy="365442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2E75B6"/>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2400" b="1" dirty="0">
                <a:solidFill>
                  <a:schemeClr val="bg1"/>
                </a:solidFill>
              </a:rPr>
              <a:t>L’air intérieur, c’est de l’air </a:t>
            </a:r>
          </a:p>
          <a:p>
            <a:pPr algn="ctr" eaLnBrk="1" hangingPunct="1">
              <a:defRPr/>
            </a:pPr>
            <a:r>
              <a:rPr lang="fr-FR" altLang="fr-FR" sz="2400" b="1" dirty="0">
                <a:solidFill>
                  <a:schemeClr val="bg1"/>
                </a:solidFill>
              </a:rPr>
              <a:t>extérieur auquel s’ajoute </a:t>
            </a:r>
          </a:p>
          <a:p>
            <a:pPr algn="ctr" eaLnBrk="1" hangingPunct="1">
              <a:defRPr/>
            </a:pPr>
            <a:r>
              <a:rPr lang="fr-FR" altLang="fr-FR" sz="2400" b="1" dirty="0">
                <a:solidFill>
                  <a:schemeClr val="bg1"/>
                </a:solidFill>
              </a:rPr>
              <a:t>les pollutions de l’intérieur !</a:t>
            </a:r>
          </a:p>
          <a:p>
            <a:pPr algn="ctr" eaLnBrk="1" hangingPunct="1">
              <a:defRPr/>
            </a:pPr>
            <a:endParaRPr lang="fr-FR" altLang="fr-FR" sz="2400" b="1" dirty="0">
              <a:solidFill>
                <a:schemeClr val="bg1"/>
              </a:solidFill>
            </a:endParaRPr>
          </a:p>
          <a:p>
            <a:pPr algn="ctr" eaLnBrk="1" hangingPunct="1">
              <a:defRPr/>
            </a:pPr>
            <a:r>
              <a:rPr lang="fr-FR" altLang="fr-FR" sz="2400" b="1" dirty="0">
                <a:solidFill>
                  <a:schemeClr val="bg1"/>
                </a:solidFill>
              </a:rPr>
              <a:t>Or nous passons près de 70 à 90% de notre temps dans des lieux fermés !</a:t>
            </a:r>
          </a:p>
        </p:txBody>
      </p:sp>
      <p:pic>
        <p:nvPicPr>
          <p:cNvPr id="164878" name="logo AEM">
            <a:extLst>
              <a:ext uri="{FF2B5EF4-FFF2-40B4-BE49-F238E27FC236}">
                <a16:creationId xmlns:a16="http://schemas.microsoft.com/office/drawing/2014/main" id="{6DF9D5D5-81B4-61D0-68C8-D6A323871C0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Carré corné Info">
            <a:extLst>
              <a:ext uri="{FF2B5EF4-FFF2-40B4-BE49-F238E27FC236}">
                <a16:creationId xmlns:a16="http://schemas.microsoft.com/office/drawing/2014/main" id="{4B8A7619-1E53-6DEE-FBDA-79D38529A77E}"/>
              </a:ext>
            </a:extLst>
          </p:cNvPr>
          <p:cNvSpPr/>
          <p:nvPr/>
        </p:nvSpPr>
        <p:spPr>
          <a:xfrm>
            <a:off x="60325" y="6021388"/>
            <a:ext cx="1354138" cy="500062"/>
          </a:xfrm>
          <a:prstGeom prst="foldedCorner">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chemeClr val="accent1">
                    <a:lumMod val="75000"/>
                  </a:schemeClr>
                </a:solidFill>
              </a:rPr>
              <a:t>Plus pollué</a:t>
            </a:r>
          </a:p>
        </p:txBody>
      </p:sp>
      <p:pic>
        <p:nvPicPr>
          <p:cNvPr id="164884" name="abeille">
            <a:extLst>
              <a:ext uri="{FF2B5EF4-FFF2-40B4-BE49-F238E27FC236}">
                <a16:creationId xmlns:a16="http://schemas.microsoft.com/office/drawing/2014/main" id="{D65CBDC1-235B-2774-1315-9B295BF2FC8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364538" y="1357313"/>
            <a:ext cx="1363662"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e 1">
            <a:extLst>
              <a:ext uri="{FF2B5EF4-FFF2-40B4-BE49-F238E27FC236}">
                <a16:creationId xmlns:a16="http://schemas.microsoft.com/office/drawing/2014/main" id="{F5C677AD-780C-AE3E-0A94-9D1505F0006B}"/>
              </a:ext>
            </a:extLst>
          </p:cNvPr>
          <p:cNvGrpSpPr>
            <a:grpSpLocks/>
          </p:cNvGrpSpPr>
          <p:nvPr/>
        </p:nvGrpSpPr>
        <p:grpSpPr bwMode="auto">
          <a:xfrm>
            <a:off x="1955800" y="1997075"/>
            <a:ext cx="4104481" cy="1014413"/>
            <a:chOff x="1956007" y="1997147"/>
            <a:chExt cx="4104618" cy="1014412"/>
          </a:xfrm>
        </p:grpSpPr>
        <p:sp>
          <p:nvSpPr>
            <p:cNvPr id="40" name="Rectangle 5">
              <a:extLst>
                <a:ext uri="{FF2B5EF4-FFF2-40B4-BE49-F238E27FC236}">
                  <a16:creationId xmlns:a16="http://schemas.microsoft.com/office/drawing/2014/main" id="{A7A845A8-B39E-1144-8198-2112A9D42B63}"/>
                </a:ext>
              </a:extLst>
            </p:cNvPr>
            <p:cNvSpPr>
              <a:spLocks noChangeArrowheads="1"/>
            </p:cNvSpPr>
            <p:nvPr/>
          </p:nvSpPr>
          <p:spPr bwMode="auto">
            <a:xfrm>
              <a:off x="3242718" y="2294010"/>
              <a:ext cx="2817907" cy="55399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000" b="1" dirty="0">
                  <a:solidFill>
                    <a:srgbClr val="2F5597"/>
                  </a:solidFill>
                  <a:latin typeface="+mn-lt"/>
                </a:rPr>
                <a:t>Aussi pollué</a:t>
              </a:r>
            </a:p>
          </p:txBody>
        </p:sp>
        <p:sp>
          <p:nvSpPr>
            <p:cNvPr id="36" name="Num 1">
              <a:extLst>
                <a:ext uri="{FF2B5EF4-FFF2-40B4-BE49-F238E27FC236}">
                  <a16:creationId xmlns:a16="http://schemas.microsoft.com/office/drawing/2014/main" id="{C71C4640-C138-BA19-BDB7-13E6494AA5BD}"/>
                </a:ext>
              </a:extLst>
            </p:cNvPr>
            <p:cNvSpPr/>
            <p:nvPr/>
          </p:nvSpPr>
          <p:spPr bwMode="auto">
            <a:xfrm>
              <a:off x="1956007" y="1997147"/>
              <a:ext cx="1014447"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grpSp>
      <p:grpSp>
        <p:nvGrpSpPr>
          <p:cNvPr id="4" name="Groupe 2">
            <a:extLst>
              <a:ext uri="{FF2B5EF4-FFF2-40B4-BE49-F238E27FC236}">
                <a16:creationId xmlns:a16="http://schemas.microsoft.com/office/drawing/2014/main" id="{F3CDB9E1-9B65-F17B-E95D-342BC42A1C09}"/>
              </a:ext>
            </a:extLst>
          </p:cNvPr>
          <p:cNvGrpSpPr>
            <a:grpSpLocks/>
          </p:cNvGrpSpPr>
          <p:nvPr/>
        </p:nvGrpSpPr>
        <p:grpSpPr bwMode="auto">
          <a:xfrm>
            <a:off x="1955800" y="3505200"/>
            <a:ext cx="4402584" cy="1014413"/>
            <a:chOff x="1956007" y="3504856"/>
            <a:chExt cx="4402462" cy="1014413"/>
          </a:xfrm>
        </p:grpSpPr>
        <p:sp>
          <p:nvSpPr>
            <p:cNvPr id="32" name="17% DE DIOXYG7NE">
              <a:extLst>
                <a:ext uri="{FF2B5EF4-FFF2-40B4-BE49-F238E27FC236}">
                  <a16:creationId xmlns:a16="http://schemas.microsoft.com/office/drawing/2014/main" id="{75C515A9-A219-4CF4-6164-842697E4750E}"/>
                </a:ext>
              </a:extLst>
            </p:cNvPr>
            <p:cNvSpPr>
              <a:spLocks noChangeArrowheads="1"/>
            </p:cNvSpPr>
            <p:nvPr/>
          </p:nvSpPr>
          <p:spPr bwMode="auto">
            <a:xfrm>
              <a:off x="3232767" y="3820705"/>
              <a:ext cx="3125702" cy="507831"/>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defRPr/>
              </a:pPr>
              <a:r>
                <a:rPr lang="fr-FR" altLang="fr-FR" sz="3000" b="1" dirty="0">
                  <a:solidFill>
                    <a:srgbClr val="2F5597"/>
                  </a:solidFill>
                  <a:latin typeface="+mn-lt"/>
                </a:rPr>
                <a:t>Moins pollué</a:t>
              </a:r>
            </a:p>
          </p:txBody>
        </p:sp>
        <p:sp>
          <p:nvSpPr>
            <p:cNvPr id="38" name="Num 2">
              <a:extLst>
                <a:ext uri="{FF2B5EF4-FFF2-40B4-BE49-F238E27FC236}">
                  <a16:creationId xmlns:a16="http://schemas.microsoft.com/office/drawing/2014/main" id="{9FAF9AB1-60D7-FF61-6585-EB38EE85B84F}"/>
                </a:ext>
              </a:extLst>
            </p:cNvPr>
            <p:cNvSpPr/>
            <p:nvPr/>
          </p:nvSpPr>
          <p:spPr bwMode="auto">
            <a:xfrm>
              <a:off x="1956007" y="3504856"/>
              <a:ext cx="1014385"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grpSp>
      <p:grpSp>
        <p:nvGrpSpPr>
          <p:cNvPr id="5" name="Groupe 3">
            <a:extLst>
              <a:ext uri="{FF2B5EF4-FFF2-40B4-BE49-F238E27FC236}">
                <a16:creationId xmlns:a16="http://schemas.microsoft.com/office/drawing/2014/main" id="{B89ACA93-D610-E288-313F-881481780A58}"/>
              </a:ext>
            </a:extLst>
          </p:cNvPr>
          <p:cNvGrpSpPr>
            <a:grpSpLocks/>
          </p:cNvGrpSpPr>
          <p:nvPr/>
        </p:nvGrpSpPr>
        <p:grpSpPr bwMode="auto">
          <a:xfrm>
            <a:off x="1955800" y="5013325"/>
            <a:ext cx="3841750" cy="1016000"/>
            <a:chOff x="1956007" y="5012565"/>
            <a:chExt cx="3841681" cy="1016000"/>
          </a:xfrm>
        </p:grpSpPr>
        <p:sp>
          <p:nvSpPr>
            <p:cNvPr id="37" name="Rectangle 4">
              <a:extLst>
                <a:ext uri="{FF2B5EF4-FFF2-40B4-BE49-F238E27FC236}">
                  <a16:creationId xmlns:a16="http://schemas.microsoft.com/office/drawing/2014/main" id="{303B7B21-05E0-342B-FA58-3C6E5009ED55}"/>
                </a:ext>
              </a:extLst>
            </p:cNvPr>
            <p:cNvSpPr>
              <a:spLocks noChangeArrowheads="1"/>
            </p:cNvSpPr>
            <p:nvPr/>
          </p:nvSpPr>
          <p:spPr bwMode="auto">
            <a:xfrm>
              <a:off x="3251384" y="5238803"/>
              <a:ext cx="2546304" cy="55399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fr-FR" altLang="fr-FR" sz="3000" b="1" dirty="0">
                  <a:solidFill>
                    <a:srgbClr val="2F5597"/>
                  </a:solidFill>
                  <a:latin typeface="+mn-lt"/>
                </a:rPr>
                <a:t>Plus pollué</a:t>
              </a:r>
            </a:p>
          </p:txBody>
        </p:sp>
        <p:sp>
          <p:nvSpPr>
            <p:cNvPr id="47" name="Num 3">
              <a:extLst>
                <a:ext uri="{FF2B5EF4-FFF2-40B4-BE49-F238E27FC236}">
                  <a16:creationId xmlns:a16="http://schemas.microsoft.com/office/drawing/2014/main" id="{CDBE07D5-8BB1-26AE-B1D9-B9C738FA3EC6}"/>
                </a:ext>
              </a:extLst>
            </p:cNvPr>
            <p:cNvSpPr/>
            <p:nvPr/>
          </p:nvSpPr>
          <p:spPr bwMode="auto">
            <a:xfrm>
              <a:off x="1956007" y="5012565"/>
              <a:ext cx="1014395"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grpSp>
      <p:pic>
        <p:nvPicPr>
          <p:cNvPr id="48" name="Pouce Non 1">
            <a:extLst>
              <a:ext uri="{FF2B5EF4-FFF2-40B4-BE49-F238E27FC236}">
                <a16:creationId xmlns:a16="http://schemas.microsoft.com/office/drawing/2014/main" id="{AC9982E8-F3AD-6334-229D-1737AEC97A4D}"/>
              </a:ext>
            </a:extLst>
          </p:cNvPr>
          <p:cNvPicPr>
            <a:picLocks noChangeAspect="1"/>
          </p:cNvPicPr>
          <p:nvPr/>
        </p:nvPicPr>
        <p:blipFill>
          <a:blip r:embed="rId9">
            <a:extLst>
              <a:ext uri="{28A0092B-C50C-407E-A947-70E740481C1C}">
                <a14:useLocalDpi xmlns:a14="http://schemas.microsoft.com/office/drawing/2010/main" val="0"/>
              </a:ext>
            </a:extLst>
          </a:blip>
          <a:srcRect l="17767" t="12747" r="23286" b="22980"/>
          <a:stretch>
            <a:fillRect/>
          </a:stretch>
        </p:blipFill>
        <p:spPr bwMode="auto">
          <a:xfrm>
            <a:off x="1989138" y="1944688"/>
            <a:ext cx="947737"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ouce Non 2">
            <a:extLst>
              <a:ext uri="{FF2B5EF4-FFF2-40B4-BE49-F238E27FC236}">
                <a16:creationId xmlns:a16="http://schemas.microsoft.com/office/drawing/2014/main" id="{AC1133B9-7CC1-2297-B8DB-1C3908831D58}"/>
              </a:ext>
            </a:extLst>
          </p:cNvPr>
          <p:cNvPicPr>
            <a:picLocks noChangeAspect="1"/>
          </p:cNvPicPr>
          <p:nvPr/>
        </p:nvPicPr>
        <p:blipFill>
          <a:blip r:embed="rId9">
            <a:extLst>
              <a:ext uri="{28A0092B-C50C-407E-A947-70E740481C1C}">
                <a14:useLocalDpi xmlns:a14="http://schemas.microsoft.com/office/drawing/2010/main" val="0"/>
              </a:ext>
            </a:extLst>
          </a:blip>
          <a:srcRect l="17767" t="12747" r="23286" b="22980"/>
          <a:stretch>
            <a:fillRect/>
          </a:stretch>
        </p:blipFill>
        <p:spPr bwMode="auto">
          <a:xfrm>
            <a:off x="1985963" y="3475038"/>
            <a:ext cx="947737"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ouce Oui">
            <a:extLst>
              <a:ext uri="{FF2B5EF4-FFF2-40B4-BE49-F238E27FC236}">
                <a16:creationId xmlns:a16="http://schemas.microsoft.com/office/drawing/2014/main" id="{5D2BE3B8-6F3B-0DD3-E933-D003ABF386B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19249" t="13174" r="26131" b="24248"/>
          <a:stretch>
            <a:fillRect/>
          </a:stretch>
        </p:blipFill>
        <p:spPr bwMode="auto">
          <a:xfrm>
            <a:off x="1939925" y="4975225"/>
            <a:ext cx="944563"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1" name="Groupe OUI / NON">
            <a:extLst>
              <a:ext uri="{FF2B5EF4-FFF2-40B4-BE49-F238E27FC236}">
                <a16:creationId xmlns:a16="http://schemas.microsoft.com/office/drawing/2014/main" id="{AD9B3BB1-0D2F-44C3-823D-41E5E71FDF0D}"/>
              </a:ext>
            </a:extLst>
          </p:cNvPr>
          <p:cNvGrpSpPr>
            <a:grpSpLocks/>
          </p:cNvGrpSpPr>
          <p:nvPr/>
        </p:nvGrpSpPr>
        <p:grpSpPr bwMode="auto">
          <a:xfrm>
            <a:off x="11001374" y="819404"/>
            <a:ext cx="985838" cy="586867"/>
            <a:chOff x="10661839" y="250057"/>
            <a:chExt cx="1283656" cy="765126"/>
          </a:xfrm>
        </p:grpSpPr>
        <p:pic>
          <p:nvPicPr>
            <p:cNvPr id="39" name="pouce 4 oui">
              <a:extLst>
                <a:ext uri="{FF2B5EF4-FFF2-40B4-BE49-F238E27FC236}">
                  <a16:creationId xmlns:a16="http://schemas.microsoft.com/office/drawing/2014/main" id="{2C6F84F9-CAF0-4692-8366-786E32B70464}"/>
                </a:ext>
              </a:extLst>
            </p:cNvPr>
            <p:cNvPicPr>
              <a:picLocks noChangeAspect="1"/>
            </p:cNvPicPr>
            <p:nvPr/>
          </p:nvPicPr>
          <p:blipFill>
            <a:blip r:embed="rId11"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ouce 1 non">
              <a:extLst>
                <a:ext uri="{FF2B5EF4-FFF2-40B4-BE49-F238E27FC236}">
                  <a16:creationId xmlns:a16="http://schemas.microsoft.com/office/drawing/2014/main" id="{97DDA8DD-E322-4D88-86B7-F8F6EC6C962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Rectangle 1">
            <a:extLst>
              <a:ext uri="{FF2B5EF4-FFF2-40B4-BE49-F238E27FC236}">
                <a16:creationId xmlns:a16="http://schemas.microsoft.com/office/drawing/2014/main" id="{33593366-3C85-D7F6-6FD0-8FAE0664E09E}"/>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195</a:t>
            </a:fld>
            <a:endParaRPr lang="fr-FR" altLang="fr-FR" b="1" dirty="0">
              <a:solidFill>
                <a:srgbClr val="FFC000"/>
              </a:solidFill>
            </a:endParaRPr>
          </a:p>
        </p:txBody>
      </p:sp>
      <p:pic>
        <p:nvPicPr>
          <p:cNvPr id="6" name="Image 5">
            <a:hlinkClick r:id="rId13" action="ppaction://hlinksldjump"/>
            <a:extLst>
              <a:ext uri="{FF2B5EF4-FFF2-40B4-BE49-F238E27FC236}">
                <a16:creationId xmlns:a16="http://schemas.microsoft.com/office/drawing/2014/main" id="{50E8365D-71E1-F4B5-B334-C042D072BD9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380955" y="5621628"/>
            <a:ext cx="786386" cy="667513"/>
          </a:xfrm>
          <a:prstGeom prst="rect">
            <a:avLst/>
          </a:prstGeom>
        </p:spPr>
      </p:pic>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4781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247818"/>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16" restart="whenNotActive" fill="hold" evtFilter="cancelBubble" nodeType="interactiveSeq">
                <p:stCondLst>
                  <p:cond evt="onClick" delay="0">
                    <p:tgtEl>
                      <p:spTgt spid="4"/>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21" restart="whenNotActive" fill="hold" evtFilter="cancelBubble" nodeType="interactiveSeq">
                <p:stCondLst>
                  <p:cond evt="onClick" delay="0">
                    <p:tgtEl>
                      <p:spTgt spid="5"/>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50"/>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4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64884"/>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bldLst>
      <p:bldP spid="44" grpId="0" animBg="1"/>
      <p:bldP spid="33" grpId="0" animBg="1"/>
      <p:bldP spid="33" grpId="1" animBg="1"/>
    </p:bldLst>
  </p:timing>
</p:sld>
</file>

<file path=ppt/slides/slide1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2" name="Rectangle 2">
            <a:extLst>
              <a:ext uri="{FF2B5EF4-FFF2-40B4-BE49-F238E27FC236}">
                <a16:creationId xmlns:a16="http://schemas.microsoft.com/office/drawing/2014/main" id="{71B25E26-58F3-DD4C-E60F-4DFF8D2BBDCE}"/>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L’air en Région Sud est plus pollué qu’avant…</a:t>
            </a:r>
          </a:p>
        </p:txBody>
      </p:sp>
      <p:sp>
        <p:nvSpPr>
          <p:cNvPr id="46" name="Rectangle 1">
            <a:extLst>
              <a:ext uri="{FF2B5EF4-FFF2-40B4-BE49-F238E27FC236}">
                <a16:creationId xmlns:a16="http://schemas.microsoft.com/office/drawing/2014/main" id="{88EF641C-7FAE-7957-BE83-4540C22163C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30" name="Espace réservé du texte 2">
            <a:extLst>
              <a:ext uri="{FF2B5EF4-FFF2-40B4-BE49-F238E27FC236}">
                <a16:creationId xmlns:a16="http://schemas.microsoft.com/office/drawing/2014/main" id="{D9E78117-66FA-7FB1-FC5C-AFF749D07D44}"/>
              </a:ext>
            </a:extLst>
          </p:cNvPr>
          <p:cNvSpPr txBox="1">
            <a:spLocks/>
          </p:cNvSpPr>
          <p:nvPr/>
        </p:nvSpPr>
        <p:spPr bwMode="auto">
          <a:xfrm>
            <a:off x="6751638" y="1925638"/>
            <a:ext cx="3776662" cy="387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6858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6858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6858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6858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685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685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685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685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20000"/>
              </a:spcBef>
              <a:buFont typeface="Arial" panose="020B0604020202020204" pitchFamily="34" charset="0"/>
              <a:buNone/>
            </a:pPr>
            <a:r>
              <a:rPr lang="fr-FR" altLang="fr-FR" sz="2200" b="1">
                <a:solidFill>
                  <a:srgbClr val="2F5597"/>
                </a:solidFill>
              </a:rPr>
              <a:t>C’est faux !</a:t>
            </a:r>
          </a:p>
          <a:p>
            <a:pPr algn="just" eaLnBrk="1" hangingPunct="1">
              <a:lnSpc>
                <a:spcPct val="100000"/>
              </a:lnSpc>
              <a:spcBef>
                <a:spcPct val="20000"/>
              </a:spcBef>
              <a:buFont typeface="Arial" panose="020B0604020202020204" pitchFamily="34" charset="0"/>
              <a:buNone/>
            </a:pPr>
            <a:endParaRPr lang="fr-FR" altLang="fr-FR" sz="2200" b="1">
              <a:solidFill>
                <a:srgbClr val="2F5597"/>
              </a:solidFill>
            </a:endParaRPr>
          </a:p>
          <a:p>
            <a:pPr algn="just" eaLnBrk="1" hangingPunct="1">
              <a:lnSpc>
                <a:spcPct val="100000"/>
              </a:lnSpc>
              <a:spcBef>
                <a:spcPct val="20000"/>
              </a:spcBef>
              <a:buFont typeface="Arial" panose="020B0604020202020204" pitchFamily="34" charset="0"/>
              <a:buNone/>
            </a:pPr>
            <a:r>
              <a:rPr lang="fr-FR" altLang="fr-FR" sz="2200">
                <a:solidFill>
                  <a:srgbClr val="2F5597"/>
                </a:solidFill>
              </a:rPr>
              <a:t>Ces dernières années, grâce aux </a:t>
            </a:r>
            <a:r>
              <a:rPr lang="fr-FR" altLang="fr-FR" sz="2200" b="1">
                <a:solidFill>
                  <a:srgbClr val="2F5597"/>
                </a:solidFill>
              </a:rPr>
              <a:t>réglementations</a:t>
            </a:r>
            <a:r>
              <a:rPr lang="fr-FR" altLang="fr-FR" sz="2200">
                <a:solidFill>
                  <a:srgbClr val="2F5597"/>
                </a:solidFill>
              </a:rPr>
              <a:t> entrées en vigueur, la qualité de l’air est mieux contrôlée.</a:t>
            </a:r>
          </a:p>
          <a:p>
            <a:pPr algn="just" eaLnBrk="1" hangingPunct="1">
              <a:lnSpc>
                <a:spcPct val="100000"/>
              </a:lnSpc>
              <a:spcBef>
                <a:spcPct val="20000"/>
              </a:spcBef>
              <a:buFont typeface="Arial" panose="020B0604020202020204" pitchFamily="34" charset="0"/>
              <a:buNone/>
            </a:pPr>
            <a:endParaRPr lang="fr-FR" altLang="fr-FR" sz="2200">
              <a:solidFill>
                <a:srgbClr val="2F5597"/>
              </a:solidFill>
            </a:endParaRPr>
          </a:p>
          <a:p>
            <a:pPr algn="just" eaLnBrk="1" hangingPunct="1">
              <a:lnSpc>
                <a:spcPct val="100000"/>
              </a:lnSpc>
              <a:spcBef>
                <a:spcPct val="20000"/>
              </a:spcBef>
              <a:buFont typeface="Arial" panose="020B0604020202020204" pitchFamily="34" charset="0"/>
              <a:buNone/>
            </a:pPr>
            <a:r>
              <a:rPr lang="fr-FR" altLang="fr-FR" sz="2200">
                <a:solidFill>
                  <a:srgbClr val="2F5597"/>
                </a:solidFill>
              </a:rPr>
              <a:t>Attention, cela est valable pour les </a:t>
            </a:r>
            <a:r>
              <a:rPr lang="fr-FR" altLang="fr-FR" sz="2200" b="1">
                <a:solidFill>
                  <a:srgbClr val="2F5597"/>
                </a:solidFill>
              </a:rPr>
              <a:t>polluants réglementés</a:t>
            </a:r>
            <a:r>
              <a:rPr lang="fr-FR" altLang="fr-FR" sz="2200">
                <a:solidFill>
                  <a:srgbClr val="2F5597"/>
                </a:solidFill>
              </a:rPr>
              <a:t>, mais il en existe d’autres…</a:t>
            </a:r>
          </a:p>
        </p:txBody>
      </p:sp>
      <p:sp>
        <p:nvSpPr>
          <p:cNvPr id="122885" name="Rectangle 45">
            <a:extLst>
              <a:ext uri="{FF2B5EF4-FFF2-40B4-BE49-F238E27FC236}">
                <a16:creationId xmlns:a16="http://schemas.microsoft.com/office/drawing/2014/main" id="{93014B3D-523F-9922-A44F-AE2BCA823B2C}"/>
              </a:ext>
            </a:extLst>
          </p:cNvPr>
          <p:cNvSpPr>
            <a:spLocks noChangeArrowheads="1"/>
          </p:cNvSpPr>
          <p:nvPr/>
        </p:nvSpPr>
        <p:spPr bwMode="auto">
          <a:xfrm>
            <a:off x="1709738" y="6491288"/>
            <a:ext cx="8280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endParaRPr lang="fr-FR" altLang="fr-FR" sz="2000">
              <a:solidFill>
                <a:srgbClr val="002060"/>
              </a:solidFill>
            </a:endParaRPr>
          </a:p>
        </p:txBody>
      </p:sp>
      <p:sp>
        <p:nvSpPr>
          <p:cNvPr id="25" name="Titre 11">
            <a:extLst>
              <a:ext uri="{FF2B5EF4-FFF2-40B4-BE49-F238E27FC236}">
                <a16:creationId xmlns:a16="http://schemas.microsoft.com/office/drawing/2014/main" id="{CBEA042A-2B3C-A728-5B5E-BB82DB2ED455}"/>
              </a:ext>
            </a:extLst>
          </p:cNvPr>
          <p:cNvSpPr txBox="1">
            <a:spLocks/>
          </p:cNvSpPr>
          <p:nvPr/>
        </p:nvSpPr>
        <p:spPr>
          <a:xfrm>
            <a:off x="2563813" y="228600"/>
            <a:ext cx="8229600" cy="1252538"/>
          </a:xfrm>
          <a:prstGeom prst="rect">
            <a:avLst/>
          </a:prstGeom>
        </p:spPr>
        <p:txBody>
          <a:bodyPr>
            <a:normAutofit fontScale="97500" lnSpcReduction="10000"/>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spcBef>
                <a:spcPts val="0"/>
              </a:spcBef>
              <a:defRPr/>
            </a:pPr>
            <a:br>
              <a:rPr lang="fr-FR" dirty="0">
                <a:solidFill>
                  <a:srgbClr val="2F5597"/>
                </a:solidFill>
                <a:latin typeface="Impact" panose="020B0806030902050204" pitchFamily="34" charset="0"/>
                <a:ea typeface="Times New Roman" panose="02020603050405020304" pitchFamily="18" charset="0"/>
                <a:cs typeface="Arial" panose="020B0604020202020204" pitchFamily="34" charset="0"/>
              </a:rPr>
            </a:br>
            <a:endParaRPr lang="fr-FR" dirty="0">
              <a:solidFill>
                <a:srgbClr val="2F5597"/>
              </a:solidFill>
            </a:endParaRPr>
          </a:p>
        </p:txBody>
      </p:sp>
      <p:sp>
        <p:nvSpPr>
          <p:cNvPr id="24" name="Titre 11">
            <a:extLst>
              <a:ext uri="{FF2B5EF4-FFF2-40B4-BE49-F238E27FC236}">
                <a16:creationId xmlns:a16="http://schemas.microsoft.com/office/drawing/2014/main" id="{45B262BE-123B-7DE2-E673-CC0903B6CD55}"/>
              </a:ext>
            </a:extLst>
          </p:cNvPr>
          <p:cNvSpPr txBox="1">
            <a:spLocks/>
          </p:cNvSpPr>
          <p:nvPr/>
        </p:nvSpPr>
        <p:spPr>
          <a:xfrm>
            <a:off x="2298700" y="273050"/>
            <a:ext cx="8229600" cy="1252538"/>
          </a:xfrm>
          <a:prstGeom prst="rect">
            <a:avLst/>
          </a:prstGeom>
        </p:spPr>
        <p:txBody>
          <a:bodyPr>
            <a:normAutofit fontScale="97500"/>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spcBef>
                <a:spcPts val="0"/>
              </a:spcBef>
              <a:defRPr/>
            </a:pPr>
            <a:endParaRPr lang="fr-FR" dirty="0">
              <a:solidFill>
                <a:srgbClr val="FFFF00"/>
              </a:solidFill>
            </a:endParaRPr>
          </a:p>
        </p:txBody>
      </p:sp>
      <p:sp>
        <p:nvSpPr>
          <p:cNvPr id="122888" name="Rectangle 4">
            <a:extLst>
              <a:ext uri="{FF2B5EF4-FFF2-40B4-BE49-F238E27FC236}">
                <a16:creationId xmlns:a16="http://schemas.microsoft.com/office/drawing/2014/main" id="{9CBE4FE3-352D-DD46-6E8C-DE8843A17833}"/>
              </a:ext>
            </a:extLst>
          </p:cNvPr>
          <p:cNvSpPr>
            <a:spLocks noChangeArrowheads="1"/>
          </p:cNvSpPr>
          <p:nvPr/>
        </p:nvSpPr>
        <p:spPr bwMode="auto">
          <a:xfrm>
            <a:off x="2143125" y="331788"/>
            <a:ext cx="88090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4000">
              <a:solidFill>
                <a:srgbClr val="0070C0"/>
              </a:solidFill>
              <a:latin typeface="Impact" panose="020B0806030902050204" pitchFamily="34" charset="0"/>
              <a:ea typeface="Times New Roman" panose="02020603050405020304" pitchFamily="18" charset="0"/>
              <a:cs typeface="Arial" panose="020B0604020202020204" pitchFamily="34" charset="0"/>
            </a:endParaRPr>
          </a:p>
        </p:txBody>
      </p:sp>
      <p:sp>
        <p:nvSpPr>
          <p:cNvPr id="34" name="Titre 11">
            <a:extLst>
              <a:ext uri="{FF2B5EF4-FFF2-40B4-BE49-F238E27FC236}">
                <a16:creationId xmlns:a16="http://schemas.microsoft.com/office/drawing/2014/main" id="{D80E033F-545C-D6E7-7B37-EF55EF9376D8}"/>
              </a:ext>
            </a:extLst>
          </p:cNvPr>
          <p:cNvSpPr txBox="1">
            <a:spLocks/>
          </p:cNvSpPr>
          <p:nvPr/>
        </p:nvSpPr>
        <p:spPr>
          <a:xfrm>
            <a:off x="2047875" y="141288"/>
            <a:ext cx="8783638" cy="1252537"/>
          </a:xfrm>
          <a:prstGeom prst="rect">
            <a:avLst/>
          </a:prstGeom>
        </p:spPr>
        <p:txBody>
          <a:bodyPr>
            <a:normAutofit fontScale="97500"/>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spcBef>
                <a:spcPts val="0"/>
              </a:spcBef>
              <a:defRPr/>
            </a:pPr>
            <a:endParaRPr lang="fr-FR" dirty="0">
              <a:solidFill>
                <a:srgbClr val="2F5597"/>
              </a:solidFill>
            </a:endParaRPr>
          </a:p>
        </p:txBody>
      </p:sp>
      <p:sp>
        <p:nvSpPr>
          <p:cNvPr id="59" name="Titre 11">
            <a:extLst>
              <a:ext uri="{FF2B5EF4-FFF2-40B4-BE49-F238E27FC236}">
                <a16:creationId xmlns:a16="http://schemas.microsoft.com/office/drawing/2014/main" id="{13B3922A-0281-CA45-615D-1007F2A90284}"/>
              </a:ext>
            </a:extLst>
          </p:cNvPr>
          <p:cNvSpPr txBox="1">
            <a:spLocks/>
          </p:cNvSpPr>
          <p:nvPr/>
        </p:nvSpPr>
        <p:spPr>
          <a:xfrm>
            <a:off x="2725738" y="-165100"/>
            <a:ext cx="8642350" cy="1252538"/>
          </a:xfrm>
          <a:prstGeom prst="rect">
            <a:avLst/>
          </a:prstGeom>
        </p:spPr>
        <p:txBody>
          <a:bodyPr anchor="ctr">
            <a:normAutofit fontScale="975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Bef>
                <a:spcPts val="0"/>
              </a:spcBef>
              <a:spcAft>
                <a:spcPts val="0"/>
              </a:spcAft>
              <a:defRPr/>
            </a:pPr>
            <a:endParaRPr lang="fr-FR" dirty="0">
              <a:solidFill>
                <a:srgbClr val="2F5597"/>
              </a:solidFill>
              <a:latin typeface="Candara"/>
            </a:endParaRPr>
          </a:p>
        </p:txBody>
      </p:sp>
      <p:sp>
        <p:nvSpPr>
          <p:cNvPr id="40" name="Titre 11">
            <a:extLst>
              <a:ext uri="{FF2B5EF4-FFF2-40B4-BE49-F238E27FC236}">
                <a16:creationId xmlns:a16="http://schemas.microsoft.com/office/drawing/2014/main" id="{4ED029B0-5797-36D0-781E-07556C83BAFC}"/>
              </a:ext>
            </a:extLst>
          </p:cNvPr>
          <p:cNvSpPr txBox="1">
            <a:spLocks/>
          </p:cNvSpPr>
          <p:nvPr/>
        </p:nvSpPr>
        <p:spPr>
          <a:xfrm>
            <a:off x="2205038" y="295275"/>
            <a:ext cx="8783637" cy="1252538"/>
          </a:xfrm>
          <a:prstGeom prst="rect">
            <a:avLst/>
          </a:prstGeom>
        </p:spPr>
        <p:txBody>
          <a:bodyPr>
            <a:normAutofit fontScale="97500" lnSpcReduction="10000"/>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defTabSz="685800">
              <a:defRPr/>
            </a:pPr>
            <a:br>
              <a:rPr lang="fr-FR" dirty="0">
                <a:solidFill>
                  <a:srgbClr val="FFFF00"/>
                </a:solidFill>
                <a:latin typeface="Impact" panose="020B0806030902050204" pitchFamily="34" charset="0"/>
                <a:ea typeface="Times New Roman" panose="02020603050405020304" pitchFamily="18" charset="0"/>
                <a:cs typeface="Arial" panose="020B0604020202020204" pitchFamily="34" charset="0"/>
              </a:rPr>
            </a:br>
            <a:endParaRPr lang="fr-FR" dirty="0">
              <a:solidFill>
                <a:srgbClr val="FFFF00"/>
              </a:solidFill>
            </a:endParaRPr>
          </a:p>
        </p:txBody>
      </p:sp>
      <p:sp>
        <p:nvSpPr>
          <p:cNvPr id="122893" name="Titre 3">
            <a:extLst>
              <a:ext uri="{FF2B5EF4-FFF2-40B4-BE49-F238E27FC236}">
                <a16:creationId xmlns:a16="http://schemas.microsoft.com/office/drawing/2014/main" id="{C8DFA426-2995-5DE9-ACC8-C7F9C2D33425}"/>
              </a:ext>
            </a:extLst>
          </p:cNvPr>
          <p:cNvSpPr txBox="1">
            <a:spLocks/>
          </p:cNvSpPr>
          <p:nvPr/>
        </p:nvSpPr>
        <p:spPr bwMode="auto">
          <a:xfrm>
            <a:off x="2406650" y="-157163"/>
            <a:ext cx="7327900"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Bef>
                <a:spcPct val="0"/>
              </a:spcBef>
              <a:buFontTx/>
              <a:buNone/>
            </a:pPr>
            <a:endParaRPr lang="fr-FR" altLang="fr-FR" sz="3200" b="1">
              <a:solidFill>
                <a:srgbClr val="2F5597"/>
              </a:solidFill>
              <a:latin typeface="Calibri Light" panose="020F0302020204030204" pitchFamily="34" charset="0"/>
            </a:endParaRPr>
          </a:p>
        </p:txBody>
      </p:sp>
      <p:sp>
        <p:nvSpPr>
          <p:cNvPr id="39" name="1">
            <a:extLst>
              <a:ext uri="{FF2B5EF4-FFF2-40B4-BE49-F238E27FC236}">
                <a16:creationId xmlns:a16="http://schemas.microsoft.com/office/drawing/2014/main" id="{9A411EBD-9ABC-BA74-D5DC-6E6C20A2DDBF}"/>
              </a:ext>
            </a:extLst>
          </p:cNvPr>
          <p:cNvSpPr/>
          <p:nvPr/>
        </p:nvSpPr>
        <p:spPr bwMode="auto">
          <a:xfrm>
            <a:off x="2251075" y="2530475"/>
            <a:ext cx="741363" cy="7493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400" b="1" dirty="0"/>
              <a:t>1</a:t>
            </a:r>
          </a:p>
        </p:txBody>
      </p:sp>
      <p:sp>
        <p:nvSpPr>
          <p:cNvPr id="41" name="2">
            <a:extLst>
              <a:ext uri="{FF2B5EF4-FFF2-40B4-BE49-F238E27FC236}">
                <a16:creationId xmlns:a16="http://schemas.microsoft.com/office/drawing/2014/main" id="{5E32DD4C-1DA3-794D-32A0-19AE747F686B}"/>
              </a:ext>
            </a:extLst>
          </p:cNvPr>
          <p:cNvSpPr/>
          <p:nvPr/>
        </p:nvSpPr>
        <p:spPr bwMode="auto">
          <a:xfrm>
            <a:off x="2293938" y="4340225"/>
            <a:ext cx="741362" cy="7493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400" b="1" dirty="0"/>
              <a:t>2</a:t>
            </a:r>
          </a:p>
        </p:txBody>
      </p:sp>
      <p:sp>
        <p:nvSpPr>
          <p:cNvPr id="44" name="Rectangle 43">
            <a:extLst>
              <a:ext uri="{FF2B5EF4-FFF2-40B4-BE49-F238E27FC236}">
                <a16:creationId xmlns:a16="http://schemas.microsoft.com/office/drawing/2014/main" id="{D31EB39E-517F-32F4-E3C2-35673FBD0DC7}"/>
              </a:ext>
            </a:extLst>
          </p:cNvPr>
          <p:cNvSpPr/>
          <p:nvPr/>
        </p:nvSpPr>
        <p:spPr>
          <a:xfrm>
            <a:off x="3316288" y="2678113"/>
            <a:ext cx="1104900" cy="553998"/>
          </a:xfrm>
          <a:prstGeom prst="rect">
            <a:avLst/>
          </a:prstGeom>
        </p:spPr>
        <p:txBody>
          <a:bodyPr>
            <a:spAutoFit/>
          </a:bodyPr>
          <a:lstStyle/>
          <a:p>
            <a:pPr>
              <a:defRPr/>
            </a:pPr>
            <a:r>
              <a:rPr lang="fr-FR" altLang="fr-FR" sz="3000" b="1" dirty="0">
                <a:solidFill>
                  <a:schemeClr val="accent5">
                    <a:lumMod val="75000"/>
                  </a:schemeClr>
                </a:solidFill>
                <a:latin typeface="+mn-lt"/>
                <a:cs typeface="Arial" charset="0"/>
              </a:rPr>
              <a:t>Vrai</a:t>
            </a:r>
            <a:endParaRPr lang="fr-FR" altLang="fr-FR" sz="3000" dirty="0">
              <a:ea typeface="Times New Roman" panose="02020603050405020304" pitchFamily="18" charset="0"/>
              <a:cs typeface="Arial" panose="020B0604020202020204" pitchFamily="34" charset="0"/>
            </a:endParaRPr>
          </a:p>
        </p:txBody>
      </p:sp>
      <p:sp>
        <p:nvSpPr>
          <p:cNvPr id="45" name="Rectangle 44">
            <a:extLst>
              <a:ext uri="{FF2B5EF4-FFF2-40B4-BE49-F238E27FC236}">
                <a16:creationId xmlns:a16="http://schemas.microsoft.com/office/drawing/2014/main" id="{C85B8128-E1CD-C4E5-2286-5857E98D3BFD}"/>
              </a:ext>
            </a:extLst>
          </p:cNvPr>
          <p:cNvSpPr/>
          <p:nvPr/>
        </p:nvSpPr>
        <p:spPr>
          <a:xfrm>
            <a:off x="3316288" y="4491038"/>
            <a:ext cx="1195387" cy="553998"/>
          </a:xfrm>
          <a:prstGeom prst="rect">
            <a:avLst/>
          </a:prstGeom>
        </p:spPr>
        <p:txBody>
          <a:bodyPr>
            <a:spAutoFit/>
          </a:bodyPr>
          <a:lstStyle/>
          <a:p>
            <a:pPr>
              <a:defRPr/>
            </a:pPr>
            <a:r>
              <a:rPr lang="fr-FR" altLang="fr-FR" sz="3000" b="1" dirty="0">
                <a:solidFill>
                  <a:schemeClr val="accent5">
                    <a:lumMod val="75000"/>
                  </a:schemeClr>
                </a:solidFill>
                <a:latin typeface="+mn-lt"/>
                <a:cs typeface="Arial" charset="0"/>
              </a:rPr>
              <a:t>Faux</a:t>
            </a:r>
            <a:endParaRPr lang="fr-FR" altLang="fr-FR" sz="3000" dirty="0">
              <a:ea typeface="Times New Roman" panose="02020603050405020304" pitchFamily="18" charset="0"/>
              <a:cs typeface="Arial" panose="020B0604020202020204" pitchFamily="34" charset="0"/>
            </a:endParaRPr>
          </a:p>
        </p:txBody>
      </p:sp>
      <p:sp>
        <p:nvSpPr>
          <p:cNvPr id="122898" name="ZoneTexte 2">
            <a:extLst>
              <a:ext uri="{FF2B5EF4-FFF2-40B4-BE49-F238E27FC236}">
                <a16:creationId xmlns:a16="http://schemas.microsoft.com/office/drawing/2014/main" id="{81544AC7-F73E-57EE-F58D-6A98EFE6151D}"/>
              </a:ext>
            </a:extLst>
          </p:cNvPr>
          <p:cNvSpPr txBox="1">
            <a:spLocks noChangeArrowheads="1"/>
          </p:cNvSpPr>
          <p:nvPr/>
        </p:nvSpPr>
        <p:spPr bwMode="auto">
          <a:xfrm>
            <a:off x="12566650" y="2195513"/>
            <a:ext cx="11715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AutoNum type="arabicPeriod"/>
            </a:pPr>
            <a:r>
              <a:rPr lang="fr-FR" altLang="fr-FR" sz="1800"/>
              <a:t>Vrai</a:t>
            </a:r>
          </a:p>
          <a:p>
            <a:pPr>
              <a:lnSpc>
                <a:spcPct val="100000"/>
              </a:lnSpc>
              <a:spcBef>
                <a:spcPct val="0"/>
              </a:spcBef>
              <a:buFontTx/>
              <a:buAutoNum type="arabicPeriod"/>
            </a:pPr>
            <a:r>
              <a:rPr lang="fr-FR" altLang="fr-FR" sz="1800"/>
              <a:t>Faux</a:t>
            </a:r>
          </a:p>
        </p:txBody>
      </p:sp>
      <p:pic>
        <p:nvPicPr>
          <p:cNvPr id="122899" name="Image 3" descr="2">
            <a:extLst>
              <a:ext uri="{FF2B5EF4-FFF2-40B4-BE49-F238E27FC236}">
                <a16:creationId xmlns:a16="http://schemas.microsoft.com/office/drawing/2014/main" id="{78F2437E-3BFA-10BA-397B-74F9E30BC1B4}"/>
              </a:ext>
            </a:extLst>
          </p:cNvPr>
          <p:cNvPicPr>
            <a:picLocks/>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12161838" y="2498725"/>
            <a:ext cx="3937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47">
            <a:hlinkClick r:id="" action="ppaction://noaction"/>
            <a:extLst>
              <a:ext uri="{FF2B5EF4-FFF2-40B4-BE49-F238E27FC236}">
                <a16:creationId xmlns:a16="http://schemas.microsoft.com/office/drawing/2014/main" id="{BA64CA3C-07F0-E76C-6945-3630536825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99343">
            <a:off x="9477375" y="3838575"/>
            <a:ext cx="625475"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Image 46">
            <a:extLst>
              <a:ext uri="{FF2B5EF4-FFF2-40B4-BE49-F238E27FC236}">
                <a16:creationId xmlns:a16="http://schemas.microsoft.com/office/drawing/2014/main" id="{2A145F36-74D2-0C14-A5F1-9B9C6DD4815A}"/>
              </a:ext>
            </a:extLst>
          </p:cNvPr>
          <p:cNvPicPr>
            <a:picLocks noChangeAspect="1"/>
          </p:cNvPicPr>
          <p:nvPr/>
        </p:nvPicPr>
        <p:blipFill>
          <a:blip r:embed="rId7">
            <a:duotone>
              <a:schemeClr val="accent4">
                <a:shade val="45000"/>
                <a:satMod val="135000"/>
              </a:schemeClr>
              <a:prstClr val="white"/>
            </a:duotone>
          </a:blip>
          <a:srcRect/>
          <a:stretch>
            <a:fillRect/>
          </a:stretch>
        </p:blipFill>
        <p:spPr bwMode="auto">
          <a:xfrm>
            <a:off x="6764338" y="1816100"/>
            <a:ext cx="2616200" cy="4270375"/>
          </a:xfrm>
          <a:prstGeom prst="rect">
            <a:avLst/>
          </a:prstGeom>
          <a:noFill/>
          <a:ln>
            <a:noFill/>
          </a:ln>
        </p:spPr>
      </p:pic>
      <p:pic>
        <p:nvPicPr>
          <p:cNvPr id="288794" name="Image 42">
            <a:extLst>
              <a:ext uri="{FF2B5EF4-FFF2-40B4-BE49-F238E27FC236}">
                <a16:creationId xmlns:a16="http://schemas.microsoft.com/office/drawing/2014/main" id="{6BAD793A-2987-95AB-9261-6FBF7390A7A9}"/>
              </a:ext>
            </a:extLst>
          </p:cNvPr>
          <p:cNvPicPr>
            <a:picLocks noChangeAspect="1"/>
          </p:cNvPicPr>
          <p:nvPr/>
        </p:nvPicPr>
        <p:blipFill>
          <a:blip r:embed="rId8">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122903" name="PictoVideo">
            <a:extLst>
              <a:ext uri="{FF2B5EF4-FFF2-40B4-BE49-F238E27FC236}">
                <a16:creationId xmlns:a16="http://schemas.microsoft.com/office/drawing/2014/main" id="{839805A3-02C3-3794-5E41-078707AFF1D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47569F66-00EE-9631-CB3F-1C4BF0D874A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004F5593-5C43-455D-DFA8-A0931CE1254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2906" name="PictoGuide">
            <a:extLst>
              <a:ext uri="{FF2B5EF4-FFF2-40B4-BE49-F238E27FC236}">
                <a16:creationId xmlns:a16="http://schemas.microsoft.com/office/drawing/2014/main" id="{BD75131B-93E7-F427-AC38-1C470037CD6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Guide">
            <a:extLst>
              <a:ext uri="{FF2B5EF4-FFF2-40B4-BE49-F238E27FC236}">
                <a16:creationId xmlns:a16="http://schemas.microsoft.com/office/drawing/2014/main" id="{E47D5B66-B3B9-E9E3-A042-6FE991B3400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0" name="ZtxtP-Video">
            <a:extLst>
              <a:ext uri="{FF2B5EF4-FFF2-40B4-BE49-F238E27FC236}">
                <a16:creationId xmlns:a16="http://schemas.microsoft.com/office/drawing/2014/main" id="{B1AF8F1A-2618-42C9-664F-200DE8A0843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2909" name="PictoVideo">
            <a:extLst>
              <a:ext uri="{FF2B5EF4-FFF2-40B4-BE49-F238E27FC236}">
                <a16:creationId xmlns:a16="http://schemas.microsoft.com/office/drawing/2014/main" id="{E00DFEC6-A06C-D933-31BB-7D894B168B82}"/>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0" name="Image 7">
            <a:extLst>
              <a:ext uri="{FF2B5EF4-FFF2-40B4-BE49-F238E27FC236}">
                <a16:creationId xmlns:a16="http://schemas.microsoft.com/office/drawing/2014/main" id="{8AA25DC7-0F35-07AC-DD2C-1AF617BC5BF7}"/>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41313" y="228600"/>
            <a:ext cx="79375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Carré corné Info">
            <a:extLst>
              <a:ext uri="{FF2B5EF4-FFF2-40B4-BE49-F238E27FC236}">
                <a16:creationId xmlns:a16="http://schemas.microsoft.com/office/drawing/2014/main" id="{7CBB6537-D44E-338C-FCAE-28805C0E6FB2}"/>
              </a:ext>
            </a:extLst>
          </p:cNvPr>
          <p:cNvSpPr/>
          <p:nvPr/>
        </p:nvSpPr>
        <p:spPr>
          <a:xfrm>
            <a:off x="136525" y="6053138"/>
            <a:ext cx="1244600" cy="571500"/>
          </a:xfrm>
          <a:prstGeom prst="foldedCorner">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FFC000"/>
                </a:solidFill>
              </a:rPr>
              <a:t>Faux</a:t>
            </a:r>
          </a:p>
        </p:txBody>
      </p:sp>
      <p:pic>
        <p:nvPicPr>
          <p:cNvPr id="51" name="2">
            <a:extLst>
              <a:ext uri="{FF2B5EF4-FFF2-40B4-BE49-F238E27FC236}">
                <a16:creationId xmlns:a16="http://schemas.microsoft.com/office/drawing/2014/main" id="{16CDC744-81EC-AFF9-D765-06067AA8DDED}"/>
              </a:ext>
            </a:extLst>
          </p:cNvPr>
          <p:cNvPicPr>
            <a:picLocks noChangeAspect="1"/>
          </p:cNvPicPr>
          <p:nvPr/>
        </p:nvPicPr>
        <p:blipFill>
          <a:blip r:embed="rId13">
            <a:extLst>
              <a:ext uri="{28A0092B-C50C-407E-A947-70E740481C1C}">
                <a14:useLocalDpi xmlns:a14="http://schemas.microsoft.com/office/drawing/2010/main" val="0"/>
              </a:ext>
            </a:extLst>
          </a:blip>
          <a:srcRect l="16957" t="11263" r="22626" b="23238"/>
          <a:stretch>
            <a:fillRect/>
          </a:stretch>
        </p:blipFill>
        <p:spPr bwMode="auto">
          <a:xfrm>
            <a:off x="2108993" y="4049781"/>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1">
            <a:extLst>
              <a:ext uri="{FF2B5EF4-FFF2-40B4-BE49-F238E27FC236}">
                <a16:creationId xmlns:a16="http://schemas.microsoft.com/office/drawing/2014/main" id="{27AF9A5A-CE07-6930-92C9-ADCA6969D8A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5923" t="10776" r="19125" b="21657"/>
          <a:stretch>
            <a:fillRect/>
          </a:stretch>
        </p:blipFill>
        <p:spPr bwMode="auto">
          <a:xfrm>
            <a:off x="2108993" y="2421732"/>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7" name="Groupe OUI / NON">
            <a:extLst>
              <a:ext uri="{FF2B5EF4-FFF2-40B4-BE49-F238E27FC236}">
                <a16:creationId xmlns:a16="http://schemas.microsoft.com/office/drawing/2014/main" id="{39FD63E0-7ACF-4C07-8F4C-F0FCA71A384E}"/>
              </a:ext>
            </a:extLst>
          </p:cNvPr>
          <p:cNvGrpSpPr>
            <a:grpSpLocks/>
          </p:cNvGrpSpPr>
          <p:nvPr/>
        </p:nvGrpSpPr>
        <p:grpSpPr bwMode="auto">
          <a:xfrm>
            <a:off x="11047412" y="242888"/>
            <a:ext cx="985838" cy="586867"/>
            <a:chOff x="10661839" y="250057"/>
            <a:chExt cx="1283656" cy="765126"/>
          </a:xfrm>
        </p:grpSpPr>
        <p:pic>
          <p:nvPicPr>
            <p:cNvPr id="43" name="pouce 4 oui">
              <a:extLst>
                <a:ext uri="{FF2B5EF4-FFF2-40B4-BE49-F238E27FC236}">
                  <a16:creationId xmlns:a16="http://schemas.microsoft.com/office/drawing/2014/main" id="{E40298E8-CA0B-4BB7-8FE4-197DF6A96739}"/>
                </a:ext>
              </a:extLst>
            </p:cNvPr>
            <p:cNvPicPr>
              <a:picLocks noChangeAspect="1"/>
            </p:cNvPicPr>
            <p:nvPr/>
          </p:nvPicPr>
          <p:blipFill>
            <a:blip r:embed="rId15"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ouce 1 non">
              <a:extLst>
                <a:ext uri="{FF2B5EF4-FFF2-40B4-BE49-F238E27FC236}">
                  <a16:creationId xmlns:a16="http://schemas.microsoft.com/office/drawing/2014/main" id="{B956C39C-9DC3-4E05-A873-A92A4D5BA54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Rectangle 1">
            <a:extLst>
              <a:ext uri="{FF2B5EF4-FFF2-40B4-BE49-F238E27FC236}">
                <a16:creationId xmlns:a16="http://schemas.microsoft.com/office/drawing/2014/main" id="{4C574524-E03B-B5AF-269E-28F6BFDF89DA}"/>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196</a:t>
            </a:fld>
            <a:endParaRPr lang="fr-FR" altLang="fr-FR" b="1" dirty="0">
              <a:solidFill>
                <a:srgbClr val="FFC000"/>
              </a:solidFill>
            </a:endParaRPr>
          </a:p>
        </p:txBody>
      </p:sp>
    </p:spTree>
    <p:custDataLst>
      <p:tags r:id="rId1"/>
    </p:custData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9"/>
                    </p:tgtEl>
                  </p:cond>
                </p:stCondLst>
                <p:endSync evt="end" delay="0">
                  <p:rtn val="all"/>
                </p:endSync>
                <p:childTnLst>
                  <p:par>
                    <p:cTn id="3" fill="hold" nodeType="clickPar">
                      <p:stCondLst>
                        <p:cond delay="0"/>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childTnLst>
                          </p:cTn>
                        </p:par>
                      </p:childTnLst>
                    </p:cTn>
                  </p:par>
                </p:childTnLst>
              </p:cTn>
              <p:nextCondLst>
                <p:cond evt="onClick" delay="0">
                  <p:tgtEl>
                    <p:spTgt spid="39"/>
                  </p:tgtEl>
                </p:cond>
              </p:nextCondLst>
            </p:seq>
            <p:seq concurrent="1" nextAc="seek">
              <p:cTn id="10" restart="whenNotActive" fill="hold" evtFilter="cancelBubble" nodeType="interactiveSeq">
                <p:stCondLst>
                  <p:cond evt="onClick" delay="0">
                    <p:tgtEl>
                      <p:spTgt spid="41"/>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53" presetClass="entr" presetSubtype="16"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anim calcmode="lin" valueType="num">
                                      <p:cBhvr>
                                        <p:cTn id="15" dur="500" fill="hold"/>
                                        <p:tgtEl>
                                          <p:spTgt spid="51"/>
                                        </p:tgtEl>
                                        <p:attrNameLst>
                                          <p:attrName>ppt_w</p:attrName>
                                        </p:attrNameLst>
                                      </p:cBhvr>
                                      <p:tavLst>
                                        <p:tav tm="0">
                                          <p:val>
                                            <p:fltVal val="0"/>
                                          </p:val>
                                        </p:tav>
                                        <p:tav tm="100000">
                                          <p:val>
                                            <p:strVal val="#ppt_w"/>
                                          </p:val>
                                        </p:tav>
                                      </p:tavLst>
                                    </p:anim>
                                    <p:anim calcmode="lin" valueType="num">
                                      <p:cBhvr>
                                        <p:cTn id="16" dur="500" fill="hold"/>
                                        <p:tgtEl>
                                          <p:spTgt spid="51"/>
                                        </p:tgtEl>
                                        <p:attrNameLst>
                                          <p:attrName>ppt_h</p:attrName>
                                        </p:attrNameLst>
                                      </p:cBhvr>
                                      <p:tavLst>
                                        <p:tav tm="0">
                                          <p:val>
                                            <p:fltVal val="0"/>
                                          </p:val>
                                        </p:tav>
                                        <p:tav tm="100000">
                                          <p:val>
                                            <p:strVal val="#ppt_h"/>
                                          </p:val>
                                        </p:tav>
                                      </p:tavLst>
                                    </p:anim>
                                    <p:animEffect transition="in" filter="fade">
                                      <p:cBhvr>
                                        <p:cTn id="17" dur="500"/>
                                        <p:tgtEl>
                                          <p:spTgt spid="51"/>
                                        </p:tgtEl>
                                      </p:cBhvr>
                                    </p:animEffect>
                                  </p:childTnLst>
                                </p:cTn>
                              </p:par>
                              <p:par>
                                <p:cTn id="18" presetID="26" presetClass="emph" presetSubtype="0" fill="hold" nodeType="withEffect">
                                  <p:stCondLst>
                                    <p:cond delay="0"/>
                                  </p:stCondLst>
                                  <p:childTnLst>
                                    <p:animEffect transition="out" filter="fade">
                                      <p:cBhvr>
                                        <p:cTn id="19" dur="500" tmFilter="0, 0; .2, .5; .8, .5; 1, 0"/>
                                        <p:tgtEl>
                                          <p:spTgt spid="47"/>
                                        </p:tgtEl>
                                      </p:cBhvr>
                                    </p:animEffect>
                                    <p:animScale>
                                      <p:cBhvr>
                                        <p:cTn id="20" dur="250" autoRev="1" fill="hold"/>
                                        <p:tgtEl>
                                          <p:spTgt spid="47"/>
                                        </p:tgtEl>
                                      </p:cBhvr>
                                      <p:by x="105000" y="105000"/>
                                    </p:animScale>
                                  </p:childTnLst>
                                </p:cTn>
                              </p:par>
                              <p:par>
                                <p:cTn id="21" presetID="10" presetClass="exit" presetSubtype="0" fill="hold" nodeType="withEffect">
                                  <p:stCondLst>
                                    <p:cond delay="0"/>
                                  </p:stCondLst>
                                  <p:childTnLst>
                                    <p:animEffect transition="out" filter="fade">
                                      <p:cBhvr>
                                        <p:cTn id="22" dur="500"/>
                                        <p:tgtEl>
                                          <p:spTgt spid="47"/>
                                        </p:tgtEl>
                                      </p:cBhvr>
                                    </p:animEffect>
                                    <p:set>
                                      <p:cBhvr>
                                        <p:cTn id="23" dur="1" fill="hold">
                                          <p:stCondLst>
                                            <p:cond delay="499"/>
                                          </p:stCondLst>
                                        </p:cTn>
                                        <p:tgtEl>
                                          <p:spTgt spid="47"/>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par>
                                <p:cTn id="27" presetID="10" presetClass="entr" presetSubtype="0"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childTnLst>
                          </p:cTn>
                        </p:par>
                      </p:childTnLst>
                    </p:cTn>
                  </p:par>
                </p:childTnLst>
              </p:cTn>
              <p:nextCondLst>
                <p:cond evt="onClick" delay="0">
                  <p:tgtEl>
                    <p:spTgt spid="41"/>
                  </p:tgtEl>
                </p:cond>
              </p:nextCondLst>
            </p:seq>
            <p:seq concurrent="1" nextAc="seek">
              <p:cTn id="30" restart="whenNotActive" fill="hold" evtFilter="cancelBubble" nodeType="interactiveSeq">
                <p:stCondLst>
                  <p:cond evt="onClick" delay="0">
                    <p:tgtEl>
                      <p:spTgt spid="288794"/>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288794"/>
                  </p:tgtEl>
                </p:cond>
              </p:nextCondLst>
            </p:seq>
          </p:childTnLst>
        </p:cTn>
      </p:par>
    </p:tnLst>
    <p:bldLst>
      <p:bldP spid="30" grpId="0"/>
      <p:bldP spid="36" grpId="0" animBg="1"/>
      <p:bldP spid="36" grpId="1" animBg="1"/>
    </p:bldLst>
  </p:timing>
</p:sld>
</file>

<file path=ppt/slides/slide1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8563CAC1-22F2-1E19-A2F3-9223EA018DD6}"/>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chemeClr val="accent5">
                    <a:lumMod val="75000"/>
                  </a:schemeClr>
                </a:solidFill>
                <a:cs typeface="Arial" charset="0"/>
              </a:rPr>
              <a:t>La Fédération </a:t>
            </a:r>
            <a:r>
              <a:rPr lang="fr-FR" sz="3200" b="1" dirty="0" err="1">
                <a:solidFill>
                  <a:schemeClr val="accent5">
                    <a:lumMod val="75000"/>
                  </a:schemeClr>
                </a:solidFill>
                <a:cs typeface="Arial" charset="0"/>
              </a:rPr>
              <a:t>Atmo</a:t>
            </a:r>
            <a:r>
              <a:rPr lang="fr-FR" sz="3200" b="1" dirty="0">
                <a:solidFill>
                  <a:schemeClr val="accent5">
                    <a:lumMod val="75000"/>
                  </a:schemeClr>
                </a:solidFill>
                <a:cs typeface="Arial" charset="0"/>
              </a:rPr>
              <a:t> France</a:t>
            </a:r>
            <a:endParaRPr lang="fr-FR" altLang="fr-FR" sz="3200" b="1" dirty="0">
              <a:solidFill>
                <a:schemeClr val="accent5">
                  <a:lumMod val="75000"/>
                </a:schemeClr>
              </a:solidFill>
              <a:cs typeface="Arial" charset="0"/>
            </a:endParaRPr>
          </a:p>
        </p:txBody>
      </p:sp>
      <p:sp>
        <p:nvSpPr>
          <p:cNvPr id="22" name="Rectangle 1">
            <a:extLst>
              <a:ext uri="{FF2B5EF4-FFF2-40B4-BE49-F238E27FC236}">
                <a16:creationId xmlns:a16="http://schemas.microsoft.com/office/drawing/2014/main" id="{C2C2F935-7DD5-E305-8CB3-8C9D88C0F2E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grpSp>
        <p:nvGrpSpPr>
          <p:cNvPr id="118788" name="Groupe 12">
            <a:extLst>
              <a:ext uri="{FF2B5EF4-FFF2-40B4-BE49-F238E27FC236}">
                <a16:creationId xmlns:a16="http://schemas.microsoft.com/office/drawing/2014/main" id="{EEE550EE-69AB-DADF-F4D3-643AF9108BCE}"/>
              </a:ext>
            </a:extLst>
          </p:cNvPr>
          <p:cNvGrpSpPr>
            <a:grpSpLocks/>
          </p:cNvGrpSpPr>
          <p:nvPr/>
        </p:nvGrpSpPr>
        <p:grpSpPr bwMode="auto">
          <a:xfrm>
            <a:off x="1962150" y="1316038"/>
            <a:ext cx="4876800" cy="5338762"/>
            <a:chOff x="6532562" y="1049338"/>
            <a:chExt cx="4730751" cy="5440363"/>
          </a:xfrm>
        </p:grpSpPr>
        <p:pic>
          <p:nvPicPr>
            <p:cNvPr id="118800" name="Image 3">
              <a:extLst>
                <a:ext uri="{FF2B5EF4-FFF2-40B4-BE49-F238E27FC236}">
                  <a16:creationId xmlns:a16="http://schemas.microsoft.com/office/drawing/2014/main" id="{FB792DD5-906A-0454-DE4E-D94C9C87FC2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32562" y="1049338"/>
              <a:ext cx="4730751" cy="544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801" name="+ atmosud">
              <a:hlinkClick r:id="" action="ppaction://noaction"/>
              <a:extLst>
                <a:ext uri="{FF2B5EF4-FFF2-40B4-BE49-F238E27FC236}">
                  <a16:creationId xmlns:a16="http://schemas.microsoft.com/office/drawing/2014/main" id="{F419FB5E-937D-760E-2BA4-6BA83452AFD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22686">
              <a:off x="10342208" y="4896367"/>
              <a:ext cx="299957" cy="295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question 1">
            <a:extLst>
              <a:ext uri="{FF2B5EF4-FFF2-40B4-BE49-F238E27FC236}">
                <a16:creationId xmlns:a16="http://schemas.microsoft.com/office/drawing/2014/main" id="{8FC5B9F4-C78C-6B9A-E999-E31AE0C0515B}"/>
              </a:ext>
            </a:extLst>
          </p:cNvPr>
          <p:cNvSpPr>
            <a:spLocks noChangeArrowheads="1"/>
          </p:cNvSpPr>
          <p:nvPr/>
        </p:nvSpPr>
        <p:spPr bwMode="auto">
          <a:xfrm>
            <a:off x="7932738" y="2366963"/>
            <a:ext cx="3802062" cy="347662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defRPr/>
            </a:pPr>
            <a:r>
              <a:rPr lang="fr-FR" altLang="fr-FR" sz="2200" dirty="0">
                <a:solidFill>
                  <a:schemeClr val="accent5">
                    <a:lumMod val="75000"/>
                  </a:schemeClr>
                </a:solidFill>
                <a:cs typeface="Calibri" panose="020F0502020204030204" pitchFamily="34" charset="0"/>
              </a:rPr>
              <a:t>La Fédération </a:t>
            </a:r>
            <a:r>
              <a:rPr lang="fr-FR" altLang="fr-FR" sz="2200" dirty="0" err="1">
                <a:solidFill>
                  <a:schemeClr val="accent5">
                    <a:lumMod val="75000"/>
                  </a:schemeClr>
                </a:solidFill>
                <a:cs typeface="Calibri" panose="020F0502020204030204" pitchFamily="34" charset="0"/>
              </a:rPr>
              <a:t>Atmo</a:t>
            </a:r>
            <a:r>
              <a:rPr lang="fr-FR" altLang="fr-FR" sz="2200" dirty="0">
                <a:solidFill>
                  <a:schemeClr val="accent5">
                    <a:lumMod val="75000"/>
                  </a:schemeClr>
                </a:solidFill>
                <a:cs typeface="Calibri" panose="020F0502020204030204" pitchFamily="34" charset="0"/>
              </a:rPr>
              <a:t> France est un réseau regroupant les </a:t>
            </a:r>
            <a:r>
              <a:rPr lang="fr-FR" altLang="fr-FR" sz="2200" b="1" dirty="0">
                <a:solidFill>
                  <a:schemeClr val="accent5">
                    <a:lumMod val="75000"/>
                  </a:schemeClr>
                </a:solidFill>
                <a:cs typeface="Calibri" panose="020F0502020204030204" pitchFamily="34" charset="0"/>
              </a:rPr>
              <a:t>Associations Agréées de Surveillance de la Qualité de l’Air (AASQA)</a:t>
            </a:r>
            <a:r>
              <a:rPr lang="fr-FR" altLang="fr-FR" sz="2200" dirty="0">
                <a:solidFill>
                  <a:schemeClr val="accent5">
                    <a:lumMod val="75000"/>
                  </a:schemeClr>
                </a:solidFill>
                <a:cs typeface="Calibri" panose="020F0502020204030204" pitchFamily="34" charset="0"/>
              </a:rPr>
              <a:t>.</a:t>
            </a:r>
          </a:p>
          <a:p>
            <a:pPr algn="just" eaLnBrk="1" hangingPunct="1">
              <a:lnSpc>
                <a:spcPct val="100000"/>
              </a:lnSpc>
              <a:spcBef>
                <a:spcPct val="0"/>
              </a:spcBef>
              <a:buFontTx/>
              <a:buNone/>
              <a:defRPr/>
            </a:pPr>
            <a:endParaRPr lang="fr-FR" altLang="fr-FR" sz="2200" dirty="0">
              <a:solidFill>
                <a:schemeClr val="accent5">
                  <a:lumMod val="75000"/>
                </a:schemeClr>
              </a:solidFill>
              <a:cs typeface="Calibri" panose="020F0502020204030204" pitchFamily="34" charset="0"/>
            </a:endParaRPr>
          </a:p>
          <a:p>
            <a:pPr algn="just" eaLnBrk="1" hangingPunct="1">
              <a:lnSpc>
                <a:spcPct val="100000"/>
              </a:lnSpc>
              <a:spcBef>
                <a:spcPct val="0"/>
              </a:spcBef>
              <a:buFontTx/>
              <a:buNone/>
              <a:defRPr/>
            </a:pPr>
            <a:r>
              <a:rPr lang="fr-FR" altLang="fr-FR" sz="2200" dirty="0">
                <a:solidFill>
                  <a:schemeClr val="accent5">
                    <a:lumMod val="75000"/>
                  </a:schemeClr>
                </a:solidFill>
                <a:cs typeface="Calibri" panose="020F0502020204030204" pitchFamily="34" charset="0"/>
              </a:rPr>
              <a:t>Constituées dans les années 70, les AASQA sont présentes dans </a:t>
            </a:r>
            <a:r>
              <a:rPr lang="fr-FR" altLang="fr-FR" sz="2200" b="1" dirty="0">
                <a:solidFill>
                  <a:schemeClr val="accent5">
                    <a:lumMod val="75000"/>
                  </a:schemeClr>
                </a:solidFill>
                <a:cs typeface="Calibri" panose="020F0502020204030204" pitchFamily="34" charset="0"/>
              </a:rPr>
              <a:t>chaque région administrative en métropole et en outre-mer</a:t>
            </a:r>
            <a:r>
              <a:rPr lang="fr-FR" altLang="fr-FR" sz="2200" dirty="0">
                <a:solidFill>
                  <a:schemeClr val="accent5">
                    <a:lumMod val="75000"/>
                  </a:schemeClr>
                </a:solidFill>
                <a:cs typeface="Calibri" panose="020F0502020204030204" pitchFamily="34" charset="0"/>
              </a:rPr>
              <a:t>.</a:t>
            </a:r>
          </a:p>
        </p:txBody>
      </p:sp>
      <p:pic>
        <p:nvPicPr>
          <p:cNvPr id="118790" name="Image 42">
            <a:extLst>
              <a:ext uri="{FF2B5EF4-FFF2-40B4-BE49-F238E27FC236}">
                <a16:creationId xmlns:a16="http://schemas.microsoft.com/office/drawing/2014/main" id="{EF5A5B53-8973-B4A0-5506-EBA1B79413A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1" name="PictoVideo">
            <a:extLst>
              <a:ext uri="{FF2B5EF4-FFF2-40B4-BE49-F238E27FC236}">
                <a16:creationId xmlns:a16="http://schemas.microsoft.com/office/drawing/2014/main" id="{65A17B93-D6A6-C6FE-AA63-A218FCA962A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3EDEBD5C-0965-C2ED-C7FA-387C7A170E2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C27DCE7F-9B61-2554-FBFB-D016A721A62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8794" name="PictoGuide">
            <a:extLst>
              <a:ext uri="{FF2B5EF4-FFF2-40B4-BE49-F238E27FC236}">
                <a16:creationId xmlns:a16="http://schemas.microsoft.com/office/drawing/2014/main" id="{FF735709-E8ED-4088-E2BA-FB0F7DE6234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20260A22-8CF4-D4BB-5B58-37ADF926222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13E4BD08-FF14-C977-724B-B839F1752A5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8797" name="PictoVideo">
            <a:extLst>
              <a:ext uri="{FF2B5EF4-FFF2-40B4-BE49-F238E27FC236}">
                <a16:creationId xmlns:a16="http://schemas.microsoft.com/office/drawing/2014/main" id="{C03E93D9-9AD4-B83A-6484-78763D1E64A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8" name="Image 7">
            <a:extLst>
              <a:ext uri="{FF2B5EF4-FFF2-40B4-BE49-F238E27FC236}">
                <a16:creationId xmlns:a16="http://schemas.microsoft.com/office/drawing/2014/main" id="{A40AD385-68DE-DF7B-E27A-0A8A552C27B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41313" y="228600"/>
            <a:ext cx="79375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15A3C16-F414-DDEA-FCEC-846A5CE172A7}"/>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197</a:t>
            </a:fld>
            <a:endParaRPr lang="fr-FR" altLang="fr-FR" b="1" dirty="0">
              <a:solidFill>
                <a:srgbClr val="FFC000"/>
              </a:solidFill>
            </a:endParaRP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 name="Num 2">
            <a:extLst>
              <a:ext uri="{FF2B5EF4-FFF2-40B4-BE49-F238E27FC236}">
                <a16:creationId xmlns:a16="http://schemas.microsoft.com/office/drawing/2014/main" id="{E7D23F1B-13CC-5B90-BB1D-540CEC7955BD}"/>
              </a:ext>
            </a:extLst>
          </p:cNvPr>
          <p:cNvSpPr/>
          <p:nvPr/>
        </p:nvSpPr>
        <p:spPr bwMode="auto">
          <a:xfrm>
            <a:off x="7864475" y="3814762"/>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sp>
        <p:nvSpPr>
          <p:cNvPr id="44" name="Num 1">
            <a:extLst>
              <a:ext uri="{FF2B5EF4-FFF2-40B4-BE49-F238E27FC236}">
                <a16:creationId xmlns:a16="http://schemas.microsoft.com/office/drawing/2014/main" id="{9C4DE5AB-F1EF-34C9-391E-3360D52EEF55}"/>
              </a:ext>
            </a:extLst>
          </p:cNvPr>
          <p:cNvSpPr/>
          <p:nvPr/>
        </p:nvSpPr>
        <p:spPr bwMode="auto">
          <a:xfrm>
            <a:off x="7829817" y="2182812"/>
            <a:ext cx="842962" cy="84296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sp>
        <p:nvSpPr>
          <p:cNvPr id="35" name="Rectangle 2">
            <a:extLst>
              <a:ext uri="{FF2B5EF4-FFF2-40B4-BE49-F238E27FC236}">
                <a16:creationId xmlns:a16="http://schemas.microsoft.com/office/drawing/2014/main" id="{3F189D3A-A195-09F0-7BD4-ED190C7DA72B}"/>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200" b="1" dirty="0">
                <a:solidFill>
                  <a:srgbClr val="2F5597"/>
                </a:solidFill>
              </a:rPr>
              <a:t>L’ozone que nous respirons est-il bon pour la santé ? </a:t>
            </a:r>
          </a:p>
        </p:txBody>
      </p:sp>
      <p:sp>
        <p:nvSpPr>
          <p:cNvPr id="39" name="Rectangle 1">
            <a:extLst>
              <a:ext uri="{FF2B5EF4-FFF2-40B4-BE49-F238E27FC236}">
                <a16:creationId xmlns:a16="http://schemas.microsoft.com/office/drawing/2014/main" id="{6D2C3BFE-FA01-F880-CE9E-E9E14FD9E2E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36" name="Image 25">
            <a:extLst>
              <a:ext uri="{FF2B5EF4-FFF2-40B4-BE49-F238E27FC236}">
                <a16:creationId xmlns:a16="http://schemas.microsoft.com/office/drawing/2014/main" id="{BDAC74AC-EC67-B763-6C55-6E4454958F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21286"/>
          <a:stretch>
            <a:fillRect/>
          </a:stretch>
        </p:blipFill>
        <p:spPr bwMode="auto">
          <a:xfrm>
            <a:off x="1525588" y="1146175"/>
            <a:ext cx="5559425" cy="365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3541" name="PictoVideo">
            <a:extLst>
              <a:ext uri="{FF2B5EF4-FFF2-40B4-BE49-F238E27FC236}">
                <a16:creationId xmlns:a16="http://schemas.microsoft.com/office/drawing/2014/main" id="{4150DBC6-514D-ED70-B4F3-3291DBD7143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325CE142-2AB4-FE6B-7456-966E8F11C72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44546A"/>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21B69E80-051B-F725-DC18-3E324A92398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44546A"/>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93544" name="PictoGuide">
            <a:extLst>
              <a:ext uri="{FF2B5EF4-FFF2-40B4-BE49-F238E27FC236}">
                <a16:creationId xmlns:a16="http://schemas.microsoft.com/office/drawing/2014/main" id="{92D7B1D5-0A1D-14C6-BEE3-24CE492B326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988CBC82-E16C-28FB-3EEA-65961466F0C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44546A"/>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1913168D-BC2A-FBAF-480B-3D109A7A709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44546A"/>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26315" name="Image 42">
            <a:extLst>
              <a:ext uri="{FF2B5EF4-FFF2-40B4-BE49-F238E27FC236}">
                <a16:creationId xmlns:a16="http://schemas.microsoft.com/office/drawing/2014/main" id="{1A45FAC1-A99B-9838-EFA8-DA72D5C26B3A}"/>
              </a:ext>
            </a:extLst>
          </p:cNvPr>
          <p:cNvPicPr>
            <a:picLocks noChangeAspect="1"/>
          </p:cNvPicPr>
          <p:nvPr/>
        </p:nvPicPr>
        <p:blipFill>
          <a:blip r:embed="rId8">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193548" name="PictoVideo">
            <a:extLst>
              <a:ext uri="{FF2B5EF4-FFF2-40B4-BE49-F238E27FC236}">
                <a16:creationId xmlns:a16="http://schemas.microsoft.com/office/drawing/2014/main" id="{CD85EDA0-47BE-C07F-C438-C1E87DB78C5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F5351456-1CC2-7AD8-84D4-9F1887A25BC9}"/>
              </a:ext>
            </a:extLst>
          </p:cNvPr>
          <p:cNvSpPr>
            <a:spLocks noChangeArrowheads="1"/>
          </p:cNvSpPr>
          <p:nvPr/>
        </p:nvSpPr>
        <p:spPr bwMode="auto">
          <a:xfrm>
            <a:off x="2000250" y="5524500"/>
            <a:ext cx="92932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ts val="600"/>
              </a:spcBef>
              <a:buFont typeface="Arial" panose="020B0604020202020204" pitchFamily="34" charset="0"/>
              <a:buNone/>
            </a:pPr>
            <a:r>
              <a:rPr lang="fr-FR" altLang="fr-FR" sz="2200" dirty="0">
                <a:solidFill>
                  <a:srgbClr val="2F5597"/>
                </a:solidFill>
                <a:cs typeface="Calibri" panose="020F0502020204030204" pitchFamily="34" charset="0"/>
              </a:rPr>
              <a:t>L’ozone que nous respirons (ozone de basse altitude) est </a:t>
            </a:r>
            <a:r>
              <a:rPr lang="fr-FR" altLang="fr-FR" sz="2200" b="1" dirty="0">
                <a:solidFill>
                  <a:srgbClr val="2F5597"/>
                </a:solidFill>
                <a:cs typeface="Calibri" panose="020F0502020204030204" pitchFamily="34" charset="0"/>
              </a:rPr>
              <a:t>mauvais pour la santé</a:t>
            </a:r>
            <a:r>
              <a:rPr lang="fr-FR" altLang="fr-FR" sz="2000" b="1" dirty="0">
                <a:solidFill>
                  <a:srgbClr val="2F5597"/>
                </a:solidFill>
                <a:cs typeface="Calibri" panose="020F0502020204030204" pitchFamily="34" charset="0"/>
              </a:rPr>
              <a:t>.</a:t>
            </a:r>
            <a:r>
              <a:rPr lang="fr-FR" altLang="fr-FR" b="1" dirty="0">
                <a:solidFill>
                  <a:srgbClr val="2F5597"/>
                </a:solidFill>
                <a:latin typeface="Candara" panose="020E0502030303020204" pitchFamily="34" charset="0"/>
              </a:rPr>
              <a:t> </a:t>
            </a:r>
            <a:r>
              <a:rPr lang="fr-FR" altLang="fr-FR" sz="2200" dirty="0">
                <a:solidFill>
                  <a:srgbClr val="2F5597"/>
                </a:solidFill>
                <a:cs typeface="Calibri" panose="020F0502020204030204" pitchFamily="34" charset="0"/>
              </a:rPr>
              <a:t>Il s'accumule près du sol et </a:t>
            </a:r>
            <a:r>
              <a:rPr lang="fr-FR" altLang="fr-FR" sz="2200" b="1" dirty="0">
                <a:solidFill>
                  <a:srgbClr val="2F5597"/>
                </a:solidFill>
                <a:cs typeface="Calibri" panose="020F0502020204030204" pitchFamily="34" charset="0"/>
              </a:rPr>
              <a:t>entraîne des intoxications lors des pics de pollution.</a:t>
            </a:r>
          </a:p>
        </p:txBody>
      </p:sp>
      <p:sp>
        <p:nvSpPr>
          <p:cNvPr id="50193" name="ZoneTexte 21">
            <a:extLst>
              <a:ext uri="{FF2B5EF4-FFF2-40B4-BE49-F238E27FC236}">
                <a16:creationId xmlns:a16="http://schemas.microsoft.com/office/drawing/2014/main" id="{71022997-B5C0-32C5-6F0D-9DC55FACA16A}"/>
              </a:ext>
            </a:extLst>
          </p:cNvPr>
          <p:cNvSpPr txBox="1">
            <a:spLocks noChangeArrowheads="1"/>
          </p:cNvSpPr>
          <p:nvPr/>
        </p:nvSpPr>
        <p:spPr bwMode="auto">
          <a:xfrm>
            <a:off x="8807450" y="3905250"/>
            <a:ext cx="962025"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3500" b="1" dirty="0">
                <a:solidFill>
                  <a:srgbClr val="2F5597"/>
                </a:solidFill>
              </a:rPr>
              <a:t>Non</a:t>
            </a:r>
          </a:p>
        </p:txBody>
      </p:sp>
      <p:sp>
        <p:nvSpPr>
          <p:cNvPr id="193553" name="ZoneTexte 22">
            <a:extLst>
              <a:ext uri="{FF2B5EF4-FFF2-40B4-BE49-F238E27FC236}">
                <a16:creationId xmlns:a16="http://schemas.microsoft.com/office/drawing/2014/main" id="{B0B07C86-BFF2-B88B-A6CC-195108E4C393}"/>
              </a:ext>
            </a:extLst>
          </p:cNvPr>
          <p:cNvSpPr txBox="1">
            <a:spLocks noChangeArrowheads="1"/>
          </p:cNvSpPr>
          <p:nvPr/>
        </p:nvSpPr>
        <p:spPr bwMode="auto">
          <a:xfrm>
            <a:off x="8789988" y="2259013"/>
            <a:ext cx="83820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3500" b="1" dirty="0">
                <a:solidFill>
                  <a:srgbClr val="2F5597"/>
                </a:solidFill>
              </a:rPr>
              <a:t>Oui</a:t>
            </a:r>
          </a:p>
        </p:txBody>
      </p:sp>
      <p:pic>
        <p:nvPicPr>
          <p:cNvPr id="29" name="Image 28">
            <a:extLst>
              <a:ext uri="{FF2B5EF4-FFF2-40B4-BE49-F238E27FC236}">
                <a16:creationId xmlns:a16="http://schemas.microsoft.com/office/drawing/2014/main" id="{91067AF6-B0A8-1ABF-9739-D9D54BB18D4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30550" y="1279525"/>
            <a:ext cx="3108325"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3555" name="ZoneTexte 1">
            <a:extLst>
              <a:ext uri="{FF2B5EF4-FFF2-40B4-BE49-F238E27FC236}">
                <a16:creationId xmlns:a16="http://schemas.microsoft.com/office/drawing/2014/main" id="{1BE0A048-96F2-7D99-F5BB-34529D0E8A34}"/>
              </a:ext>
            </a:extLst>
          </p:cNvPr>
          <p:cNvSpPr txBox="1">
            <a:spLocks noChangeArrowheads="1"/>
          </p:cNvSpPr>
          <p:nvPr/>
        </p:nvSpPr>
        <p:spPr bwMode="auto">
          <a:xfrm>
            <a:off x="12703175" y="2982913"/>
            <a:ext cx="13017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AutoNum type="arabicPeriod"/>
            </a:pPr>
            <a:r>
              <a:rPr lang="fr-FR" altLang="fr-FR" sz="1800"/>
              <a:t>Oui</a:t>
            </a:r>
          </a:p>
          <a:p>
            <a:pPr>
              <a:lnSpc>
                <a:spcPct val="100000"/>
              </a:lnSpc>
              <a:spcBef>
                <a:spcPct val="0"/>
              </a:spcBef>
              <a:buFontTx/>
              <a:buAutoNum type="arabicPeriod"/>
            </a:pPr>
            <a:r>
              <a:rPr lang="fr-FR" altLang="fr-FR" sz="1800"/>
              <a:t>Non</a:t>
            </a:r>
          </a:p>
        </p:txBody>
      </p:sp>
      <p:pic>
        <p:nvPicPr>
          <p:cNvPr id="193557" name="Image 5" descr="1">
            <a:extLst>
              <a:ext uri="{FF2B5EF4-FFF2-40B4-BE49-F238E27FC236}">
                <a16:creationId xmlns:a16="http://schemas.microsoft.com/office/drawing/2014/main" id="{27FD4A72-B0FD-306F-D2BA-17F78A4FB1C4}"/>
              </a:ext>
            </a:extLst>
          </p:cNvPr>
          <p:cNvPicPr>
            <a:picLocks/>
          </p:cNvPicPr>
          <p:nvPr>
            <p:custDataLst>
              <p:tags r:id="rId2"/>
            </p:custDataLst>
          </p:nvPr>
        </p:nvPicPr>
        <p:blipFill>
          <a:blip r:embed="rId11">
            <a:extLst>
              <a:ext uri="{28A0092B-C50C-407E-A947-70E740481C1C}">
                <a14:useLocalDpi xmlns:a14="http://schemas.microsoft.com/office/drawing/2010/main" val="0"/>
              </a:ext>
            </a:extLst>
          </a:blip>
          <a:srcRect/>
          <a:stretch>
            <a:fillRect/>
          </a:stretch>
        </p:blipFill>
        <p:spPr bwMode="auto">
          <a:xfrm>
            <a:off x="12309475" y="3025775"/>
            <a:ext cx="3937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3558" name="Image 7">
            <a:extLst>
              <a:ext uri="{FF2B5EF4-FFF2-40B4-BE49-F238E27FC236}">
                <a16:creationId xmlns:a16="http://schemas.microsoft.com/office/drawing/2014/main" id="{15357A84-DCF6-8500-F076-B46BF5648267}"/>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 36">
            <a:extLst>
              <a:ext uri="{FF2B5EF4-FFF2-40B4-BE49-F238E27FC236}">
                <a16:creationId xmlns:a16="http://schemas.microsoft.com/office/drawing/2014/main" id="{9F8CE86A-F67E-04C3-EA89-3D26904D98F2}"/>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rot="1829176">
            <a:off x="10490200" y="3311525"/>
            <a:ext cx="1878013"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ouce 4">
            <a:extLst>
              <a:ext uri="{FF2B5EF4-FFF2-40B4-BE49-F238E27FC236}">
                <a16:creationId xmlns:a16="http://schemas.microsoft.com/office/drawing/2014/main" id="{E6F9DA6D-5DC5-C334-549E-EE0BAC70A7EF}"/>
              </a:ext>
            </a:extLst>
          </p:cNvPr>
          <p:cNvPicPr>
            <a:picLocks noChangeAspect="1"/>
          </p:cNvPicPr>
          <p:nvPr/>
        </p:nvPicPr>
        <p:blipFill>
          <a:blip r:embed="rId14">
            <a:extLst>
              <a:ext uri="{28A0092B-C50C-407E-A947-70E740481C1C}">
                <a14:useLocalDpi xmlns:a14="http://schemas.microsoft.com/office/drawing/2010/main" val="0"/>
              </a:ext>
            </a:extLst>
          </a:blip>
          <a:srcRect l="16957" t="11263" r="22626" b="23238"/>
          <a:stretch>
            <a:fillRect/>
          </a:stretch>
        </p:blipFill>
        <p:spPr bwMode="auto">
          <a:xfrm>
            <a:off x="7703609" y="3601243"/>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ouce 1">
            <a:extLst>
              <a:ext uri="{FF2B5EF4-FFF2-40B4-BE49-F238E27FC236}">
                <a16:creationId xmlns:a16="http://schemas.microsoft.com/office/drawing/2014/main" id="{E6F76987-4EE2-2276-6EC9-33909943EEA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15923" t="10776" r="19125" b="21657"/>
          <a:stretch>
            <a:fillRect/>
          </a:stretch>
        </p:blipFill>
        <p:spPr bwMode="auto">
          <a:xfrm>
            <a:off x="7692892" y="2113756"/>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Carré corné Info">
            <a:extLst>
              <a:ext uri="{FF2B5EF4-FFF2-40B4-BE49-F238E27FC236}">
                <a16:creationId xmlns:a16="http://schemas.microsoft.com/office/drawing/2014/main" id="{2A55E849-E30F-0B07-E507-5E87089BE419}"/>
              </a:ext>
            </a:extLst>
          </p:cNvPr>
          <p:cNvSpPr/>
          <p:nvPr/>
        </p:nvSpPr>
        <p:spPr>
          <a:xfrm>
            <a:off x="106363" y="5992813"/>
            <a:ext cx="1354137" cy="517525"/>
          </a:xfrm>
          <a:prstGeom prst="foldedCorner">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chemeClr val="accent1">
                    <a:lumMod val="75000"/>
                  </a:schemeClr>
                </a:solidFill>
              </a:rPr>
              <a:t>Non </a:t>
            </a:r>
          </a:p>
        </p:txBody>
      </p:sp>
      <p:grpSp>
        <p:nvGrpSpPr>
          <p:cNvPr id="33" name="Groupe OUI / NON">
            <a:extLst>
              <a:ext uri="{FF2B5EF4-FFF2-40B4-BE49-F238E27FC236}">
                <a16:creationId xmlns:a16="http://schemas.microsoft.com/office/drawing/2014/main" id="{C7DA6A79-7D76-4BFD-B493-3DE4DE374CE1}"/>
              </a:ext>
            </a:extLst>
          </p:cNvPr>
          <p:cNvGrpSpPr>
            <a:grpSpLocks/>
          </p:cNvGrpSpPr>
          <p:nvPr/>
        </p:nvGrpSpPr>
        <p:grpSpPr bwMode="auto">
          <a:xfrm>
            <a:off x="11001374" y="742950"/>
            <a:ext cx="985838" cy="586867"/>
            <a:chOff x="10661839" y="250057"/>
            <a:chExt cx="1283656" cy="765126"/>
          </a:xfrm>
        </p:grpSpPr>
        <p:pic>
          <p:nvPicPr>
            <p:cNvPr id="40" name="pouce 4 oui">
              <a:extLst>
                <a:ext uri="{FF2B5EF4-FFF2-40B4-BE49-F238E27FC236}">
                  <a16:creationId xmlns:a16="http://schemas.microsoft.com/office/drawing/2014/main" id="{BA832A41-4C26-4F59-BA69-BA2C13AC8CF0}"/>
                </a:ext>
              </a:extLst>
            </p:cNvPr>
            <p:cNvPicPr>
              <a:picLocks noChangeAspect="1"/>
            </p:cNvPicPr>
            <p:nvPr/>
          </p:nvPicPr>
          <p:blipFill>
            <a:blip r:embed="rId16"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ouce 1 non">
              <a:extLst>
                <a:ext uri="{FF2B5EF4-FFF2-40B4-BE49-F238E27FC236}">
                  <a16:creationId xmlns:a16="http://schemas.microsoft.com/office/drawing/2014/main" id="{29247553-8CFA-4999-8F49-F840CA98DCE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Rectangle 1">
            <a:extLst>
              <a:ext uri="{FF2B5EF4-FFF2-40B4-BE49-F238E27FC236}">
                <a16:creationId xmlns:a16="http://schemas.microsoft.com/office/drawing/2014/main" id="{F0A12723-D7D3-A71E-6048-6BBE6958E334}"/>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198</a:t>
            </a:fld>
            <a:endParaRPr lang="fr-FR" altLang="fr-FR" b="1" dirty="0">
              <a:solidFill>
                <a:srgbClr val="FFC000"/>
              </a:solidFill>
            </a:endParaRPr>
          </a:p>
        </p:txBody>
      </p:sp>
      <p:pic>
        <p:nvPicPr>
          <p:cNvPr id="4" name="Image 3">
            <a:hlinkClick r:id="rId17" action="ppaction://hlinksldjump"/>
            <a:extLst>
              <a:ext uri="{FF2B5EF4-FFF2-40B4-BE49-F238E27FC236}">
                <a16:creationId xmlns:a16="http://schemas.microsoft.com/office/drawing/2014/main" id="{DAD38D20-5073-E7A0-6020-0BFB98B663A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380955" y="5621628"/>
            <a:ext cx="786386" cy="667513"/>
          </a:xfrm>
          <a:prstGeom prst="rect">
            <a:avLst/>
          </a:prstGeom>
        </p:spPr>
      </p:pic>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29"/>
                                        </p:tgtEl>
                                      </p:cBhvr>
                                    </p:animEffect>
                                    <p:animScale>
                                      <p:cBhvr>
                                        <p:cTn id="7" dur="250" autoRev="1" fill="hold"/>
                                        <p:tgtEl>
                                          <p:spTgt spid="29"/>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xit" presetSubtype="0" fill="hold" nodeType="clickEffect">
                                  <p:stCondLst>
                                    <p:cond delay="0"/>
                                  </p:stCondLst>
                                  <p:childTnLst>
                                    <p:set>
                                      <p:cBhvr>
                                        <p:cTn id="11" dur="1" fill="hold">
                                          <p:stCondLst>
                                            <p:cond delay="0"/>
                                          </p:stCondLst>
                                        </p:cTn>
                                        <p:tgtEl>
                                          <p:spTgt spid="29"/>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250"/>
                                        <p:tgtEl>
                                          <p:spTgt spid="14"/>
                                        </p:tgtEl>
                                      </p:cBhvr>
                                    </p:animEffect>
                                  </p:childTnLst>
                                </p:cTn>
                              </p:par>
                              <p:par>
                                <p:cTn id="15" presetID="1" presetClass="entr" presetSubtype="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3" presetClass="emph" presetSubtype="2" fill="hold" grpId="0" nodeType="withEffect">
                                  <p:stCondLst>
                                    <p:cond delay="0"/>
                                  </p:stCondLst>
                                  <p:childTnLst>
                                    <p:animClr clrSpc="rgb" dir="cw">
                                      <p:cBhvr override="childStyle">
                                        <p:cTn id="20" dur="1000" fill="hold"/>
                                        <p:tgtEl>
                                          <p:spTgt spid="50193"/>
                                        </p:tgtEl>
                                        <p:attrNameLst>
                                          <p:attrName>style.color</p:attrName>
                                        </p:attrNameLst>
                                      </p:cBhvr>
                                      <p:to>
                                        <a:srgbClr val="538135"/>
                                      </p:to>
                                    </p:animClr>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26315"/>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2"/>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226315"/>
                  </p:tgtEl>
                </p:cond>
              </p:nextCondLst>
            </p:seq>
            <p:seq concurrent="1" nextAc="seek">
              <p:cTn id="30" restart="whenNotActive" fill="hold" evtFilter="cancelBubble" nodeType="interactiveSeq">
                <p:stCondLst>
                  <p:cond evt="onClick" delay="0">
                    <p:tgtEl>
                      <p:spTgt spid="44"/>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hidden"/>
                                      </p:to>
                                    </p:set>
                                  </p:childTnLst>
                                </p:cTn>
                              </p:par>
                              <p:par>
                                <p:cTn id="35" presetID="53" presetClass="entr" presetSubtype="16"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p:cTn id="37" dur="500" fill="hold"/>
                                        <p:tgtEl>
                                          <p:spTgt spid="38"/>
                                        </p:tgtEl>
                                        <p:attrNameLst>
                                          <p:attrName>ppt_w</p:attrName>
                                        </p:attrNameLst>
                                      </p:cBhvr>
                                      <p:tavLst>
                                        <p:tav tm="0">
                                          <p:val>
                                            <p:fltVal val="0"/>
                                          </p:val>
                                        </p:tav>
                                        <p:tav tm="100000">
                                          <p:val>
                                            <p:strVal val="#ppt_w"/>
                                          </p:val>
                                        </p:tav>
                                      </p:tavLst>
                                    </p:anim>
                                    <p:anim calcmode="lin" valueType="num">
                                      <p:cBhvr>
                                        <p:cTn id="38" dur="500" fill="hold"/>
                                        <p:tgtEl>
                                          <p:spTgt spid="38"/>
                                        </p:tgtEl>
                                        <p:attrNameLst>
                                          <p:attrName>ppt_h</p:attrName>
                                        </p:attrNameLst>
                                      </p:cBhvr>
                                      <p:tavLst>
                                        <p:tav tm="0">
                                          <p:val>
                                            <p:fltVal val="0"/>
                                          </p:val>
                                        </p:tav>
                                        <p:tav tm="100000">
                                          <p:val>
                                            <p:strVal val="#ppt_h"/>
                                          </p:val>
                                        </p:tav>
                                      </p:tavLst>
                                    </p:anim>
                                    <p:animEffect transition="in" filter="fade">
                                      <p:cBhvr>
                                        <p:cTn id="39" dur="500"/>
                                        <p:tgtEl>
                                          <p:spTgt spid="38"/>
                                        </p:tgtEl>
                                      </p:cBhvr>
                                    </p:animEffect>
                                  </p:childTnLst>
                                </p:cTn>
                              </p:par>
                            </p:childTnLst>
                          </p:cTn>
                        </p:par>
                      </p:childTnLst>
                    </p:cTn>
                  </p:par>
                </p:childTnLst>
              </p:cTn>
              <p:nextCondLst>
                <p:cond evt="onClick" delay="0">
                  <p:tgtEl>
                    <p:spTgt spid="44"/>
                  </p:tgtEl>
                </p:cond>
              </p:nextCondLst>
            </p:seq>
            <p:seq concurrent="1" nextAc="seek">
              <p:cTn id="40" restart="whenNotActive" fill="hold" evtFilter="cancelBubble" nodeType="interactiveSeq">
                <p:stCondLst>
                  <p:cond evt="onClick" delay="0">
                    <p:tgtEl>
                      <p:spTgt spid="43"/>
                    </p:tgtEl>
                  </p:cond>
                </p:stCondLst>
                <p:endSync evt="end" delay="0">
                  <p:rtn val="all"/>
                </p:endSync>
                <p:childTnLst>
                  <p:par>
                    <p:cTn id="41" fill="hold">
                      <p:stCondLst>
                        <p:cond delay="0"/>
                      </p:stCondLst>
                      <p:childTnLst>
                        <p:par>
                          <p:cTn id="42" fill="hold">
                            <p:stCondLst>
                              <p:cond delay="0"/>
                            </p:stCondLst>
                            <p:childTnLst>
                              <p:par>
                                <p:cTn id="43" presetID="1" presetClass="exit" presetSubtype="0" fill="hold" grpId="0" nodeType="withEffect">
                                  <p:stCondLst>
                                    <p:cond delay="0"/>
                                  </p:stCondLst>
                                  <p:childTnLst>
                                    <p:set>
                                      <p:cBhvr>
                                        <p:cTn id="44" dur="1" fill="hold">
                                          <p:stCondLst>
                                            <p:cond delay="0"/>
                                          </p:stCondLst>
                                        </p:cTn>
                                        <p:tgtEl>
                                          <p:spTgt spid="43"/>
                                        </p:tgtEl>
                                        <p:attrNameLst>
                                          <p:attrName>style.visibility</p:attrName>
                                        </p:attrNameLst>
                                      </p:cBhvr>
                                      <p:to>
                                        <p:strVal val="hidden"/>
                                      </p:to>
                                    </p:set>
                                  </p:childTnLst>
                                </p:cTn>
                              </p:par>
                              <p:par>
                                <p:cTn id="45" presetID="53" presetClass="entr" presetSubtype="16" fill="hold" nodeType="with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p:cTn id="47" dur="500" fill="hold"/>
                                        <p:tgtEl>
                                          <p:spTgt spid="34"/>
                                        </p:tgtEl>
                                        <p:attrNameLst>
                                          <p:attrName>ppt_w</p:attrName>
                                        </p:attrNameLst>
                                      </p:cBhvr>
                                      <p:tavLst>
                                        <p:tav tm="0">
                                          <p:val>
                                            <p:fltVal val="0"/>
                                          </p:val>
                                        </p:tav>
                                        <p:tav tm="100000">
                                          <p:val>
                                            <p:strVal val="#ppt_w"/>
                                          </p:val>
                                        </p:tav>
                                      </p:tavLst>
                                    </p:anim>
                                    <p:anim calcmode="lin" valueType="num">
                                      <p:cBhvr>
                                        <p:cTn id="48" dur="500" fill="hold"/>
                                        <p:tgtEl>
                                          <p:spTgt spid="34"/>
                                        </p:tgtEl>
                                        <p:attrNameLst>
                                          <p:attrName>ppt_h</p:attrName>
                                        </p:attrNameLst>
                                      </p:cBhvr>
                                      <p:tavLst>
                                        <p:tav tm="0">
                                          <p:val>
                                            <p:fltVal val="0"/>
                                          </p:val>
                                        </p:tav>
                                        <p:tav tm="100000">
                                          <p:val>
                                            <p:strVal val="#ppt_h"/>
                                          </p:val>
                                        </p:tav>
                                      </p:tavLst>
                                    </p:anim>
                                    <p:animEffect transition="in" filter="fade">
                                      <p:cBhvr>
                                        <p:cTn id="49" dur="500"/>
                                        <p:tgtEl>
                                          <p:spTgt spid="34"/>
                                        </p:tgtEl>
                                      </p:cBhvr>
                                    </p:animEffect>
                                  </p:childTnLst>
                                </p:cTn>
                              </p:par>
                            </p:childTnLst>
                          </p:cTn>
                        </p:par>
                      </p:childTnLst>
                    </p:cTn>
                  </p:par>
                </p:childTnLst>
              </p:cTn>
              <p:nextCondLst>
                <p:cond evt="onClick" delay="0">
                  <p:tgtEl>
                    <p:spTgt spid="43"/>
                  </p:tgtEl>
                </p:cond>
              </p:nextCondLst>
            </p:seq>
          </p:childTnLst>
        </p:cTn>
      </p:par>
    </p:tnLst>
    <p:bldLst>
      <p:bldP spid="43" grpId="0" animBg="1"/>
      <p:bldP spid="44" grpId="0" animBg="1"/>
      <p:bldP spid="14" grpId="0"/>
      <p:bldP spid="50193" grpId="0"/>
      <p:bldP spid="32" grpId="0" animBg="1"/>
      <p:bldP spid="32" grpId="1" animBg="1"/>
    </p:bldLst>
  </p:timing>
</p:sld>
</file>

<file path=ppt/slides/slide1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Rectangle 2">
            <a:extLst>
              <a:ext uri="{FF2B5EF4-FFF2-40B4-BE49-F238E27FC236}">
                <a16:creationId xmlns:a16="http://schemas.microsoft.com/office/drawing/2014/main" id="{74B4938C-398C-DBFD-4E2D-3B3AF031B260}"/>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200" b="1" dirty="0">
                <a:solidFill>
                  <a:schemeClr val="accent5">
                    <a:lumMod val="75000"/>
                  </a:schemeClr>
                </a:solidFill>
              </a:rPr>
              <a:t>Le cadmium</a:t>
            </a:r>
          </a:p>
        </p:txBody>
      </p:sp>
      <p:sp>
        <p:nvSpPr>
          <p:cNvPr id="23" name="Rectangle 1">
            <a:extLst>
              <a:ext uri="{FF2B5EF4-FFF2-40B4-BE49-F238E27FC236}">
                <a16:creationId xmlns:a16="http://schemas.microsoft.com/office/drawing/2014/main" id="{C6A37F36-F57D-0A6A-812E-46CCDF869E5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46" name="Explications">
            <a:extLst>
              <a:ext uri="{FF2B5EF4-FFF2-40B4-BE49-F238E27FC236}">
                <a16:creationId xmlns:a16="http://schemas.microsoft.com/office/drawing/2014/main" id="{11495E65-960D-D2EB-762D-BF39449226D5}"/>
              </a:ext>
            </a:extLst>
          </p:cNvPr>
          <p:cNvSpPr txBox="1">
            <a:spLocks noChangeArrowheads="1"/>
          </p:cNvSpPr>
          <p:nvPr/>
        </p:nvSpPr>
        <p:spPr bwMode="auto">
          <a:xfrm>
            <a:off x="1935162" y="4146155"/>
            <a:ext cx="8902803" cy="2353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r>
              <a:rPr lang="fr-FR" altLang="fr-FR" sz="2200" b="1" dirty="0">
                <a:solidFill>
                  <a:schemeClr val="accent1">
                    <a:lumMod val="75000"/>
                  </a:schemeClr>
                </a:solidFill>
              </a:rPr>
              <a:t>Très toxique </a:t>
            </a:r>
            <a:r>
              <a:rPr lang="fr-FR" altLang="fr-FR" sz="2200" dirty="0">
                <a:solidFill>
                  <a:schemeClr val="accent1">
                    <a:lumMod val="75000"/>
                  </a:schemeClr>
                </a:solidFill>
              </a:rPr>
              <a:t>lorsqu’il pénètre dans l’organisme par ingestion </a:t>
            </a:r>
            <a:r>
              <a:rPr lang="fr-FR" altLang="fr-FR" sz="2200" b="1" dirty="0">
                <a:solidFill>
                  <a:schemeClr val="accent1">
                    <a:lumMod val="75000"/>
                  </a:schemeClr>
                </a:solidFill>
              </a:rPr>
              <a:t>ou inhalation</a:t>
            </a:r>
            <a:r>
              <a:rPr lang="fr-FR" altLang="fr-FR" sz="2200" dirty="0">
                <a:solidFill>
                  <a:schemeClr val="accent1">
                    <a:lumMod val="75000"/>
                  </a:schemeClr>
                </a:solidFill>
              </a:rPr>
              <a:t>, il passe </a:t>
            </a:r>
            <a:r>
              <a:rPr lang="fr-FR" altLang="fr-FR" sz="2200" b="1" dirty="0">
                <a:solidFill>
                  <a:schemeClr val="accent1">
                    <a:lumMod val="75000"/>
                  </a:schemeClr>
                </a:solidFill>
              </a:rPr>
              <a:t>dans le sang</a:t>
            </a:r>
            <a:r>
              <a:rPr lang="fr-FR" altLang="fr-FR" sz="2200" dirty="0">
                <a:solidFill>
                  <a:schemeClr val="accent1">
                    <a:lumMod val="75000"/>
                  </a:schemeClr>
                </a:solidFill>
              </a:rPr>
              <a:t>, s’accumule dans le </a:t>
            </a:r>
            <a:r>
              <a:rPr lang="fr-FR" altLang="fr-FR" sz="2200" b="1" dirty="0">
                <a:solidFill>
                  <a:schemeClr val="accent1">
                    <a:lumMod val="75000"/>
                  </a:schemeClr>
                </a:solidFill>
              </a:rPr>
              <a:t>foie</a:t>
            </a:r>
            <a:r>
              <a:rPr lang="fr-FR" altLang="fr-FR" sz="2200" dirty="0">
                <a:solidFill>
                  <a:schemeClr val="accent1">
                    <a:lumMod val="75000"/>
                  </a:schemeClr>
                </a:solidFill>
              </a:rPr>
              <a:t> et provoque notamment des </a:t>
            </a:r>
            <a:r>
              <a:rPr lang="fr-FR" altLang="fr-FR" sz="2200" b="1" dirty="0">
                <a:solidFill>
                  <a:schemeClr val="accent1">
                    <a:lumMod val="75000"/>
                  </a:schemeClr>
                </a:solidFill>
              </a:rPr>
              <a:t>troubles rénaux. </a:t>
            </a:r>
          </a:p>
          <a:p>
            <a:pPr algn="just">
              <a:buFont typeface="Arial" panose="020B0604020202020204" pitchFamily="34" charset="0"/>
              <a:buNone/>
            </a:pPr>
            <a:r>
              <a:rPr lang="fr-FR" altLang="fr-FR" sz="2200" dirty="0">
                <a:solidFill>
                  <a:schemeClr val="accent1">
                    <a:lumMod val="75000"/>
                  </a:schemeClr>
                </a:solidFill>
              </a:rPr>
              <a:t>Proche du calcium, il peut aussi interagir avec celui contenu dans les os et créer une </a:t>
            </a:r>
            <a:r>
              <a:rPr lang="fr-FR" altLang="fr-FR" sz="2200" b="1" dirty="0">
                <a:solidFill>
                  <a:schemeClr val="accent1">
                    <a:lumMod val="75000"/>
                  </a:schemeClr>
                </a:solidFill>
              </a:rPr>
              <a:t>porosité osseuse</a:t>
            </a:r>
            <a:r>
              <a:rPr lang="fr-FR" altLang="fr-FR" sz="2200" dirty="0">
                <a:solidFill>
                  <a:schemeClr val="accent1">
                    <a:lumMod val="75000"/>
                  </a:schemeClr>
                </a:solidFill>
              </a:rPr>
              <a:t>, une </a:t>
            </a:r>
            <a:r>
              <a:rPr lang="fr-FR" altLang="fr-FR" sz="2200" b="1" dirty="0">
                <a:solidFill>
                  <a:schemeClr val="accent1">
                    <a:lumMod val="75000"/>
                  </a:schemeClr>
                </a:solidFill>
              </a:rPr>
              <a:t>déformation des os</a:t>
            </a:r>
            <a:r>
              <a:rPr lang="fr-FR" altLang="fr-FR" sz="2200" dirty="0">
                <a:solidFill>
                  <a:schemeClr val="accent1">
                    <a:lumMod val="75000"/>
                  </a:schemeClr>
                </a:solidFill>
              </a:rPr>
              <a:t>, des </a:t>
            </a:r>
            <a:r>
              <a:rPr lang="fr-FR" altLang="fr-FR" sz="2200" b="1" dirty="0">
                <a:solidFill>
                  <a:schemeClr val="accent1">
                    <a:lumMod val="75000"/>
                  </a:schemeClr>
                </a:solidFill>
              </a:rPr>
              <a:t>fractures</a:t>
            </a:r>
            <a:r>
              <a:rPr lang="fr-FR" altLang="fr-FR" sz="2200" dirty="0">
                <a:solidFill>
                  <a:schemeClr val="accent1">
                    <a:lumMod val="75000"/>
                  </a:schemeClr>
                </a:solidFill>
              </a:rPr>
              <a:t> et un </a:t>
            </a:r>
            <a:r>
              <a:rPr lang="fr-FR" altLang="fr-FR" sz="2200" b="1" dirty="0">
                <a:solidFill>
                  <a:schemeClr val="accent1">
                    <a:lumMod val="75000"/>
                  </a:schemeClr>
                </a:solidFill>
              </a:rPr>
              <a:t>ratatinement progressif du corps</a:t>
            </a:r>
            <a:r>
              <a:rPr lang="fr-FR" altLang="fr-FR" sz="2200" dirty="0">
                <a:solidFill>
                  <a:schemeClr val="accent1">
                    <a:lumMod val="75000"/>
                  </a:schemeClr>
                </a:solidFill>
              </a:rPr>
              <a:t> (exemple : maladie </a:t>
            </a:r>
            <a:r>
              <a:rPr lang="fr-FR" altLang="fr-FR" sz="2200" dirty="0" err="1">
                <a:solidFill>
                  <a:schemeClr val="accent1">
                    <a:lumMod val="75000"/>
                  </a:schemeClr>
                </a:solidFill>
              </a:rPr>
              <a:t>Itai-Itai</a:t>
            </a:r>
            <a:r>
              <a:rPr lang="fr-FR" altLang="fr-FR" sz="2200" dirty="0">
                <a:solidFill>
                  <a:schemeClr val="accent1">
                    <a:lumMod val="75000"/>
                  </a:schemeClr>
                </a:solidFill>
              </a:rPr>
              <a:t> au Japon à partir de 1912).</a:t>
            </a:r>
          </a:p>
        </p:txBody>
      </p:sp>
      <p:pic>
        <p:nvPicPr>
          <p:cNvPr id="183301" name="Img1">
            <a:extLst>
              <a:ext uri="{FF2B5EF4-FFF2-40B4-BE49-F238E27FC236}">
                <a16:creationId xmlns:a16="http://schemas.microsoft.com/office/drawing/2014/main" id="{7723B058-A16A-E122-237C-8123ACD29EF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52277">
            <a:off x="6330950" y="795338"/>
            <a:ext cx="4733925"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6" name="Rectangle 5">
            <a:extLst>
              <a:ext uri="{FF2B5EF4-FFF2-40B4-BE49-F238E27FC236}">
                <a16:creationId xmlns:a16="http://schemas.microsoft.com/office/drawing/2014/main" id="{1A8D5135-19B3-C5E6-69DF-1FB6EF1C7801}"/>
              </a:ext>
            </a:extLst>
          </p:cNvPr>
          <p:cNvSpPr>
            <a:spLocks noChangeArrowheads="1"/>
          </p:cNvSpPr>
          <p:nvPr/>
        </p:nvSpPr>
        <p:spPr bwMode="auto">
          <a:xfrm>
            <a:off x="1943100" y="1743075"/>
            <a:ext cx="3987800"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r>
              <a:rPr lang="fr-FR" altLang="fr-FR" sz="2200" dirty="0">
                <a:solidFill>
                  <a:schemeClr val="accent1">
                    <a:lumMod val="75000"/>
                  </a:schemeClr>
                </a:solidFill>
              </a:rPr>
              <a:t>Depuis 1993, le cadmium est confirmé </a:t>
            </a:r>
            <a:r>
              <a:rPr lang="fr-FR" altLang="fr-FR" sz="2200" b="1" dirty="0">
                <a:solidFill>
                  <a:schemeClr val="accent1">
                    <a:lumMod val="75000"/>
                  </a:schemeClr>
                </a:solidFill>
              </a:rPr>
              <a:t>cancérigène </a:t>
            </a:r>
            <a:r>
              <a:rPr lang="fr-FR" altLang="fr-FR" sz="2200" dirty="0">
                <a:solidFill>
                  <a:schemeClr val="accent1">
                    <a:lumMod val="75000"/>
                  </a:schemeClr>
                </a:solidFill>
              </a:rPr>
              <a:t>par le CIRC*, principalement </a:t>
            </a:r>
            <a:r>
              <a:rPr lang="fr-FR" altLang="fr-FR" sz="2200" b="1" dirty="0">
                <a:solidFill>
                  <a:schemeClr val="accent1">
                    <a:lumMod val="75000"/>
                  </a:schemeClr>
                </a:solidFill>
              </a:rPr>
              <a:t>au niveau pulmonaire.</a:t>
            </a:r>
          </a:p>
          <a:p>
            <a:pPr algn="just">
              <a:buFont typeface="Arial" panose="020B0604020202020204" pitchFamily="34" charset="0"/>
              <a:buNone/>
            </a:pPr>
            <a:r>
              <a:rPr lang="fr-FR" altLang="fr-FR" sz="2200" dirty="0">
                <a:solidFill>
                  <a:schemeClr val="accent1">
                    <a:lumMod val="75000"/>
                  </a:schemeClr>
                </a:solidFill>
              </a:rPr>
              <a:t>Son absorption est fortement augmentée par le </a:t>
            </a:r>
            <a:r>
              <a:rPr lang="fr-FR" altLang="fr-FR" sz="2200" b="1" dirty="0">
                <a:solidFill>
                  <a:schemeClr val="accent1">
                    <a:lumMod val="75000"/>
                  </a:schemeClr>
                </a:solidFill>
              </a:rPr>
              <a:t>tabagisme. </a:t>
            </a:r>
          </a:p>
        </p:txBody>
      </p:sp>
      <p:pic>
        <p:nvPicPr>
          <p:cNvPr id="183305" name="Image 7">
            <a:extLst>
              <a:ext uri="{FF2B5EF4-FFF2-40B4-BE49-F238E27FC236}">
                <a16:creationId xmlns:a16="http://schemas.microsoft.com/office/drawing/2014/main" id="{E9F17E0F-98F3-0136-42C1-662F0706E73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06" name="PictoVideo">
            <a:extLst>
              <a:ext uri="{FF2B5EF4-FFF2-40B4-BE49-F238E27FC236}">
                <a16:creationId xmlns:a16="http://schemas.microsoft.com/office/drawing/2014/main" id="{58E244C5-ABF4-13A1-5215-1DACBA4EE5E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Info">
            <a:extLst>
              <a:ext uri="{FF2B5EF4-FFF2-40B4-BE49-F238E27FC236}">
                <a16:creationId xmlns:a16="http://schemas.microsoft.com/office/drawing/2014/main" id="{2C458384-D238-72EB-62ED-89C734DE8BA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5" name="ZtxtP-Video">
            <a:extLst>
              <a:ext uri="{FF2B5EF4-FFF2-40B4-BE49-F238E27FC236}">
                <a16:creationId xmlns:a16="http://schemas.microsoft.com/office/drawing/2014/main" id="{62BB15CA-E01E-A7E8-F90E-5E0070A3ECB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3309" name="PictoGuide">
            <a:extLst>
              <a:ext uri="{FF2B5EF4-FFF2-40B4-BE49-F238E27FC236}">
                <a16:creationId xmlns:a16="http://schemas.microsoft.com/office/drawing/2014/main" id="{7335E096-201F-092E-82DD-B7E86490EC9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txtP-Guide">
            <a:extLst>
              <a:ext uri="{FF2B5EF4-FFF2-40B4-BE49-F238E27FC236}">
                <a16:creationId xmlns:a16="http://schemas.microsoft.com/office/drawing/2014/main" id="{48621F15-9EFF-8AE3-6924-EF25C9262CB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9" name="ZtxtP-Video">
            <a:extLst>
              <a:ext uri="{FF2B5EF4-FFF2-40B4-BE49-F238E27FC236}">
                <a16:creationId xmlns:a16="http://schemas.microsoft.com/office/drawing/2014/main" id="{6B49BC55-3DAD-7982-17D7-26CAC86B888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83312" name="PictoVideo">
            <a:extLst>
              <a:ext uri="{FF2B5EF4-FFF2-40B4-BE49-F238E27FC236}">
                <a16:creationId xmlns:a16="http://schemas.microsoft.com/office/drawing/2014/main" id="{F6FE2D05-CE7B-0B49-5DCA-4F9512C3C9C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13" name="Image 42">
            <a:extLst>
              <a:ext uri="{FF2B5EF4-FFF2-40B4-BE49-F238E27FC236}">
                <a16:creationId xmlns:a16="http://schemas.microsoft.com/office/drawing/2014/main" id="{DBFB5D3C-C270-52DC-EC13-E803F3BB3B2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314" name="Rectangle 1">
            <a:extLst>
              <a:ext uri="{FF2B5EF4-FFF2-40B4-BE49-F238E27FC236}">
                <a16:creationId xmlns:a16="http://schemas.microsoft.com/office/drawing/2014/main" id="{5ED3C174-E290-9058-7849-533C20796961}"/>
              </a:ext>
            </a:extLst>
          </p:cNvPr>
          <p:cNvSpPr>
            <a:spLocks noChangeArrowheads="1"/>
          </p:cNvSpPr>
          <p:nvPr/>
        </p:nvSpPr>
        <p:spPr bwMode="auto">
          <a:xfrm>
            <a:off x="1612900" y="6537325"/>
            <a:ext cx="32448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200"/>
              <a:t>*Centre International de Recherche sur le Cancer</a:t>
            </a:r>
          </a:p>
        </p:txBody>
      </p:sp>
      <p:sp>
        <p:nvSpPr>
          <p:cNvPr id="2" name="Rectangle 1">
            <a:extLst>
              <a:ext uri="{FF2B5EF4-FFF2-40B4-BE49-F238E27FC236}">
                <a16:creationId xmlns:a16="http://schemas.microsoft.com/office/drawing/2014/main" id="{1DD3E89C-93BF-8166-9C35-6785B897F2E2}"/>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199</a:t>
            </a:fld>
            <a:endParaRPr lang="fr-FR" altLang="fr-FR" b="1" dirty="0">
              <a:solidFill>
                <a:srgbClr val="FFC000"/>
              </a:solidFill>
            </a:endParaRPr>
          </a:p>
        </p:txBody>
      </p:sp>
      <p:pic>
        <p:nvPicPr>
          <p:cNvPr id="3" name="Image 2">
            <a:hlinkClick r:id="rId9" action="ppaction://hlinksldjump"/>
            <a:extLst>
              <a:ext uri="{FF2B5EF4-FFF2-40B4-BE49-F238E27FC236}">
                <a16:creationId xmlns:a16="http://schemas.microsoft.com/office/drawing/2014/main" id="{0268F157-4538-983D-1136-21578A7144C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80955" y="5621628"/>
            <a:ext cx="786386" cy="667513"/>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46"/>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animEffect transition="in" filter="fade">
                                      <p:cBhvr>
                                        <p:cTn id="9" dur="25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144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CE0DF58-BD2F-3AE0-2071-FD0B212530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38" y="2269299"/>
            <a:ext cx="6611551" cy="4258205"/>
          </a:xfrm>
          <a:prstGeom prst="rect">
            <a:avLst/>
          </a:prstGeom>
        </p:spPr>
      </p:pic>
      <p:sp>
        <p:nvSpPr>
          <p:cNvPr id="2" name="Rectangle 13">
            <a:extLst>
              <a:ext uri="{FF2B5EF4-FFF2-40B4-BE49-F238E27FC236}">
                <a16:creationId xmlns:a16="http://schemas.microsoft.com/office/drawing/2014/main" id="{3DB1A86D-DC0E-7F10-B86B-4D71CCF1AD24}"/>
              </a:ext>
            </a:extLst>
          </p:cNvPr>
          <p:cNvSpPr>
            <a:spLocks noChangeArrowheads="1"/>
          </p:cNvSpPr>
          <p:nvPr/>
        </p:nvSpPr>
        <p:spPr bwMode="auto">
          <a:xfrm>
            <a:off x="5254906" y="780348"/>
            <a:ext cx="6937094" cy="1604036"/>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marL="45720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1pPr>
            <a:lvl2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9pPr>
          </a:lstStyle>
          <a:p>
            <a:pPr hangingPunct="1">
              <a:buClrTx/>
              <a:buFontTx/>
              <a:buNone/>
            </a:pPr>
            <a:r>
              <a:rPr lang="fr-FR" altLang="fr-FR" sz="4000" b="1" dirty="0"/>
              <a:t>L’OBSERVATOIRE DE LA QUALITÉ DE L’AIR </a:t>
            </a:r>
          </a:p>
        </p:txBody>
      </p:sp>
    </p:spTree>
    <p:extLst>
      <p:ext uri="{BB962C8B-B14F-4D97-AF65-F5344CB8AC3E}">
        <p14:creationId xmlns:p14="http://schemas.microsoft.com/office/powerpoint/2010/main" val="198217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o info">
            <a:extLst>
              <a:ext uri="{FF2B5EF4-FFF2-40B4-BE49-F238E27FC236}">
                <a16:creationId xmlns:a16="http://schemas.microsoft.com/office/drawing/2014/main" id="{4BEB8576-D5EA-522F-5AA1-77023290D0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062" y="1705199"/>
            <a:ext cx="779362" cy="66190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57" name="Titre de la diapositive">
            <a:extLst>
              <a:ext uri="{FF2B5EF4-FFF2-40B4-BE49-F238E27FC236}">
                <a16:creationId xmlns:a16="http://schemas.microsoft.com/office/drawing/2014/main" id="{D0404728-1F35-573F-395C-13488E4AA346}"/>
              </a:ext>
            </a:extLst>
          </p:cNvPr>
          <p:cNvSpPr>
            <a:spLocks noChangeArrowheads="1"/>
          </p:cNvSpPr>
          <p:nvPr/>
        </p:nvSpPr>
        <p:spPr bwMode="auto">
          <a:xfrm>
            <a:off x="1485707" y="-7490"/>
            <a:ext cx="10707881" cy="1128566"/>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a:buClrTx/>
              <a:buFontTx/>
              <a:buNone/>
            </a:pPr>
            <a:r>
              <a:rPr lang="fr-FR" altLang="fr-FR" sz="3200" b="1" dirty="0">
                <a:solidFill>
                  <a:schemeClr val="accent5">
                    <a:lumMod val="75000"/>
                  </a:schemeClr>
                </a:solidFill>
              </a:rPr>
              <a:t>Les directives européennes</a:t>
            </a:r>
          </a:p>
        </p:txBody>
      </p:sp>
      <p:pic>
        <p:nvPicPr>
          <p:cNvPr id="19460" name="Picto vidéo">
            <a:extLst>
              <a:ext uri="{FF2B5EF4-FFF2-40B4-BE49-F238E27FC236}">
                <a16:creationId xmlns:a16="http://schemas.microsoft.com/office/drawing/2014/main" id="{57FCFAC5-059C-D5F5-409D-687D93498D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174" y="3765507"/>
            <a:ext cx="744440" cy="6317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1" name="Texte : INFO">
            <a:extLst>
              <a:ext uri="{FF2B5EF4-FFF2-40B4-BE49-F238E27FC236}">
                <a16:creationId xmlns:a16="http://schemas.microsoft.com/office/drawing/2014/main" id="{A8D0AF00-858B-3B5E-403F-9B340CB674F7}"/>
              </a:ext>
            </a:extLst>
          </p:cNvPr>
          <p:cNvSpPr>
            <a:spLocks noChangeArrowheads="1"/>
          </p:cNvSpPr>
          <p:nvPr/>
        </p:nvSpPr>
        <p:spPr bwMode="auto">
          <a:xfrm>
            <a:off x="106349" y="2294086"/>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INFO</a:t>
            </a:r>
          </a:p>
        </p:txBody>
      </p:sp>
      <p:sp>
        <p:nvSpPr>
          <p:cNvPr id="19462" name="Texte : VIDEO">
            <a:extLst>
              <a:ext uri="{FF2B5EF4-FFF2-40B4-BE49-F238E27FC236}">
                <a16:creationId xmlns:a16="http://schemas.microsoft.com/office/drawing/2014/main" id="{59E311DF-8812-43C6-6B2A-747BC880DB83}"/>
              </a:ext>
            </a:extLst>
          </p:cNvPr>
          <p:cNvSpPr>
            <a:spLocks noChangeArrowheads="1"/>
          </p:cNvSpPr>
          <p:nvPr/>
        </p:nvSpPr>
        <p:spPr bwMode="auto">
          <a:xfrm>
            <a:off x="139682" y="4341694"/>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VIDEO</a:t>
            </a:r>
          </a:p>
        </p:txBody>
      </p:sp>
      <p:pic>
        <p:nvPicPr>
          <p:cNvPr id="19463" name="Picto guide">
            <a:extLst>
              <a:ext uri="{FF2B5EF4-FFF2-40B4-BE49-F238E27FC236}">
                <a16:creationId xmlns:a16="http://schemas.microsoft.com/office/drawing/2014/main" id="{108A0D54-0A7F-0CAE-9633-EE21C92431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538" y="2762337"/>
            <a:ext cx="739679" cy="628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4" name="Texte : GUIDE">
            <a:extLst>
              <a:ext uri="{FF2B5EF4-FFF2-40B4-BE49-F238E27FC236}">
                <a16:creationId xmlns:a16="http://schemas.microsoft.com/office/drawing/2014/main" id="{4AB38E62-88F6-1BFB-E2F2-BCB82F9CC7DD}"/>
              </a:ext>
            </a:extLst>
          </p:cNvPr>
          <p:cNvSpPr>
            <a:spLocks noChangeArrowheads="1"/>
          </p:cNvSpPr>
          <p:nvPr/>
        </p:nvSpPr>
        <p:spPr bwMode="auto">
          <a:xfrm>
            <a:off x="128571" y="3341699"/>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GUIDE</a:t>
            </a:r>
          </a:p>
        </p:txBody>
      </p:sp>
      <p:sp>
        <p:nvSpPr>
          <p:cNvPr id="19465" name="Texte : TP">
            <a:extLst>
              <a:ext uri="{FF2B5EF4-FFF2-40B4-BE49-F238E27FC236}">
                <a16:creationId xmlns:a16="http://schemas.microsoft.com/office/drawing/2014/main" id="{92CF25AC-CE40-3214-0A60-23A69F29937E}"/>
              </a:ext>
            </a:extLst>
          </p:cNvPr>
          <p:cNvSpPr>
            <a:spLocks noChangeArrowheads="1"/>
          </p:cNvSpPr>
          <p:nvPr/>
        </p:nvSpPr>
        <p:spPr bwMode="auto">
          <a:xfrm>
            <a:off x="136507" y="5322641"/>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TP</a:t>
            </a:r>
          </a:p>
        </p:txBody>
      </p:sp>
      <p:pic>
        <p:nvPicPr>
          <p:cNvPr id="19466" name="Picto TP">
            <a:extLst>
              <a:ext uri="{FF2B5EF4-FFF2-40B4-BE49-F238E27FC236}">
                <a16:creationId xmlns:a16="http://schemas.microsoft.com/office/drawing/2014/main" id="{86C9802E-51A2-1A29-B058-65D42EBA10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760" y="4759152"/>
            <a:ext cx="711107" cy="6031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8" name="zone texte 1">
            <a:extLst>
              <a:ext uri="{FF2B5EF4-FFF2-40B4-BE49-F238E27FC236}">
                <a16:creationId xmlns:a16="http://schemas.microsoft.com/office/drawing/2014/main" id="{0A047E3F-E0FB-1C9C-0A44-399BF2A436FA}"/>
              </a:ext>
            </a:extLst>
          </p:cNvPr>
          <p:cNvSpPr>
            <a:spLocks noChangeArrowheads="1"/>
          </p:cNvSpPr>
          <p:nvPr/>
        </p:nvSpPr>
        <p:spPr bwMode="auto">
          <a:xfrm>
            <a:off x="5469557" y="2129876"/>
            <a:ext cx="6207436" cy="3117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just">
              <a:lnSpc>
                <a:spcPct val="90000"/>
              </a:lnSpc>
              <a:spcBef>
                <a:spcPts val="1000"/>
              </a:spcBef>
            </a:pPr>
            <a:r>
              <a:rPr lang="fr-FR" altLang="fr-FR" sz="2000" dirty="0">
                <a:solidFill>
                  <a:srgbClr val="2F5597"/>
                </a:solidFill>
              </a:rPr>
              <a:t>La </a:t>
            </a:r>
            <a:r>
              <a:rPr lang="fr-FR" altLang="fr-FR" sz="2000" b="1" dirty="0">
                <a:solidFill>
                  <a:srgbClr val="2F5597"/>
                </a:solidFill>
              </a:rPr>
              <a:t>stratégie européenne </a:t>
            </a:r>
            <a:r>
              <a:rPr lang="fr-FR" altLang="fr-FR" sz="2000" dirty="0">
                <a:solidFill>
                  <a:srgbClr val="2F5597"/>
                </a:solidFill>
              </a:rPr>
              <a:t>de surveillance de la qualité de l’air se base </a:t>
            </a:r>
            <a:r>
              <a:rPr lang="fr-FR" altLang="fr-FR" sz="2000" b="1" dirty="0">
                <a:solidFill>
                  <a:srgbClr val="2F5597"/>
                </a:solidFill>
              </a:rPr>
              <a:t>sur des directives.</a:t>
            </a:r>
          </a:p>
          <a:p>
            <a:pPr algn="just">
              <a:lnSpc>
                <a:spcPct val="90000"/>
              </a:lnSpc>
              <a:spcBef>
                <a:spcPts val="1000"/>
              </a:spcBef>
            </a:pPr>
            <a:r>
              <a:rPr lang="fr-FR" altLang="fr-FR" sz="2000" dirty="0">
                <a:solidFill>
                  <a:srgbClr val="2F5597"/>
                </a:solidFill>
              </a:rPr>
              <a:t>Ces textes imposent </a:t>
            </a:r>
            <a:r>
              <a:rPr lang="fr-FR" altLang="fr-FR" sz="2000" b="1" dirty="0">
                <a:solidFill>
                  <a:srgbClr val="2F5597"/>
                </a:solidFill>
              </a:rPr>
              <a:t>aux États membres</a:t>
            </a:r>
            <a:r>
              <a:rPr lang="fr-FR" altLang="fr-FR" sz="2000" dirty="0">
                <a:solidFill>
                  <a:srgbClr val="2F5597"/>
                </a:solidFill>
              </a:rPr>
              <a:t> une </a:t>
            </a:r>
            <a:r>
              <a:rPr lang="fr-FR" altLang="fr-FR" sz="2000" b="1" dirty="0">
                <a:solidFill>
                  <a:srgbClr val="2F5597"/>
                </a:solidFill>
              </a:rPr>
              <a:t>évaluation de la qualité de l’air sur la base de méthodes et critères communs </a:t>
            </a:r>
            <a:r>
              <a:rPr lang="fr-FR" altLang="fr-FR" sz="2000" dirty="0">
                <a:solidFill>
                  <a:srgbClr val="2F5597"/>
                </a:solidFill>
              </a:rPr>
              <a:t>et fixent des </a:t>
            </a:r>
            <a:r>
              <a:rPr lang="fr-FR" altLang="fr-FR" sz="2000" b="1" dirty="0">
                <a:solidFill>
                  <a:srgbClr val="2F5597"/>
                </a:solidFill>
              </a:rPr>
              <a:t>objectifs sanitaires et environnementaux</a:t>
            </a:r>
            <a:r>
              <a:rPr lang="fr-FR" altLang="fr-FR" sz="2000" dirty="0">
                <a:solidFill>
                  <a:srgbClr val="2F5597"/>
                </a:solidFill>
              </a:rPr>
              <a:t>, dont des valeurs contraignantes de concentration à ne pas dépasser. </a:t>
            </a:r>
          </a:p>
          <a:p>
            <a:pPr algn="just">
              <a:lnSpc>
                <a:spcPct val="90000"/>
              </a:lnSpc>
              <a:spcBef>
                <a:spcPts val="1000"/>
              </a:spcBef>
            </a:pPr>
            <a:r>
              <a:rPr lang="fr-FR" altLang="fr-FR" sz="2000" dirty="0">
                <a:solidFill>
                  <a:srgbClr val="2F5597"/>
                </a:solidFill>
              </a:rPr>
              <a:t>En cas de </a:t>
            </a:r>
            <a:r>
              <a:rPr lang="fr-FR" altLang="fr-FR" sz="2000" b="1" dirty="0">
                <a:solidFill>
                  <a:srgbClr val="2F5597"/>
                </a:solidFill>
              </a:rPr>
              <a:t>non respect des directives, l'État membre </a:t>
            </a:r>
            <a:r>
              <a:rPr lang="fr-FR" altLang="fr-FR" sz="2000" dirty="0">
                <a:solidFill>
                  <a:srgbClr val="2F5597"/>
                </a:solidFill>
              </a:rPr>
              <a:t>s'expose à </a:t>
            </a:r>
            <a:r>
              <a:rPr lang="fr-FR" altLang="fr-FR" sz="2000" b="1" dirty="0">
                <a:solidFill>
                  <a:srgbClr val="2F5597"/>
                </a:solidFill>
              </a:rPr>
              <a:t>des sanctions de la part de l'Union Européenne</a:t>
            </a:r>
            <a:r>
              <a:rPr lang="fr-FR" altLang="fr-FR" sz="2000" dirty="0">
                <a:solidFill>
                  <a:srgbClr val="2F5597"/>
                </a:solidFill>
              </a:rPr>
              <a:t>.</a:t>
            </a:r>
          </a:p>
        </p:txBody>
      </p:sp>
      <p:sp>
        <p:nvSpPr>
          <p:cNvPr id="19470" name="zone texte source">
            <a:extLst>
              <a:ext uri="{FF2B5EF4-FFF2-40B4-BE49-F238E27FC236}">
                <a16:creationId xmlns:a16="http://schemas.microsoft.com/office/drawing/2014/main" id="{3916E236-BCFC-0E93-F72E-FD5219FEB986}"/>
              </a:ext>
            </a:extLst>
          </p:cNvPr>
          <p:cNvSpPr>
            <a:spLocks noChangeArrowheads="1"/>
          </p:cNvSpPr>
          <p:nvPr/>
        </p:nvSpPr>
        <p:spPr bwMode="auto">
          <a:xfrm>
            <a:off x="1788386" y="6486316"/>
            <a:ext cx="4699976" cy="2601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a:buClrTx/>
              <a:buFontTx/>
              <a:buNone/>
            </a:pPr>
            <a:r>
              <a:rPr lang="fr-FR" altLang="fr-FR" sz="1100" i="1" dirty="0">
                <a:solidFill>
                  <a:schemeClr val="bg1">
                    <a:lumMod val="65000"/>
                  </a:schemeClr>
                </a:solidFill>
              </a:rPr>
              <a:t>Source : </a:t>
            </a:r>
            <a:r>
              <a:rPr lang="fr-FR" altLang="fr-FR" sz="1100" i="1" dirty="0" err="1">
                <a:solidFill>
                  <a:schemeClr val="bg1">
                    <a:lumMod val="65000"/>
                  </a:schemeClr>
                </a:solidFill>
              </a:rPr>
              <a:t>Airparif</a:t>
            </a:r>
            <a:endParaRPr lang="fr-FR" altLang="fr-FR" sz="1100" i="1" dirty="0">
              <a:solidFill>
                <a:schemeClr val="bg1">
                  <a:lumMod val="65000"/>
                </a:schemeClr>
              </a:solidFill>
            </a:endParaRPr>
          </a:p>
        </p:txBody>
      </p:sp>
      <p:pic>
        <p:nvPicPr>
          <p:cNvPr id="2" name="Picto +">
            <a:extLst>
              <a:ext uri="{FF2B5EF4-FFF2-40B4-BE49-F238E27FC236}">
                <a16:creationId xmlns:a16="http://schemas.microsoft.com/office/drawing/2014/main" id="{350E6158-FEAA-2530-DD0B-AA70085A141C}"/>
              </a:ext>
            </a:extLst>
          </p:cNvPr>
          <p:cNvPicPr preferRelativeResize="0">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06561" y="1944420"/>
            <a:ext cx="437970" cy="37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logo AEM">
            <a:extLst>
              <a:ext uri="{FF2B5EF4-FFF2-40B4-BE49-F238E27FC236}">
                <a16:creationId xmlns:a16="http://schemas.microsoft.com/office/drawing/2014/main" id="{B1F56578-295B-BC9C-FA50-08F11801CD4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2">
            <a:extLst>
              <a:ext uri="{FF2B5EF4-FFF2-40B4-BE49-F238E27FC236}">
                <a16:creationId xmlns:a16="http://schemas.microsoft.com/office/drawing/2014/main" id="{3511FCF0-D0D2-66D1-7308-DB5E606564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88386" y="1705199"/>
            <a:ext cx="3318175" cy="3742942"/>
          </a:xfrm>
          <a:prstGeom prst="rect">
            <a:avLst/>
          </a:prstGeom>
        </p:spPr>
      </p:pic>
      <p:pic>
        <p:nvPicPr>
          <p:cNvPr id="10" name="Image 1">
            <a:extLst>
              <a:ext uri="{FF2B5EF4-FFF2-40B4-BE49-F238E27FC236}">
                <a16:creationId xmlns:a16="http://schemas.microsoft.com/office/drawing/2014/main" id="{96C05511-6B80-34D6-C002-0F5CA8F70AA0}"/>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424510" y="3701926"/>
            <a:ext cx="426895" cy="785668"/>
          </a:xfrm>
          <a:prstGeom prst="rect">
            <a:avLst/>
          </a:prstGeom>
        </p:spPr>
      </p:pic>
      <p:sp>
        <p:nvSpPr>
          <p:cNvPr id="3" name="bulle Bleu">
            <a:extLst>
              <a:ext uri="{FF2B5EF4-FFF2-40B4-BE49-F238E27FC236}">
                <a16:creationId xmlns:a16="http://schemas.microsoft.com/office/drawing/2014/main" id="{AB03B280-7321-F775-E55C-130CD944B4CE}"/>
              </a:ext>
            </a:extLst>
          </p:cNvPr>
          <p:cNvSpPr/>
          <p:nvPr/>
        </p:nvSpPr>
        <p:spPr bwMode="auto">
          <a:xfrm>
            <a:off x="1788386" y="2367101"/>
            <a:ext cx="3855669" cy="239205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normAutofit/>
          </a:bodyPr>
          <a:lstStyle/>
          <a:p>
            <a:pPr algn="ctr"/>
            <a:r>
              <a:rPr lang="fr-FR" sz="2000" dirty="0"/>
              <a:t>Les directives sont des actes législatifs qui fixent des objectifs aux </a:t>
            </a:r>
            <a:r>
              <a:rPr lang="fr-FR" sz="2000" b="1" dirty="0"/>
              <a:t>pays de l'UE</a:t>
            </a:r>
            <a:r>
              <a:rPr lang="fr-FR" sz="2000" dirty="0"/>
              <a:t>. </a:t>
            </a:r>
          </a:p>
          <a:p>
            <a:pPr algn="ctr"/>
            <a:r>
              <a:rPr lang="fr-FR" sz="2000" dirty="0"/>
              <a:t>Toutefois, </a:t>
            </a:r>
            <a:r>
              <a:rPr lang="fr-FR" sz="2000" b="1" dirty="0"/>
              <a:t>chaque pays</a:t>
            </a:r>
            <a:r>
              <a:rPr lang="fr-FR" sz="2000" dirty="0"/>
              <a:t> est </a:t>
            </a:r>
            <a:r>
              <a:rPr lang="fr-FR" sz="2000" b="1" dirty="0"/>
              <a:t>libre</a:t>
            </a:r>
            <a:r>
              <a:rPr lang="fr-FR" sz="2000" dirty="0"/>
              <a:t> d'élaborer ses propres mesures pour les atteindre.</a:t>
            </a:r>
          </a:p>
        </p:txBody>
      </p:sp>
    </p:spTree>
    <p:extLst>
      <p:ext uri="{BB962C8B-B14F-4D97-AF65-F5344CB8AC3E}">
        <p14:creationId xmlns:p14="http://schemas.microsoft.com/office/powerpoint/2010/main" val="2071754510"/>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 grpId="0" animBg="1"/>
      <p:bldP spid="3" grpId="1" animBg="1"/>
    </p:bldLst>
  </p:timing>
</p:sld>
</file>

<file path=ppt/slides/slide2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Rectangle 2">
            <a:extLst>
              <a:ext uri="{FF2B5EF4-FFF2-40B4-BE49-F238E27FC236}">
                <a16:creationId xmlns:a16="http://schemas.microsoft.com/office/drawing/2014/main" id="{9CD414B7-6E0D-0BAC-3E97-D348847B867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Qu’est-ce qui pollue l’air intérieur de cette maison ? </a:t>
            </a:r>
            <a:endParaRPr lang="fr-FR" sz="3200" b="1" dirty="0">
              <a:solidFill>
                <a:schemeClr val="accent5">
                  <a:lumMod val="75000"/>
                </a:schemeClr>
              </a:solidFill>
              <a:cs typeface="Arial" charset="0"/>
            </a:endParaRPr>
          </a:p>
        </p:txBody>
      </p:sp>
      <p:sp>
        <p:nvSpPr>
          <p:cNvPr id="63" name="Rectangle 1">
            <a:extLst>
              <a:ext uri="{FF2B5EF4-FFF2-40B4-BE49-F238E27FC236}">
                <a16:creationId xmlns:a16="http://schemas.microsoft.com/office/drawing/2014/main" id="{9F15B39D-DC1F-21DD-4B26-F62445CE8F4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08548" name="PictoVideo">
            <a:extLst>
              <a:ext uri="{FF2B5EF4-FFF2-40B4-BE49-F238E27FC236}">
                <a16:creationId xmlns:a16="http://schemas.microsoft.com/office/drawing/2014/main" id="{FC458A1A-317E-0EE1-EE38-E3D46A77D7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ZtxtP-Info">
            <a:extLst>
              <a:ext uri="{FF2B5EF4-FFF2-40B4-BE49-F238E27FC236}">
                <a16:creationId xmlns:a16="http://schemas.microsoft.com/office/drawing/2014/main" id="{3F8B6C39-B315-33FD-6B3D-FE16DB67C74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9" name="ZtxtP-Video">
            <a:extLst>
              <a:ext uri="{FF2B5EF4-FFF2-40B4-BE49-F238E27FC236}">
                <a16:creationId xmlns:a16="http://schemas.microsoft.com/office/drawing/2014/main" id="{827561F5-60D5-6074-830F-2E32E8DAC02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8551" name="PictoGuide">
            <a:extLst>
              <a:ext uri="{FF2B5EF4-FFF2-40B4-BE49-F238E27FC236}">
                <a16:creationId xmlns:a16="http://schemas.microsoft.com/office/drawing/2014/main" id="{44BC20A8-8D2F-44C7-EC40-94D69D626E0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ZtxtP-Guide">
            <a:extLst>
              <a:ext uri="{FF2B5EF4-FFF2-40B4-BE49-F238E27FC236}">
                <a16:creationId xmlns:a16="http://schemas.microsoft.com/office/drawing/2014/main" id="{29C86EC5-8A47-9F66-21C7-494CEE052F1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62" name="ZtxtP-Video">
            <a:extLst>
              <a:ext uri="{FF2B5EF4-FFF2-40B4-BE49-F238E27FC236}">
                <a16:creationId xmlns:a16="http://schemas.microsoft.com/office/drawing/2014/main" id="{C2633FB3-50BB-78B8-C466-5BF1A6B6C55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51914" name="Image 42">
            <a:extLst>
              <a:ext uri="{FF2B5EF4-FFF2-40B4-BE49-F238E27FC236}">
                <a16:creationId xmlns:a16="http://schemas.microsoft.com/office/drawing/2014/main" id="{30EC9827-A358-70B3-551E-11D1248F6FEB}"/>
              </a:ext>
            </a:extLst>
          </p:cNvPr>
          <p:cNvPicPr>
            <a:picLocks noChangeAspect="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p:spPr>
      </p:pic>
      <p:pic>
        <p:nvPicPr>
          <p:cNvPr id="108555" name="PictoVideo">
            <a:extLst>
              <a:ext uri="{FF2B5EF4-FFF2-40B4-BE49-F238E27FC236}">
                <a16:creationId xmlns:a16="http://schemas.microsoft.com/office/drawing/2014/main" id="{BEC2DEF3-7E54-D377-3BD7-6705DC5F72D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6" name="Image 29">
            <a:extLst>
              <a:ext uri="{FF2B5EF4-FFF2-40B4-BE49-F238E27FC236}">
                <a16:creationId xmlns:a16="http://schemas.microsoft.com/office/drawing/2014/main" id="{0C8ED3A0-2916-F3E9-EBFD-3D1D89F936B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525713" y="1292225"/>
            <a:ext cx="7654925"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 Box 21">
            <a:extLst>
              <a:ext uri="{FF2B5EF4-FFF2-40B4-BE49-F238E27FC236}">
                <a16:creationId xmlns:a16="http://schemas.microsoft.com/office/drawing/2014/main" id="{FD17ED7A-3B2F-B155-5AC1-492CBA0DB112}"/>
              </a:ext>
            </a:extLst>
          </p:cNvPr>
          <p:cNvSpPr txBox="1">
            <a:spLocks noChangeArrowheads="1"/>
          </p:cNvSpPr>
          <p:nvPr/>
        </p:nvSpPr>
        <p:spPr bwMode="auto">
          <a:xfrm>
            <a:off x="6265863" y="6005513"/>
            <a:ext cx="3281362" cy="76200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Feux de cheminée</a:t>
            </a:r>
          </a:p>
          <a:p>
            <a:pPr marL="0" lvl="1" fontAlgn="auto">
              <a:lnSpc>
                <a:spcPct val="80000"/>
              </a:lnSpc>
              <a:spcBef>
                <a:spcPct val="20000"/>
              </a:spcBef>
              <a:spcAft>
                <a:spcPts val="0"/>
              </a:spcAft>
              <a:defRPr/>
            </a:pPr>
            <a:r>
              <a:rPr lang="fr-FR" sz="1600" dirty="0">
                <a:solidFill>
                  <a:srgbClr val="002060"/>
                </a:solidFill>
                <a:latin typeface="+mn-lt"/>
                <a:cs typeface="Arial" charset="0"/>
              </a:rPr>
              <a:t>Monoxyde de carbone, HAP, particules, oxydes d’azote, dioxines</a:t>
            </a:r>
            <a:endParaRPr lang="fr-FR" dirty="0">
              <a:solidFill>
                <a:srgbClr val="002060"/>
              </a:solidFill>
              <a:latin typeface="+mn-lt"/>
              <a:cs typeface="Arial" charset="0"/>
            </a:endParaRPr>
          </a:p>
        </p:txBody>
      </p:sp>
      <p:sp>
        <p:nvSpPr>
          <p:cNvPr id="21" name="Text Box 21">
            <a:extLst>
              <a:ext uri="{FF2B5EF4-FFF2-40B4-BE49-F238E27FC236}">
                <a16:creationId xmlns:a16="http://schemas.microsoft.com/office/drawing/2014/main" id="{4EC73639-791A-4611-C1B3-A1FD5729710E}"/>
              </a:ext>
            </a:extLst>
          </p:cNvPr>
          <p:cNvSpPr txBox="1">
            <a:spLocks noChangeArrowheads="1"/>
          </p:cNvSpPr>
          <p:nvPr/>
        </p:nvSpPr>
        <p:spPr bwMode="auto">
          <a:xfrm>
            <a:off x="1609725" y="2908300"/>
            <a:ext cx="1925638" cy="76200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Mobilier</a:t>
            </a:r>
            <a:r>
              <a:rPr lang="fr-FR" dirty="0">
                <a:solidFill>
                  <a:srgbClr val="167BB3"/>
                </a:solidFill>
                <a:latin typeface="+mn-lt"/>
                <a:cs typeface="Arial" charset="0"/>
              </a:rPr>
              <a:t> </a:t>
            </a:r>
            <a:r>
              <a:rPr lang="fr-FR" sz="1600" dirty="0">
                <a:solidFill>
                  <a:srgbClr val="002060"/>
                </a:solidFill>
                <a:latin typeface="+mn-lt"/>
                <a:cs typeface="Arial" charset="0"/>
              </a:rPr>
              <a:t>Formaldéhyde,</a:t>
            </a:r>
          </a:p>
          <a:p>
            <a:pPr marL="0" lvl="1" fontAlgn="auto">
              <a:lnSpc>
                <a:spcPct val="80000"/>
              </a:lnSpc>
              <a:spcBef>
                <a:spcPct val="20000"/>
              </a:spcBef>
              <a:spcAft>
                <a:spcPts val="0"/>
              </a:spcAft>
              <a:defRPr/>
            </a:pPr>
            <a:r>
              <a:rPr lang="fr-FR" sz="1600" dirty="0">
                <a:solidFill>
                  <a:srgbClr val="002060"/>
                </a:solidFill>
                <a:latin typeface="+mn-lt"/>
                <a:cs typeface="Arial" charset="0"/>
              </a:rPr>
              <a:t> COV</a:t>
            </a:r>
            <a:endParaRPr lang="fr-FR" dirty="0">
              <a:solidFill>
                <a:srgbClr val="002060"/>
              </a:solidFill>
              <a:latin typeface="+mn-lt"/>
              <a:cs typeface="Arial" charset="0"/>
            </a:endParaRPr>
          </a:p>
        </p:txBody>
      </p:sp>
      <p:sp>
        <p:nvSpPr>
          <p:cNvPr id="26" name="Text Box 21">
            <a:extLst>
              <a:ext uri="{FF2B5EF4-FFF2-40B4-BE49-F238E27FC236}">
                <a16:creationId xmlns:a16="http://schemas.microsoft.com/office/drawing/2014/main" id="{56711FD7-E2F1-AE92-C7F6-CB386AA85B86}"/>
              </a:ext>
            </a:extLst>
          </p:cNvPr>
          <p:cNvSpPr txBox="1">
            <a:spLocks noChangeArrowheads="1"/>
          </p:cNvSpPr>
          <p:nvPr/>
        </p:nvSpPr>
        <p:spPr bwMode="auto">
          <a:xfrm>
            <a:off x="1720850" y="5057775"/>
            <a:ext cx="1743075" cy="154940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Chauffe-eau</a:t>
            </a:r>
            <a:r>
              <a:rPr lang="fr-FR" b="1" dirty="0">
                <a:solidFill>
                  <a:srgbClr val="1B72E2"/>
                </a:solidFill>
                <a:latin typeface="+mn-lt"/>
                <a:cs typeface="Arial" charset="0"/>
              </a:rPr>
              <a:t> </a:t>
            </a:r>
            <a:endParaRPr lang="fr-FR" dirty="0">
              <a:solidFill>
                <a:srgbClr val="1B72E2"/>
              </a:solidFill>
              <a:latin typeface="+mn-lt"/>
              <a:cs typeface="Arial" charset="0"/>
            </a:endParaRPr>
          </a:p>
          <a:p>
            <a:pPr marL="0" lvl="1" fontAlgn="auto">
              <a:lnSpc>
                <a:spcPct val="80000"/>
              </a:lnSpc>
              <a:spcBef>
                <a:spcPct val="20000"/>
              </a:spcBef>
              <a:spcAft>
                <a:spcPts val="0"/>
              </a:spcAft>
              <a:defRPr/>
            </a:pPr>
            <a:r>
              <a:rPr lang="fr-FR" sz="1600" dirty="0">
                <a:solidFill>
                  <a:srgbClr val="002060"/>
                </a:solidFill>
                <a:latin typeface="+mn-lt"/>
                <a:cs typeface="Arial" charset="0"/>
              </a:rPr>
              <a:t>Oxydes d’azote, particules, monoxyde de carbone, gaz carbonique, humidité</a:t>
            </a:r>
          </a:p>
        </p:txBody>
      </p:sp>
      <p:sp>
        <p:nvSpPr>
          <p:cNvPr id="28" name="Text Box 21">
            <a:extLst>
              <a:ext uri="{FF2B5EF4-FFF2-40B4-BE49-F238E27FC236}">
                <a16:creationId xmlns:a16="http://schemas.microsoft.com/office/drawing/2014/main" id="{5316846E-4D5A-98A9-85D3-42E020A2426C}"/>
              </a:ext>
            </a:extLst>
          </p:cNvPr>
          <p:cNvSpPr txBox="1">
            <a:spLocks noChangeArrowheads="1"/>
          </p:cNvSpPr>
          <p:nvPr/>
        </p:nvSpPr>
        <p:spPr bwMode="auto">
          <a:xfrm>
            <a:off x="8818563" y="5181600"/>
            <a:ext cx="2543342" cy="1155957"/>
          </a:xfrm>
          <a:prstGeom prst="rect">
            <a:avLst/>
          </a:prstGeom>
          <a:noFill/>
          <a:ln w="9525">
            <a:noFill/>
            <a:miter lim="800000"/>
            <a:headEnd/>
            <a:tailEnd/>
          </a:ln>
        </p:spPr>
        <p:txBody>
          <a:bodyPr wrap="square">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Tabac</a:t>
            </a:r>
            <a:r>
              <a:rPr lang="fr-FR" b="1" dirty="0">
                <a:solidFill>
                  <a:srgbClr val="1B72E2"/>
                </a:solidFill>
                <a:latin typeface="+mn-lt"/>
                <a:cs typeface="Arial" charset="0"/>
              </a:rPr>
              <a:t> </a:t>
            </a:r>
            <a:endParaRPr lang="fr-FR" dirty="0">
              <a:solidFill>
                <a:srgbClr val="1B72E2"/>
              </a:solidFill>
              <a:latin typeface="+mn-lt"/>
              <a:cs typeface="Arial" charset="0"/>
            </a:endParaRPr>
          </a:p>
          <a:p>
            <a:pPr marL="0" lvl="1" fontAlgn="auto">
              <a:lnSpc>
                <a:spcPct val="80000"/>
              </a:lnSpc>
              <a:spcBef>
                <a:spcPct val="20000"/>
              </a:spcBef>
              <a:spcAft>
                <a:spcPts val="0"/>
              </a:spcAft>
              <a:defRPr/>
            </a:pPr>
            <a:r>
              <a:rPr lang="fr-FR" sz="1600" dirty="0">
                <a:solidFill>
                  <a:srgbClr val="002060"/>
                </a:solidFill>
                <a:latin typeface="+mn-lt"/>
                <a:cs typeface="Arial" charset="0"/>
              </a:rPr>
              <a:t>Poussières, monoxyde de carbone, COV, oxydes d’azote, goudrons, formaldéhyde, nicotine</a:t>
            </a:r>
          </a:p>
        </p:txBody>
      </p:sp>
      <p:sp>
        <p:nvSpPr>
          <p:cNvPr id="24" name="Text Box 21">
            <a:extLst>
              <a:ext uri="{FF2B5EF4-FFF2-40B4-BE49-F238E27FC236}">
                <a16:creationId xmlns:a16="http://schemas.microsoft.com/office/drawing/2014/main" id="{4CB15182-3EDF-F9C8-F11D-595914C4CF91}"/>
              </a:ext>
            </a:extLst>
          </p:cNvPr>
          <p:cNvSpPr txBox="1">
            <a:spLocks noChangeArrowheads="1"/>
          </p:cNvSpPr>
          <p:nvPr/>
        </p:nvSpPr>
        <p:spPr bwMode="auto">
          <a:xfrm>
            <a:off x="10317163" y="4084638"/>
            <a:ext cx="1995487" cy="979487"/>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Stockage des déchets</a:t>
            </a:r>
          </a:p>
          <a:p>
            <a:pPr marL="0" lvl="1" fontAlgn="auto">
              <a:lnSpc>
                <a:spcPct val="80000"/>
              </a:lnSpc>
              <a:spcBef>
                <a:spcPct val="20000"/>
              </a:spcBef>
              <a:spcAft>
                <a:spcPts val="0"/>
              </a:spcAft>
              <a:defRPr/>
            </a:pPr>
            <a:r>
              <a:rPr lang="fr-FR" sz="1600" dirty="0">
                <a:solidFill>
                  <a:srgbClr val="002060"/>
                </a:solidFill>
                <a:latin typeface="+mn-lt"/>
                <a:cs typeface="Arial" charset="0"/>
              </a:rPr>
              <a:t>Micro-organismes, COV, allergènes</a:t>
            </a:r>
            <a:endParaRPr lang="fr-FR" dirty="0">
              <a:solidFill>
                <a:srgbClr val="002060"/>
              </a:solidFill>
              <a:latin typeface="+mn-lt"/>
              <a:cs typeface="Arial" charset="0"/>
            </a:endParaRPr>
          </a:p>
        </p:txBody>
      </p:sp>
      <p:sp>
        <p:nvSpPr>
          <p:cNvPr id="8" name="Text Box 21">
            <a:extLst>
              <a:ext uri="{FF2B5EF4-FFF2-40B4-BE49-F238E27FC236}">
                <a16:creationId xmlns:a16="http://schemas.microsoft.com/office/drawing/2014/main" id="{1256B25F-8DDF-C272-996F-F0F3BB97974A}"/>
              </a:ext>
            </a:extLst>
          </p:cNvPr>
          <p:cNvSpPr txBox="1">
            <a:spLocks noChangeArrowheads="1"/>
          </p:cNvSpPr>
          <p:nvPr/>
        </p:nvSpPr>
        <p:spPr bwMode="auto">
          <a:xfrm>
            <a:off x="5410200" y="1574800"/>
            <a:ext cx="2659063" cy="560388"/>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Insecticide</a:t>
            </a:r>
            <a:r>
              <a:rPr lang="fr-FR" b="1" dirty="0">
                <a:solidFill>
                  <a:srgbClr val="002060"/>
                </a:solidFill>
                <a:latin typeface="+mn-lt"/>
                <a:cs typeface="Arial" charset="0"/>
              </a:rPr>
              <a:t> </a:t>
            </a:r>
          </a:p>
          <a:p>
            <a:pPr marL="0" lvl="1" fontAlgn="auto">
              <a:lnSpc>
                <a:spcPct val="80000"/>
              </a:lnSpc>
              <a:spcBef>
                <a:spcPct val="20000"/>
              </a:spcBef>
              <a:spcAft>
                <a:spcPts val="0"/>
              </a:spcAft>
              <a:defRPr/>
            </a:pPr>
            <a:r>
              <a:rPr lang="fr-FR" sz="1600" dirty="0">
                <a:solidFill>
                  <a:srgbClr val="002060"/>
                </a:solidFill>
                <a:latin typeface="+mn-lt"/>
                <a:cs typeface="Arial" charset="0"/>
              </a:rPr>
              <a:t>POP…</a:t>
            </a:r>
          </a:p>
        </p:txBody>
      </p:sp>
      <p:sp>
        <p:nvSpPr>
          <p:cNvPr id="34820" name="ZoneTexte 8">
            <a:extLst>
              <a:ext uri="{FF2B5EF4-FFF2-40B4-BE49-F238E27FC236}">
                <a16:creationId xmlns:a16="http://schemas.microsoft.com/office/drawing/2014/main" id="{9B94850F-6D19-F168-D055-AC366C3680A0}"/>
              </a:ext>
            </a:extLst>
          </p:cNvPr>
          <p:cNvSpPr txBox="1">
            <a:spLocks noChangeArrowheads="1"/>
          </p:cNvSpPr>
          <p:nvPr/>
        </p:nvSpPr>
        <p:spPr bwMode="auto">
          <a:xfrm>
            <a:off x="10196513" y="2835275"/>
            <a:ext cx="1817687" cy="757238"/>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Peinture</a:t>
            </a:r>
            <a:endParaRPr lang="fr-FR" b="1" dirty="0">
              <a:solidFill>
                <a:srgbClr val="1B72E2"/>
              </a:solidFill>
              <a:latin typeface="+mn-lt"/>
              <a:cs typeface="Arial" charset="0"/>
            </a:endParaRPr>
          </a:p>
          <a:p>
            <a:pPr marL="0" lvl="1" fontAlgn="auto">
              <a:lnSpc>
                <a:spcPct val="80000"/>
              </a:lnSpc>
              <a:spcBef>
                <a:spcPct val="20000"/>
              </a:spcBef>
              <a:spcAft>
                <a:spcPts val="0"/>
              </a:spcAft>
              <a:defRPr/>
            </a:pPr>
            <a:r>
              <a:rPr lang="fr-FR" sz="1600" dirty="0">
                <a:solidFill>
                  <a:srgbClr val="002060"/>
                </a:solidFill>
                <a:latin typeface="+mn-lt"/>
                <a:cs typeface="Arial" charset="0"/>
              </a:rPr>
              <a:t>COV, particules, toxiques</a:t>
            </a:r>
            <a:endParaRPr lang="fr-FR" dirty="0">
              <a:solidFill>
                <a:srgbClr val="002060"/>
              </a:solidFill>
              <a:latin typeface="+mn-lt"/>
              <a:cs typeface="Arial" charset="0"/>
            </a:endParaRPr>
          </a:p>
        </p:txBody>
      </p:sp>
      <p:cxnSp>
        <p:nvCxnSpPr>
          <p:cNvPr id="12" name="Connecteur droit avec flèche 11">
            <a:extLst>
              <a:ext uri="{FF2B5EF4-FFF2-40B4-BE49-F238E27FC236}">
                <a16:creationId xmlns:a16="http://schemas.microsoft.com/office/drawing/2014/main" id="{A4A1A26A-62DC-3F9B-872F-D6AF8E056A37}"/>
              </a:ext>
            </a:extLst>
          </p:cNvPr>
          <p:cNvCxnSpPr>
            <a:cxnSpLocks/>
          </p:cNvCxnSpPr>
          <p:nvPr/>
        </p:nvCxnSpPr>
        <p:spPr>
          <a:xfrm flipV="1">
            <a:off x="2616200" y="2863850"/>
            <a:ext cx="552450" cy="173038"/>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0DE8825C-5F50-44CE-ABDC-CA2C35910713}"/>
              </a:ext>
            </a:extLst>
          </p:cNvPr>
          <p:cNvCxnSpPr>
            <a:cxnSpLocks/>
          </p:cNvCxnSpPr>
          <p:nvPr/>
        </p:nvCxnSpPr>
        <p:spPr>
          <a:xfrm flipH="1" flipV="1">
            <a:off x="7870825" y="5108575"/>
            <a:ext cx="928688" cy="382588"/>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B492256A-25A3-C971-366D-309BB6A06862}"/>
              </a:ext>
            </a:extLst>
          </p:cNvPr>
          <p:cNvCxnSpPr/>
          <p:nvPr/>
        </p:nvCxnSpPr>
        <p:spPr>
          <a:xfrm flipH="1" flipV="1">
            <a:off x="9256713" y="4198938"/>
            <a:ext cx="939800" cy="198437"/>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3" name="Text Box 21">
            <a:extLst>
              <a:ext uri="{FF2B5EF4-FFF2-40B4-BE49-F238E27FC236}">
                <a16:creationId xmlns:a16="http://schemas.microsoft.com/office/drawing/2014/main" id="{69F93F84-500A-F9D0-916F-BC6288BA99CA}"/>
              </a:ext>
            </a:extLst>
          </p:cNvPr>
          <p:cNvSpPr txBox="1">
            <a:spLocks noChangeArrowheads="1"/>
          </p:cNvSpPr>
          <p:nvPr/>
        </p:nvSpPr>
        <p:spPr bwMode="auto">
          <a:xfrm>
            <a:off x="9331325" y="979488"/>
            <a:ext cx="1889125" cy="515937"/>
          </a:xfrm>
          <a:prstGeom prst="rect">
            <a:avLst/>
          </a:prstGeom>
          <a:noFill/>
          <a:ln>
            <a:noFill/>
          </a:ln>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nSpc>
                <a:spcPct val="80000"/>
              </a:lnSpc>
              <a:spcBef>
                <a:spcPct val="20000"/>
              </a:spcBef>
              <a:buFontTx/>
              <a:buNone/>
              <a:defRPr/>
            </a:pPr>
            <a:r>
              <a:rPr lang="fr-FR" altLang="fr-FR" sz="1800" b="1" dirty="0">
                <a:solidFill>
                  <a:srgbClr val="1B72E2"/>
                </a:solidFill>
                <a:latin typeface="+mn-lt"/>
              </a:rPr>
              <a:t>Mobilier</a:t>
            </a:r>
            <a:r>
              <a:rPr lang="fr-FR" altLang="fr-FR" sz="1800" dirty="0">
                <a:solidFill>
                  <a:srgbClr val="167BB3"/>
                </a:solidFill>
                <a:latin typeface="+mn-lt"/>
              </a:rPr>
              <a:t> </a:t>
            </a:r>
            <a:r>
              <a:rPr lang="fr-FR" altLang="fr-FR" sz="1600" dirty="0">
                <a:solidFill>
                  <a:srgbClr val="002060"/>
                </a:solidFill>
                <a:latin typeface="+mn-lt"/>
              </a:rPr>
              <a:t>Formaldéhyde, COV</a:t>
            </a:r>
          </a:p>
        </p:txBody>
      </p:sp>
      <p:cxnSp>
        <p:nvCxnSpPr>
          <p:cNvPr id="33" name="Connecteur droit avec flèche 32">
            <a:extLst>
              <a:ext uri="{FF2B5EF4-FFF2-40B4-BE49-F238E27FC236}">
                <a16:creationId xmlns:a16="http://schemas.microsoft.com/office/drawing/2014/main" id="{53A1C348-3F93-6319-2E01-0F6B0AD64FAF}"/>
              </a:ext>
            </a:extLst>
          </p:cNvPr>
          <p:cNvCxnSpPr/>
          <p:nvPr/>
        </p:nvCxnSpPr>
        <p:spPr>
          <a:xfrm flipV="1">
            <a:off x="2763838" y="4025900"/>
            <a:ext cx="1035050" cy="904875"/>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F68A0431-8931-4A59-3507-5A5396568A39}"/>
              </a:ext>
            </a:extLst>
          </p:cNvPr>
          <p:cNvCxnSpPr>
            <a:cxnSpLocks/>
          </p:cNvCxnSpPr>
          <p:nvPr/>
        </p:nvCxnSpPr>
        <p:spPr>
          <a:xfrm>
            <a:off x="6096000" y="2139950"/>
            <a:ext cx="228600" cy="492125"/>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7B58AC84-AD38-7ECB-59F2-17E9298D4E14}"/>
              </a:ext>
            </a:extLst>
          </p:cNvPr>
          <p:cNvCxnSpPr>
            <a:cxnSpLocks/>
          </p:cNvCxnSpPr>
          <p:nvPr/>
        </p:nvCxnSpPr>
        <p:spPr>
          <a:xfrm flipH="1">
            <a:off x="8674100" y="1495425"/>
            <a:ext cx="946150" cy="1670050"/>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a:extLst>
              <a:ext uri="{FF2B5EF4-FFF2-40B4-BE49-F238E27FC236}">
                <a16:creationId xmlns:a16="http://schemas.microsoft.com/office/drawing/2014/main" id="{473C984F-4895-DCBD-42FD-4400736C3883}"/>
              </a:ext>
            </a:extLst>
          </p:cNvPr>
          <p:cNvCxnSpPr/>
          <p:nvPr/>
        </p:nvCxnSpPr>
        <p:spPr>
          <a:xfrm flipH="1" flipV="1">
            <a:off x="9256713" y="2587625"/>
            <a:ext cx="939800" cy="395288"/>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78" name="Connecteur droit avec flèche 77">
            <a:extLst>
              <a:ext uri="{FF2B5EF4-FFF2-40B4-BE49-F238E27FC236}">
                <a16:creationId xmlns:a16="http://schemas.microsoft.com/office/drawing/2014/main" id="{1CD3B016-5F8C-EAAE-DC01-9E7BF591861D}"/>
              </a:ext>
            </a:extLst>
          </p:cNvPr>
          <p:cNvCxnSpPr>
            <a:cxnSpLocks/>
          </p:cNvCxnSpPr>
          <p:nvPr/>
        </p:nvCxnSpPr>
        <p:spPr>
          <a:xfrm flipV="1">
            <a:off x="7173913" y="4926013"/>
            <a:ext cx="0" cy="933450"/>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9237C260-72C2-A142-28CF-251032435871}"/>
              </a:ext>
            </a:extLst>
          </p:cNvPr>
          <p:cNvSpPr txBox="1"/>
          <p:nvPr/>
        </p:nvSpPr>
        <p:spPr>
          <a:xfrm>
            <a:off x="12700" y="6499225"/>
            <a:ext cx="803275" cy="254000"/>
          </a:xfrm>
          <a:prstGeom prst="rect">
            <a:avLst/>
          </a:prstGeom>
          <a:noFill/>
        </p:spPr>
        <p:txBody>
          <a:bodyPr>
            <a:spAutoFit/>
          </a:bodyPr>
          <a:lstStyle/>
          <a:p>
            <a:pPr algn="r" fontAlgn="auto">
              <a:spcBef>
                <a:spcPts val="0"/>
              </a:spcBef>
              <a:spcAft>
                <a:spcPts val="0"/>
              </a:spcAft>
              <a:defRPr/>
            </a:pPr>
            <a:r>
              <a:rPr lang="fr-FR" sz="1050" dirty="0" err="1">
                <a:solidFill>
                  <a:schemeClr val="bg1">
                    <a:lumMod val="75000"/>
                  </a:schemeClr>
                </a:solidFill>
                <a:latin typeface="Candara" panose="020E0502030303020204" pitchFamily="34" charset="0"/>
                <a:ea typeface="+mj-ea"/>
                <a:cs typeface="Arial" charset="0"/>
              </a:rPr>
              <a:t>mambstfc</a:t>
            </a:r>
            <a:endParaRPr lang="fr-FR" sz="1050" dirty="0">
              <a:solidFill>
                <a:schemeClr val="bg1">
                  <a:lumMod val="75000"/>
                </a:schemeClr>
              </a:solidFill>
              <a:latin typeface="Candara" panose="020E0502030303020204" pitchFamily="34" charset="0"/>
              <a:ea typeface="+mj-ea"/>
              <a:cs typeface="Arial" charset="0"/>
            </a:endParaRPr>
          </a:p>
        </p:txBody>
      </p:sp>
      <p:pic>
        <p:nvPicPr>
          <p:cNvPr id="108582" name="Image 7">
            <a:extLst>
              <a:ext uri="{FF2B5EF4-FFF2-40B4-BE49-F238E27FC236}">
                <a16:creationId xmlns:a16="http://schemas.microsoft.com/office/drawing/2014/main" id="{5D5C566B-F8B0-940F-E723-9670EAD07BE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Text Box 21">
            <a:extLst>
              <a:ext uri="{FF2B5EF4-FFF2-40B4-BE49-F238E27FC236}">
                <a16:creationId xmlns:a16="http://schemas.microsoft.com/office/drawing/2014/main" id="{0389725F-1974-3D50-A1C9-DE9DA122ED04}"/>
              </a:ext>
            </a:extLst>
          </p:cNvPr>
          <p:cNvSpPr txBox="1">
            <a:spLocks noChangeArrowheads="1"/>
          </p:cNvSpPr>
          <p:nvPr/>
        </p:nvSpPr>
        <p:spPr bwMode="auto">
          <a:xfrm>
            <a:off x="2001838" y="1452563"/>
            <a:ext cx="2038350" cy="515937"/>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Produits ménagers</a:t>
            </a:r>
            <a:r>
              <a:rPr lang="fr-FR" dirty="0">
                <a:solidFill>
                  <a:srgbClr val="167BB3"/>
                </a:solidFill>
                <a:latin typeface="+mn-lt"/>
                <a:cs typeface="Arial" charset="0"/>
              </a:rPr>
              <a:t> </a:t>
            </a:r>
            <a:r>
              <a:rPr lang="fr-FR" sz="1600" dirty="0">
                <a:solidFill>
                  <a:srgbClr val="002060"/>
                </a:solidFill>
                <a:latin typeface="+mn-lt"/>
                <a:cs typeface="Arial" charset="0"/>
              </a:rPr>
              <a:t>COV, Biocides…</a:t>
            </a:r>
          </a:p>
        </p:txBody>
      </p:sp>
      <p:cxnSp>
        <p:nvCxnSpPr>
          <p:cNvPr id="53" name="Connecteur droit avec flèche 52">
            <a:extLst>
              <a:ext uri="{FF2B5EF4-FFF2-40B4-BE49-F238E27FC236}">
                <a16:creationId xmlns:a16="http://schemas.microsoft.com/office/drawing/2014/main" id="{F87AF228-0594-B5CF-7163-99900980CD75}"/>
              </a:ext>
            </a:extLst>
          </p:cNvPr>
          <p:cNvCxnSpPr/>
          <p:nvPr/>
        </p:nvCxnSpPr>
        <p:spPr>
          <a:xfrm>
            <a:off x="2974975" y="1968500"/>
            <a:ext cx="334963" cy="398463"/>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5" name="Text Box 21">
            <a:extLst>
              <a:ext uri="{FF2B5EF4-FFF2-40B4-BE49-F238E27FC236}">
                <a16:creationId xmlns:a16="http://schemas.microsoft.com/office/drawing/2014/main" id="{EE14A1A7-7585-562E-EBBF-151FCE98D30C}"/>
              </a:ext>
            </a:extLst>
          </p:cNvPr>
          <p:cNvSpPr txBox="1">
            <a:spLocks noChangeArrowheads="1"/>
          </p:cNvSpPr>
          <p:nvPr/>
        </p:nvSpPr>
        <p:spPr bwMode="auto">
          <a:xfrm>
            <a:off x="7645400" y="1103313"/>
            <a:ext cx="2038350" cy="56515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Humidité</a:t>
            </a:r>
          </a:p>
          <a:p>
            <a:pPr marL="0" lvl="1" fontAlgn="auto">
              <a:lnSpc>
                <a:spcPct val="80000"/>
              </a:lnSpc>
              <a:spcBef>
                <a:spcPct val="20000"/>
              </a:spcBef>
              <a:spcAft>
                <a:spcPts val="0"/>
              </a:spcAft>
              <a:defRPr/>
            </a:pPr>
            <a:r>
              <a:rPr lang="fr-FR" sz="1600" dirty="0">
                <a:solidFill>
                  <a:schemeClr val="accent5">
                    <a:lumMod val="50000"/>
                  </a:schemeClr>
                </a:solidFill>
                <a:latin typeface="+mn-lt"/>
                <a:ea typeface="+mj-ea"/>
                <a:cs typeface="Arial" charset="0"/>
              </a:rPr>
              <a:t>Moisissures</a:t>
            </a:r>
            <a:endParaRPr lang="fr-FR" sz="1600" dirty="0">
              <a:solidFill>
                <a:schemeClr val="accent5">
                  <a:lumMod val="50000"/>
                </a:schemeClr>
              </a:solidFill>
              <a:latin typeface="+mn-lt"/>
              <a:cs typeface="Arial" charset="0"/>
            </a:endParaRPr>
          </a:p>
        </p:txBody>
      </p:sp>
      <p:cxnSp>
        <p:nvCxnSpPr>
          <p:cNvPr id="46" name="Connecteur droit avec flèche 45">
            <a:extLst>
              <a:ext uri="{FF2B5EF4-FFF2-40B4-BE49-F238E27FC236}">
                <a16:creationId xmlns:a16="http://schemas.microsoft.com/office/drawing/2014/main" id="{47E05660-ABE6-77BA-EA5B-6C4CA8B27A5F}"/>
              </a:ext>
            </a:extLst>
          </p:cNvPr>
          <p:cNvCxnSpPr/>
          <p:nvPr/>
        </p:nvCxnSpPr>
        <p:spPr>
          <a:xfrm flipH="1">
            <a:off x="7693025" y="1674813"/>
            <a:ext cx="149225" cy="298450"/>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51" name="Carré corné Info">
            <a:extLst>
              <a:ext uri="{FF2B5EF4-FFF2-40B4-BE49-F238E27FC236}">
                <a16:creationId xmlns:a16="http://schemas.microsoft.com/office/drawing/2014/main" id="{3C6FF77D-3A30-2BCB-AE80-76535CFE9A56}"/>
              </a:ext>
            </a:extLst>
          </p:cNvPr>
          <p:cNvSpPr/>
          <p:nvPr/>
        </p:nvSpPr>
        <p:spPr>
          <a:xfrm>
            <a:off x="147638" y="3671888"/>
            <a:ext cx="1595437" cy="2058987"/>
          </a:xfrm>
          <a:prstGeom prst="foldedCorner">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chemeClr val="accent1">
                    <a:lumMod val="75000"/>
                  </a:schemeClr>
                </a:solidFill>
              </a:rPr>
              <a:t> </a:t>
            </a:r>
          </a:p>
          <a:p>
            <a:pPr marL="228600" indent="-228600">
              <a:buFontTx/>
              <a:buAutoNum type="arabicPeriod"/>
              <a:defRPr/>
            </a:pPr>
            <a:r>
              <a:rPr lang="fr-FR" sz="1100" b="1" dirty="0">
                <a:solidFill>
                  <a:schemeClr val="accent1">
                    <a:lumMod val="75000"/>
                  </a:schemeClr>
                </a:solidFill>
              </a:rPr>
              <a:t>Mobilier</a:t>
            </a:r>
          </a:p>
          <a:p>
            <a:pPr marL="228600" indent="-228600">
              <a:buFontTx/>
              <a:buAutoNum type="arabicPeriod"/>
              <a:defRPr/>
            </a:pPr>
            <a:r>
              <a:rPr lang="fr-FR" sz="1100" b="1" dirty="0">
                <a:solidFill>
                  <a:schemeClr val="accent1">
                    <a:lumMod val="75000"/>
                  </a:schemeClr>
                </a:solidFill>
              </a:rPr>
              <a:t>Insecticide</a:t>
            </a:r>
          </a:p>
          <a:p>
            <a:pPr marL="228600" indent="-228600">
              <a:buFontTx/>
              <a:buAutoNum type="arabicPeriod"/>
              <a:defRPr/>
            </a:pPr>
            <a:r>
              <a:rPr lang="fr-FR" sz="1100" b="1" dirty="0">
                <a:solidFill>
                  <a:schemeClr val="accent1">
                    <a:lumMod val="75000"/>
                  </a:schemeClr>
                </a:solidFill>
              </a:rPr>
              <a:t>Mobilier</a:t>
            </a:r>
          </a:p>
          <a:p>
            <a:pPr marL="228600" indent="-228600">
              <a:buFontTx/>
              <a:buAutoNum type="arabicPeriod"/>
              <a:defRPr/>
            </a:pPr>
            <a:r>
              <a:rPr lang="fr-FR" sz="1100" b="1" dirty="0">
                <a:solidFill>
                  <a:schemeClr val="accent1">
                    <a:lumMod val="75000"/>
                  </a:schemeClr>
                </a:solidFill>
              </a:rPr>
              <a:t>Peinture</a:t>
            </a:r>
          </a:p>
          <a:p>
            <a:pPr marL="228600" indent="-228600">
              <a:buFontTx/>
              <a:buAutoNum type="arabicPeriod"/>
              <a:defRPr/>
            </a:pPr>
            <a:r>
              <a:rPr lang="fr-FR" sz="1100" b="1" dirty="0">
                <a:solidFill>
                  <a:schemeClr val="accent1">
                    <a:lumMod val="75000"/>
                  </a:schemeClr>
                </a:solidFill>
              </a:rPr>
              <a:t>Stockage des déchets</a:t>
            </a:r>
          </a:p>
          <a:p>
            <a:pPr marL="228600" indent="-228600">
              <a:buFontTx/>
              <a:buAutoNum type="arabicPeriod"/>
              <a:defRPr/>
            </a:pPr>
            <a:r>
              <a:rPr lang="fr-FR" sz="1100" b="1" dirty="0">
                <a:solidFill>
                  <a:schemeClr val="accent1">
                    <a:lumMod val="75000"/>
                  </a:schemeClr>
                </a:solidFill>
              </a:rPr>
              <a:t>Tabac</a:t>
            </a:r>
          </a:p>
          <a:p>
            <a:pPr marL="228600" indent="-228600">
              <a:buFontTx/>
              <a:buAutoNum type="arabicPeriod"/>
              <a:defRPr/>
            </a:pPr>
            <a:r>
              <a:rPr lang="fr-FR" sz="1100" b="1" dirty="0">
                <a:solidFill>
                  <a:schemeClr val="accent1">
                    <a:lumMod val="75000"/>
                  </a:schemeClr>
                </a:solidFill>
              </a:rPr>
              <a:t>Feux de cheminée</a:t>
            </a:r>
          </a:p>
          <a:p>
            <a:pPr marL="228600" indent="-228600">
              <a:buFontTx/>
              <a:buAutoNum type="arabicPeriod"/>
              <a:defRPr/>
            </a:pPr>
            <a:r>
              <a:rPr lang="fr-FR" sz="1100" b="1" dirty="0">
                <a:solidFill>
                  <a:schemeClr val="accent1">
                    <a:lumMod val="75000"/>
                  </a:schemeClr>
                </a:solidFill>
              </a:rPr>
              <a:t>Chauffe-eau</a:t>
            </a:r>
          </a:p>
          <a:p>
            <a:pPr marL="228600" indent="-228600">
              <a:buFontTx/>
              <a:buAutoNum type="arabicPeriod"/>
              <a:defRPr/>
            </a:pPr>
            <a:r>
              <a:rPr lang="fr-FR" sz="1100" b="1" dirty="0">
                <a:solidFill>
                  <a:schemeClr val="accent1">
                    <a:lumMod val="75000"/>
                  </a:schemeClr>
                </a:solidFill>
              </a:rPr>
              <a:t>Produits ménagers</a:t>
            </a:r>
          </a:p>
          <a:p>
            <a:pPr marL="228600" indent="-228600">
              <a:buFontTx/>
              <a:buAutoNum type="arabicPeriod"/>
              <a:defRPr/>
            </a:pPr>
            <a:r>
              <a:rPr lang="fr-FR" sz="1100" b="1" dirty="0">
                <a:solidFill>
                  <a:schemeClr val="accent1">
                    <a:lumMod val="75000"/>
                  </a:schemeClr>
                </a:solidFill>
              </a:rPr>
              <a:t>Humidité</a:t>
            </a:r>
          </a:p>
        </p:txBody>
      </p:sp>
      <p:sp>
        <p:nvSpPr>
          <p:cNvPr id="2" name="Rectangle 1">
            <a:extLst>
              <a:ext uri="{FF2B5EF4-FFF2-40B4-BE49-F238E27FC236}">
                <a16:creationId xmlns:a16="http://schemas.microsoft.com/office/drawing/2014/main" id="{895F60C9-B733-871D-1803-79E6FC7A58CC}"/>
              </a:ext>
            </a:extLst>
          </p:cNvPr>
          <p:cNvSpPr>
            <a:spLocks noChangeArrowheads="1"/>
          </p:cNvSpPr>
          <p:nvPr/>
        </p:nvSpPr>
        <p:spPr bwMode="auto">
          <a:xfrm>
            <a:off x="11111015" y="6354383"/>
            <a:ext cx="1079397"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0621911B-BC0F-4399-8845-DEE9021D3B23}" type="slidenum">
              <a:rPr lang="fr-FR" altLang="fr-FR" b="1">
                <a:solidFill>
                  <a:srgbClr val="FFC000"/>
                </a:solidFill>
              </a:rPr>
              <a:pPr eaLnBrk="1" hangingPunct="1">
                <a:buClrTx/>
                <a:buFontTx/>
                <a:buNone/>
              </a:pPr>
              <a:t>200</a:t>
            </a:fld>
            <a:endParaRPr lang="fr-FR" altLang="fr-FR" b="1" dirty="0">
              <a:solidFill>
                <a:srgbClr val="FFC000"/>
              </a:solidFill>
            </a:endParaRPr>
          </a:p>
        </p:txBody>
      </p:sp>
      <p:grpSp>
        <p:nvGrpSpPr>
          <p:cNvPr id="3" name="Groupe N1">
            <a:extLst>
              <a:ext uri="{FF2B5EF4-FFF2-40B4-BE49-F238E27FC236}">
                <a16:creationId xmlns:a16="http://schemas.microsoft.com/office/drawing/2014/main" id="{F9D2CD12-F130-C074-7F64-47E77E1EDF01}"/>
              </a:ext>
            </a:extLst>
          </p:cNvPr>
          <p:cNvGrpSpPr>
            <a:grpSpLocks/>
          </p:cNvGrpSpPr>
          <p:nvPr/>
        </p:nvGrpSpPr>
        <p:grpSpPr bwMode="auto">
          <a:xfrm>
            <a:off x="1860195" y="2817424"/>
            <a:ext cx="695074" cy="707886"/>
            <a:chOff x="5868988" y="1154030"/>
            <a:chExt cx="1470025" cy="993195"/>
          </a:xfrm>
          <a:solidFill>
            <a:srgbClr val="00B0F0"/>
          </a:solidFill>
        </p:grpSpPr>
        <p:sp>
          <p:nvSpPr>
            <p:cNvPr id="4" name="rond rouge">
              <a:extLst>
                <a:ext uri="{FF2B5EF4-FFF2-40B4-BE49-F238E27FC236}">
                  <a16:creationId xmlns:a16="http://schemas.microsoft.com/office/drawing/2014/main" id="{6360B945-D166-0640-1724-5B6E702AEF31}"/>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 name="? bleu">
              <a:extLst>
                <a:ext uri="{FF2B5EF4-FFF2-40B4-BE49-F238E27FC236}">
                  <a16:creationId xmlns:a16="http://schemas.microsoft.com/office/drawing/2014/main" id="{EAC823B8-E64A-F13D-91D8-8CD7DCFA6DEC}"/>
                </a:ext>
              </a:extLst>
            </p:cNvPr>
            <p:cNvSpPr>
              <a:spLocks noChangeArrowheads="1"/>
            </p:cNvSpPr>
            <p:nvPr/>
          </p:nvSpPr>
          <p:spPr bwMode="auto">
            <a:xfrm>
              <a:off x="6134116" y="1154030"/>
              <a:ext cx="939768" cy="993195"/>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1</a:t>
              </a:r>
            </a:p>
          </p:txBody>
        </p:sp>
      </p:grpSp>
      <p:grpSp>
        <p:nvGrpSpPr>
          <p:cNvPr id="6" name="Groupe N2">
            <a:extLst>
              <a:ext uri="{FF2B5EF4-FFF2-40B4-BE49-F238E27FC236}">
                <a16:creationId xmlns:a16="http://schemas.microsoft.com/office/drawing/2014/main" id="{065B9763-2202-E9E8-6A9A-82596813C77B}"/>
              </a:ext>
            </a:extLst>
          </p:cNvPr>
          <p:cNvGrpSpPr>
            <a:grpSpLocks/>
          </p:cNvGrpSpPr>
          <p:nvPr/>
        </p:nvGrpSpPr>
        <p:grpSpPr bwMode="auto">
          <a:xfrm>
            <a:off x="5566836" y="1376572"/>
            <a:ext cx="695074" cy="707886"/>
            <a:chOff x="5868988" y="1155587"/>
            <a:chExt cx="1470025" cy="993194"/>
          </a:xfrm>
          <a:solidFill>
            <a:srgbClr val="00B0F0"/>
          </a:solidFill>
        </p:grpSpPr>
        <p:sp>
          <p:nvSpPr>
            <p:cNvPr id="7" name="rond rouge">
              <a:extLst>
                <a:ext uri="{FF2B5EF4-FFF2-40B4-BE49-F238E27FC236}">
                  <a16:creationId xmlns:a16="http://schemas.microsoft.com/office/drawing/2014/main" id="{BDC25FF2-1507-B64D-3EF0-A285099AC26D}"/>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 name="? bleu">
              <a:extLst>
                <a:ext uri="{FF2B5EF4-FFF2-40B4-BE49-F238E27FC236}">
                  <a16:creationId xmlns:a16="http://schemas.microsoft.com/office/drawing/2014/main" id="{855F5F7E-DAC4-68B0-A70B-7B669DD96BA5}"/>
                </a:ext>
              </a:extLst>
            </p:cNvPr>
            <p:cNvSpPr>
              <a:spLocks noChangeArrowheads="1"/>
            </p:cNvSpPr>
            <p:nvPr/>
          </p:nvSpPr>
          <p:spPr bwMode="auto">
            <a:xfrm>
              <a:off x="6197376" y="1155587"/>
              <a:ext cx="939768" cy="993194"/>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2</a:t>
              </a:r>
            </a:p>
          </p:txBody>
        </p:sp>
      </p:grpSp>
      <p:grpSp>
        <p:nvGrpSpPr>
          <p:cNvPr id="10" name="Groupe N4">
            <a:extLst>
              <a:ext uri="{FF2B5EF4-FFF2-40B4-BE49-F238E27FC236}">
                <a16:creationId xmlns:a16="http://schemas.microsoft.com/office/drawing/2014/main" id="{D909390F-656A-26DB-C221-5ACE1D367915}"/>
              </a:ext>
            </a:extLst>
          </p:cNvPr>
          <p:cNvGrpSpPr>
            <a:grpSpLocks/>
          </p:cNvGrpSpPr>
          <p:nvPr/>
        </p:nvGrpSpPr>
        <p:grpSpPr bwMode="auto">
          <a:xfrm>
            <a:off x="10356393" y="2823092"/>
            <a:ext cx="695074" cy="707886"/>
            <a:chOff x="5894983" y="1155587"/>
            <a:chExt cx="1470025" cy="993194"/>
          </a:xfrm>
          <a:solidFill>
            <a:srgbClr val="00B0F0"/>
          </a:solidFill>
        </p:grpSpPr>
        <p:sp>
          <p:nvSpPr>
            <p:cNvPr id="11" name="rond rouge">
              <a:extLst>
                <a:ext uri="{FF2B5EF4-FFF2-40B4-BE49-F238E27FC236}">
                  <a16:creationId xmlns:a16="http://schemas.microsoft.com/office/drawing/2014/main" id="{47A56168-D275-8F17-C37C-244DDE894655}"/>
                </a:ext>
              </a:extLst>
            </p:cNvPr>
            <p:cNvSpPr/>
            <p:nvPr/>
          </p:nvSpPr>
          <p:spPr>
            <a:xfrm>
              <a:off x="5894983" y="122101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3" name="? bleu">
              <a:extLst>
                <a:ext uri="{FF2B5EF4-FFF2-40B4-BE49-F238E27FC236}">
                  <a16:creationId xmlns:a16="http://schemas.microsoft.com/office/drawing/2014/main" id="{8D9E2AB4-9F9D-4744-D6F1-8353FFEF58EA}"/>
                </a:ext>
              </a:extLst>
            </p:cNvPr>
            <p:cNvSpPr>
              <a:spLocks noChangeArrowheads="1"/>
            </p:cNvSpPr>
            <p:nvPr/>
          </p:nvSpPr>
          <p:spPr bwMode="auto">
            <a:xfrm>
              <a:off x="6197374" y="1155587"/>
              <a:ext cx="939768" cy="993194"/>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4</a:t>
              </a:r>
            </a:p>
          </p:txBody>
        </p:sp>
      </p:grpSp>
      <p:grpSp>
        <p:nvGrpSpPr>
          <p:cNvPr id="14" name="Groupe N5">
            <a:extLst>
              <a:ext uri="{FF2B5EF4-FFF2-40B4-BE49-F238E27FC236}">
                <a16:creationId xmlns:a16="http://schemas.microsoft.com/office/drawing/2014/main" id="{E805FBE1-7904-C5A2-05FF-99C805C878F5}"/>
              </a:ext>
            </a:extLst>
          </p:cNvPr>
          <p:cNvGrpSpPr>
            <a:grpSpLocks/>
          </p:cNvGrpSpPr>
          <p:nvPr/>
        </p:nvGrpSpPr>
        <p:grpSpPr bwMode="auto">
          <a:xfrm>
            <a:off x="10368957" y="4216935"/>
            <a:ext cx="695074" cy="707886"/>
            <a:chOff x="5868988" y="1155587"/>
            <a:chExt cx="1470025" cy="993194"/>
          </a:xfrm>
          <a:solidFill>
            <a:srgbClr val="00B0F0"/>
          </a:solidFill>
        </p:grpSpPr>
        <p:sp>
          <p:nvSpPr>
            <p:cNvPr id="30" name="rond rouge">
              <a:extLst>
                <a:ext uri="{FF2B5EF4-FFF2-40B4-BE49-F238E27FC236}">
                  <a16:creationId xmlns:a16="http://schemas.microsoft.com/office/drawing/2014/main" id="{44CF5648-C59D-B626-921D-6D464DF405B0}"/>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1" name="? bleu">
              <a:extLst>
                <a:ext uri="{FF2B5EF4-FFF2-40B4-BE49-F238E27FC236}">
                  <a16:creationId xmlns:a16="http://schemas.microsoft.com/office/drawing/2014/main" id="{61E35589-F080-4E90-64DC-5013E852EC70}"/>
                </a:ext>
              </a:extLst>
            </p:cNvPr>
            <p:cNvSpPr>
              <a:spLocks noChangeArrowheads="1"/>
            </p:cNvSpPr>
            <p:nvPr/>
          </p:nvSpPr>
          <p:spPr bwMode="auto">
            <a:xfrm>
              <a:off x="6197376" y="1155587"/>
              <a:ext cx="939768" cy="993194"/>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5</a:t>
              </a:r>
            </a:p>
          </p:txBody>
        </p:sp>
      </p:grpSp>
      <p:grpSp>
        <p:nvGrpSpPr>
          <p:cNvPr id="32" name="Groupe N6">
            <a:extLst>
              <a:ext uri="{FF2B5EF4-FFF2-40B4-BE49-F238E27FC236}">
                <a16:creationId xmlns:a16="http://schemas.microsoft.com/office/drawing/2014/main" id="{B144462D-800A-8333-9F1A-CFEB754690FA}"/>
              </a:ext>
            </a:extLst>
          </p:cNvPr>
          <p:cNvGrpSpPr>
            <a:grpSpLocks/>
          </p:cNvGrpSpPr>
          <p:nvPr/>
        </p:nvGrpSpPr>
        <p:grpSpPr bwMode="auto">
          <a:xfrm>
            <a:off x="8909176" y="5287893"/>
            <a:ext cx="695074" cy="707886"/>
            <a:chOff x="5868988" y="1155587"/>
            <a:chExt cx="1470025" cy="993194"/>
          </a:xfrm>
          <a:solidFill>
            <a:srgbClr val="00B0F0"/>
          </a:solidFill>
        </p:grpSpPr>
        <p:sp>
          <p:nvSpPr>
            <p:cNvPr id="34" name="rond rouge">
              <a:extLst>
                <a:ext uri="{FF2B5EF4-FFF2-40B4-BE49-F238E27FC236}">
                  <a16:creationId xmlns:a16="http://schemas.microsoft.com/office/drawing/2014/main" id="{3EB45B0B-3CBF-1AF1-4BA4-27A603E99F0E}"/>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5" name="? bleu">
              <a:extLst>
                <a:ext uri="{FF2B5EF4-FFF2-40B4-BE49-F238E27FC236}">
                  <a16:creationId xmlns:a16="http://schemas.microsoft.com/office/drawing/2014/main" id="{AEABCE65-92AA-9729-0E81-87FBEBA1D520}"/>
                </a:ext>
              </a:extLst>
            </p:cNvPr>
            <p:cNvSpPr>
              <a:spLocks noChangeArrowheads="1"/>
            </p:cNvSpPr>
            <p:nvPr/>
          </p:nvSpPr>
          <p:spPr bwMode="auto">
            <a:xfrm>
              <a:off x="6197376" y="1155587"/>
              <a:ext cx="939768" cy="993194"/>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6</a:t>
              </a:r>
            </a:p>
          </p:txBody>
        </p:sp>
      </p:grpSp>
      <p:grpSp>
        <p:nvGrpSpPr>
          <p:cNvPr id="37" name="Groupe N7">
            <a:extLst>
              <a:ext uri="{FF2B5EF4-FFF2-40B4-BE49-F238E27FC236}">
                <a16:creationId xmlns:a16="http://schemas.microsoft.com/office/drawing/2014/main" id="{BBC8012D-96F8-B413-5928-6A42B9551955}"/>
              </a:ext>
            </a:extLst>
          </p:cNvPr>
          <p:cNvGrpSpPr>
            <a:grpSpLocks/>
          </p:cNvGrpSpPr>
          <p:nvPr/>
        </p:nvGrpSpPr>
        <p:grpSpPr bwMode="auto">
          <a:xfrm>
            <a:off x="6797056" y="5916920"/>
            <a:ext cx="695074" cy="707886"/>
            <a:chOff x="5868988" y="1155587"/>
            <a:chExt cx="1470025" cy="993194"/>
          </a:xfrm>
          <a:solidFill>
            <a:srgbClr val="00B0F0"/>
          </a:solidFill>
        </p:grpSpPr>
        <p:sp>
          <p:nvSpPr>
            <p:cNvPr id="38" name="rond rouge">
              <a:extLst>
                <a:ext uri="{FF2B5EF4-FFF2-40B4-BE49-F238E27FC236}">
                  <a16:creationId xmlns:a16="http://schemas.microsoft.com/office/drawing/2014/main" id="{BA19FA43-E840-7248-EC65-FE30F5D17747}"/>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9" name="? bleu">
              <a:extLst>
                <a:ext uri="{FF2B5EF4-FFF2-40B4-BE49-F238E27FC236}">
                  <a16:creationId xmlns:a16="http://schemas.microsoft.com/office/drawing/2014/main" id="{B676E0E3-BB11-93D0-A34B-58780CF6162B}"/>
                </a:ext>
              </a:extLst>
            </p:cNvPr>
            <p:cNvSpPr>
              <a:spLocks noChangeArrowheads="1"/>
            </p:cNvSpPr>
            <p:nvPr/>
          </p:nvSpPr>
          <p:spPr bwMode="auto">
            <a:xfrm>
              <a:off x="6197376" y="1155587"/>
              <a:ext cx="939768" cy="993194"/>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7</a:t>
              </a:r>
            </a:p>
          </p:txBody>
        </p:sp>
      </p:grpSp>
      <p:grpSp>
        <p:nvGrpSpPr>
          <p:cNvPr id="40" name="Groupe N3">
            <a:extLst>
              <a:ext uri="{FF2B5EF4-FFF2-40B4-BE49-F238E27FC236}">
                <a16:creationId xmlns:a16="http://schemas.microsoft.com/office/drawing/2014/main" id="{EC367356-A20F-B4BC-2EBD-81B8942E86F9}"/>
              </a:ext>
            </a:extLst>
          </p:cNvPr>
          <p:cNvGrpSpPr>
            <a:grpSpLocks/>
          </p:cNvGrpSpPr>
          <p:nvPr/>
        </p:nvGrpSpPr>
        <p:grpSpPr bwMode="auto">
          <a:xfrm>
            <a:off x="9673883" y="781538"/>
            <a:ext cx="695074" cy="707886"/>
            <a:chOff x="5868988" y="1155587"/>
            <a:chExt cx="1470025" cy="993194"/>
          </a:xfrm>
          <a:solidFill>
            <a:srgbClr val="00B0F0"/>
          </a:solidFill>
        </p:grpSpPr>
        <p:sp>
          <p:nvSpPr>
            <p:cNvPr id="41" name="rond rouge">
              <a:extLst>
                <a:ext uri="{FF2B5EF4-FFF2-40B4-BE49-F238E27FC236}">
                  <a16:creationId xmlns:a16="http://schemas.microsoft.com/office/drawing/2014/main" id="{FDCF7FD1-1BD6-4A48-D4DD-F540990F9EAF}"/>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2" name="? bleu">
              <a:extLst>
                <a:ext uri="{FF2B5EF4-FFF2-40B4-BE49-F238E27FC236}">
                  <a16:creationId xmlns:a16="http://schemas.microsoft.com/office/drawing/2014/main" id="{C853E938-1738-5873-FAC1-658164576D8C}"/>
                </a:ext>
              </a:extLst>
            </p:cNvPr>
            <p:cNvSpPr>
              <a:spLocks noChangeArrowheads="1"/>
            </p:cNvSpPr>
            <p:nvPr/>
          </p:nvSpPr>
          <p:spPr bwMode="auto">
            <a:xfrm>
              <a:off x="6197376" y="1155587"/>
              <a:ext cx="939768" cy="993194"/>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3</a:t>
              </a:r>
            </a:p>
          </p:txBody>
        </p:sp>
      </p:grpSp>
      <p:grpSp>
        <p:nvGrpSpPr>
          <p:cNvPr id="43" name="Groupe N8">
            <a:extLst>
              <a:ext uri="{FF2B5EF4-FFF2-40B4-BE49-F238E27FC236}">
                <a16:creationId xmlns:a16="http://schemas.microsoft.com/office/drawing/2014/main" id="{9A1D602E-4972-DCE4-6C99-8CAF8AE8DDB0}"/>
              </a:ext>
            </a:extLst>
          </p:cNvPr>
          <p:cNvGrpSpPr>
            <a:grpSpLocks/>
          </p:cNvGrpSpPr>
          <p:nvPr/>
        </p:nvGrpSpPr>
        <p:grpSpPr bwMode="auto">
          <a:xfrm>
            <a:off x="2055813" y="4865253"/>
            <a:ext cx="695074" cy="707886"/>
            <a:chOff x="5868988" y="1155587"/>
            <a:chExt cx="1470025" cy="993194"/>
          </a:xfrm>
          <a:solidFill>
            <a:srgbClr val="00B0F0"/>
          </a:solidFill>
        </p:grpSpPr>
        <p:sp>
          <p:nvSpPr>
            <p:cNvPr id="48" name="rond rouge">
              <a:extLst>
                <a:ext uri="{FF2B5EF4-FFF2-40B4-BE49-F238E27FC236}">
                  <a16:creationId xmlns:a16="http://schemas.microsoft.com/office/drawing/2014/main" id="{81CAB387-2EDE-DD94-E58D-C872A20AD3BA}"/>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9" name="? bleu">
              <a:extLst>
                <a:ext uri="{FF2B5EF4-FFF2-40B4-BE49-F238E27FC236}">
                  <a16:creationId xmlns:a16="http://schemas.microsoft.com/office/drawing/2014/main" id="{723E3E85-815E-9E16-303D-020E938E006B}"/>
                </a:ext>
              </a:extLst>
            </p:cNvPr>
            <p:cNvSpPr>
              <a:spLocks noChangeArrowheads="1"/>
            </p:cNvSpPr>
            <p:nvPr/>
          </p:nvSpPr>
          <p:spPr bwMode="auto">
            <a:xfrm>
              <a:off x="6197376" y="1155587"/>
              <a:ext cx="939768" cy="993194"/>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8</a:t>
              </a:r>
            </a:p>
          </p:txBody>
        </p:sp>
      </p:grpSp>
      <p:grpSp>
        <p:nvGrpSpPr>
          <p:cNvPr id="50" name="Groupe N9">
            <a:extLst>
              <a:ext uri="{FF2B5EF4-FFF2-40B4-BE49-F238E27FC236}">
                <a16:creationId xmlns:a16="http://schemas.microsoft.com/office/drawing/2014/main" id="{BC6DF7EB-2922-D8A0-D019-C38B00362B38}"/>
              </a:ext>
            </a:extLst>
          </p:cNvPr>
          <p:cNvGrpSpPr>
            <a:grpSpLocks/>
          </p:cNvGrpSpPr>
          <p:nvPr/>
        </p:nvGrpSpPr>
        <p:grpSpPr bwMode="auto">
          <a:xfrm>
            <a:off x="2290132" y="1272757"/>
            <a:ext cx="695074" cy="707886"/>
            <a:chOff x="5868988" y="1155587"/>
            <a:chExt cx="1470025" cy="993194"/>
          </a:xfrm>
          <a:solidFill>
            <a:srgbClr val="00B0F0"/>
          </a:solidFill>
        </p:grpSpPr>
        <p:sp>
          <p:nvSpPr>
            <p:cNvPr id="54" name="rond rouge">
              <a:extLst>
                <a:ext uri="{FF2B5EF4-FFF2-40B4-BE49-F238E27FC236}">
                  <a16:creationId xmlns:a16="http://schemas.microsoft.com/office/drawing/2014/main" id="{654FBC53-89BB-8965-1322-0F08F14BFDD6}"/>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5" name="? bleu">
              <a:extLst>
                <a:ext uri="{FF2B5EF4-FFF2-40B4-BE49-F238E27FC236}">
                  <a16:creationId xmlns:a16="http://schemas.microsoft.com/office/drawing/2014/main" id="{D0331604-BF36-3EC5-83D3-4A1F664CC038}"/>
                </a:ext>
              </a:extLst>
            </p:cNvPr>
            <p:cNvSpPr>
              <a:spLocks noChangeArrowheads="1"/>
            </p:cNvSpPr>
            <p:nvPr/>
          </p:nvSpPr>
          <p:spPr bwMode="auto">
            <a:xfrm>
              <a:off x="6197376" y="1155587"/>
              <a:ext cx="939768" cy="993194"/>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9</a:t>
              </a:r>
            </a:p>
          </p:txBody>
        </p:sp>
      </p:grpSp>
      <p:grpSp>
        <p:nvGrpSpPr>
          <p:cNvPr id="56" name="Groupe N10">
            <a:extLst>
              <a:ext uri="{FF2B5EF4-FFF2-40B4-BE49-F238E27FC236}">
                <a16:creationId xmlns:a16="http://schemas.microsoft.com/office/drawing/2014/main" id="{40DD251F-614F-64D5-1F8F-F94B3E519F7B}"/>
              </a:ext>
            </a:extLst>
          </p:cNvPr>
          <p:cNvGrpSpPr>
            <a:grpSpLocks/>
          </p:cNvGrpSpPr>
          <p:nvPr/>
        </p:nvGrpSpPr>
        <p:grpSpPr bwMode="auto">
          <a:xfrm>
            <a:off x="7936464" y="999977"/>
            <a:ext cx="709654" cy="707886"/>
            <a:chOff x="5838152" y="1141109"/>
            <a:chExt cx="1500861" cy="993194"/>
          </a:xfrm>
          <a:solidFill>
            <a:srgbClr val="00B0F0"/>
          </a:solidFill>
        </p:grpSpPr>
        <p:sp>
          <p:nvSpPr>
            <p:cNvPr id="64" name="rond rouge">
              <a:extLst>
                <a:ext uri="{FF2B5EF4-FFF2-40B4-BE49-F238E27FC236}">
                  <a16:creationId xmlns:a16="http://schemas.microsoft.com/office/drawing/2014/main" id="{E3C2C335-02D9-F095-4821-48F02E002637}"/>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65" name="? bleu">
              <a:extLst>
                <a:ext uri="{FF2B5EF4-FFF2-40B4-BE49-F238E27FC236}">
                  <a16:creationId xmlns:a16="http://schemas.microsoft.com/office/drawing/2014/main" id="{2A62C96E-D3BF-1009-C788-49F8CD0BAD73}"/>
                </a:ext>
              </a:extLst>
            </p:cNvPr>
            <p:cNvSpPr>
              <a:spLocks noChangeArrowheads="1"/>
            </p:cNvSpPr>
            <p:nvPr/>
          </p:nvSpPr>
          <p:spPr bwMode="auto">
            <a:xfrm>
              <a:off x="5838152" y="1141109"/>
              <a:ext cx="1488985" cy="993194"/>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chemeClr val="bg1"/>
                  </a:solidFill>
                  <a:latin typeface="+mn-lt"/>
                </a:rPr>
                <a:t>10</a:t>
              </a:r>
            </a:p>
          </p:txBody>
        </p:sp>
      </p:grpSp>
      <p:pic>
        <p:nvPicPr>
          <p:cNvPr id="68" name="Image 67">
            <a:extLst>
              <a:ext uri="{FF2B5EF4-FFF2-40B4-BE49-F238E27FC236}">
                <a16:creationId xmlns:a16="http://schemas.microsoft.com/office/drawing/2014/main" id="{4181F189-5E7B-5391-1804-D30A5840C2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80955" y="5621628"/>
            <a:ext cx="786386" cy="667513"/>
          </a:xfrm>
          <a:prstGeom prst="rect">
            <a:avLst/>
          </a:prstGeom>
        </p:spPr>
      </p:pic>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5191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251914"/>
                  </p:tgtEl>
                </p:cond>
              </p:nextCondLst>
            </p:seq>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3"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par>
                                <p:cTn id="26" presetID="3" presetClass="entr" presetSubtype="1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linds(horizontal)">
                                      <p:cBhvr>
                                        <p:cTn id="28" dur="500"/>
                                        <p:tgtEl>
                                          <p:spTgt spid="21"/>
                                        </p:tgtEl>
                                      </p:cBhvr>
                                    </p:animEffect>
                                  </p:childTnLst>
                                </p:cTn>
                              </p:par>
                            </p:childTnLst>
                          </p:cTn>
                        </p:par>
                      </p:childTnLst>
                    </p:cTn>
                  </p:par>
                </p:childTnLst>
              </p:cTn>
              <p:nextCondLst>
                <p:cond evt="onClick" delay="0">
                  <p:tgtEl>
                    <p:spTgt spid="3"/>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3" presetClass="entr" presetSubtype="1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blinds(horizontal)">
                                      <p:cBhvr>
                                        <p:cTn id="37" dur="500"/>
                                        <p:tgtEl>
                                          <p:spTgt spid="24"/>
                                        </p:tgtEl>
                                      </p:cBhvr>
                                    </p:animEffec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0"/>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par>
                                <p:cTn id="44" presetID="3" presetClass="entr" presetSubtype="10" fill="hold" grpId="0" nodeType="withEffect">
                                  <p:stCondLst>
                                    <p:cond delay="0"/>
                                  </p:stCondLst>
                                  <p:childTnLst>
                                    <p:set>
                                      <p:cBhvr>
                                        <p:cTn id="45" dur="1" fill="hold">
                                          <p:stCondLst>
                                            <p:cond delay="0"/>
                                          </p:stCondLst>
                                        </p:cTn>
                                        <p:tgtEl>
                                          <p:spTgt spid="34820"/>
                                        </p:tgtEl>
                                        <p:attrNameLst>
                                          <p:attrName>style.visibility</p:attrName>
                                        </p:attrNameLst>
                                      </p:cBhvr>
                                      <p:to>
                                        <p:strVal val="visible"/>
                                      </p:to>
                                    </p:set>
                                    <p:animEffect transition="in" filter="blinds(horizontal)">
                                      <p:cBhvr>
                                        <p:cTn id="46" dur="500"/>
                                        <p:tgtEl>
                                          <p:spTgt spid="34820"/>
                                        </p:tgtEl>
                                      </p:cBhvr>
                                    </p:animEffec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32"/>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2"/>
                                        </p:tgtEl>
                                      </p:cBhvr>
                                    </p:animEffect>
                                    <p:set>
                                      <p:cBhvr>
                                        <p:cTn id="52" dur="1" fill="hold">
                                          <p:stCondLst>
                                            <p:cond delay="499"/>
                                          </p:stCondLst>
                                        </p:cTn>
                                        <p:tgtEl>
                                          <p:spTgt spid="32"/>
                                        </p:tgtEl>
                                        <p:attrNameLst>
                                          <p:attrName>style.visibility</p:attrName>
                                        </p:attrNameLst>
                                      </p:cBhvr>
                                      <p:to>
                                        <p:strVal val="hidden"/>
                                      </p:to>
                                    </p:set>
                                  </p:childTnLst>
                                </p:cTn>
                              </p:par>
                              <p:par>
                                <p:cTn id="53" presetID="3" presetClass="entr" presetSubtype="1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blinds(horizontal)">
                                      <p:cBhvr>
                                        <p:cTn id="55" dur="500"/>
                                        <p:tgtEl>
                                          <p:spTgt spid="28"/>
                                        </p:tgtEl>
                                      </p:cBhvr>
                                    </p:animEffect>
                                  </p:childTnLst>
                                </p:cTn>
                              </p:par>
                            </p:childTnLst>
                          </p:cTn>
                        </p:par>
                      </p:childTnLst>
                    </p:cTn>
                  </p:par>
                </p:childTnLst>
              </p:cTn>
              <p:nextCondLst>
                <p:cond evt="onClick" delay="0">
                  <p:tgtEl>
                    <p:spTgt spid="32"/>
                  </p:tgtEl>
                </p:cond>
              </p:nextCondLst>
            </p:seq>
            <p:seq concurrent="1" nextAc="seek">
              <p:cTn id="56" restart="whenNotActive" fill="hold" evtFilter="cancelBubble" nodeType="interactiveSeq">
                <p:stCondLst>
                  <p:cond evt="onClick" delay="0">
                    <p:tgtEl>
                      <p:spTgt spid="37"/>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37"/>
                                        </p:tgtEl>
                                      </p:cBhvr>
                                    </p:animEffect>
                                    <p:set>
                                      <p:cBhvr>
                                        <p:cTn id="61" dur="1" fill="hold">
                                          <p:stCondLst>
                                            <p:cond delay="499"/>
                                          </p:stCondLst>
                                        </p:cTn>
                                        <p:tgtEl>
                                          <p:spTgt spid="37"/>
                                        </p:tgtEl>
                                        <p:attrNameLst>
                                          <p:attrName>style.visibility</p:attrName>
                                        </p:attrNameLst>
                                      </p:cBhvr>
                                      <p:to>
                                        <p:strVal val="hidden"/>
                                      </p:to>
                                    </p:set>
                                  </p:childTnLst>
                                </p:cTn>
                              </p:par>
                              <p:par>
                                <p:cTn id="62" presetID="3" presetClass="entr" presetSubtype="10" fill="hold" grpId="0"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blinds(horizontal)">
                                      <p:cBhvr>
                                        <p:cTn id="64" dur="500"/>
                                        <p:tgtEl>
                                          <p:spTgt spid="27"/>
                                        </p:tgtEl>
                                      </p:cBhvr>
                                    </p:animEffect>
                                  </p:childTnLst>
                                </p:cTn>
                              </p:par>
                            </p:childTnLst>
                          </p:cTn>
                        </p:par>
                      </p:childTnLst>
                    </p:cTn>
                  </p:par>
                </p:childTnLst>
              </p:cTn>
              <p:nextCondLst>
                <p:cond evt="onClick" delay="0">
                  <p:tgtEl>
                    <p:spTgt spid="37"/>
                  </p:tgtEl>
                </p:cond>
              </p:nextCondLst>
            </p:seq>
            <p:seq concurrent="1" nextAc="seek">
              <p:cTn id="65" restart="whenNotActive" fill="hold" evtFilter="cancelBubble" nodeType="interactiveSeq">
                <p:stCondLst>
                  <p:cond evt="onClick" delay="0">
                    <p:tgtEl>
                      <p:spTgt spid="40"/>
                    </p:tgtEl>
                  </p:cond>
                </p:stCondLst>
                <p:endSync evt="end" delay="0">
                  <p:rtn val="all"/>
                </p:endSync>
                <p:childTnLst>
                  <p:par>
                    <p:cTn id="66" fill="hold">
                      <p:stCondLst>
                        <p:cond delay="0"/>
                      </p:stCondLst>
                      <p:childTnLst>
                        <p:par>
                          <p:cTn id="67" fill="hold">
                            <p:stCondLst>
                              <p:cond delay="0"/>
                            </p:stCondLst>
                            <p:childTnLst>
                              <p:par>
                                <p:cTn id="68" presetID="1" presetClass="exit" presetSubtype="0" fill="hold" nodeType="clickEffect">
                                  <p:stCondLst>
                                    <p:cond delay="0"/>
                                  </p:stCondLst>
                                  <p:childTnLst>
                                    <p:set>
                                      <p:cBhvr>
                                        <p:cTn id="69" dur="1" fill="hold">
                                          <p:stCondLst>
                                            <p:cond delay="0"/>
                                          </p:stCondLst>
                                        </p:cTn>
                                        <p:tgtEl>
                                          <p:spTgt spid="40"/>
                                        </p:tgtEl>
                                        <p:attrNameLst>
                                          <p:attrName>style.visibility</p:attrName>
                                        </p:attrNameLst>
                                      </p:cBhvr>
                                      <p:to>
                                        <p:strVal val="hidden"/>
                                      </p:to>
                                    </p:set>
                                  </p:childTnLst>
                                </p:cTn>
                              </p:par>
                              <p:par>
                                <p:cTn id="70" presetID="3" presetClass="entr" presetSubtype="10" fill="hold" grpId="0"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blinds(horizontal)">
                                      <p:cBhvr>
                                        <p:cTn id="72" dur="500"/>
                                        <p:tgtEl>
                                          <p:spTgt spid="23"/>
                                        </p:tgtEl>
                                      </p:cBhvr>
                                    </p:animEffect>
                                  </p:childTnLst>
                                </p:cTn>
                              </p:par>
                            </p:childTnLst>
                          </p:cTn>
                        </p:par>
                      </p:childTnLst>
                    </p:cTn>
                  </p:par>
                </p:childTnLst>
              </p:cTn>
              <p:nextCondLst>
                <p:cond evt="onClick" delay="0">
                  <p:tgtEl>
                    <p:spTgt spid="40"/>
                  </p:tgtEl>
                </p:cond>
              </p:nextCondLst>
            </p:seq>
            <p:seq concurrent="1" nextAc="seek">
              <p:cTn id="73" restart="whenNotActive" fill="hold" evtFilter="cancelBubble" nodeType="interactiveSeq">
                <p:stCondLst>
                  <p:cond evt="onClick" delay="0">
                    <p:tgtEl>
                      <p:spTgt spid="43"/>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43"/>
                                        </p:tgtEl>
                                      </p:cBhvr>
                                    </p:animEffect>
                                    <p:set>
                                      <p:cBhvr>
                                        <p:cTn id="78" dur="1" fill="hold">
                                          <p:stCondLst>
                                            <p:cond delay="499"/>
                                          </p:stCondLst>
                                        </p:cTn>
                                        <p:tgtEl>
                                          <p:spTgt spid="43"/>
                                        </p:tgtEl>
                                        <p:attrNameLst>
                                          <p:attrName>style.visibility</p:attrName>
                                        </p:attrNameLst>
                                      </p:cBhvr>
                                      <p:to>
                                        <p:strVal val="hidden"/>
                                      </p:to>
                                    </p:set>
                                  </p:childTnLst>
                                </p:cTn>
                              </p:par>
                              <p:par>
                                <p:cTn id="79" presetID="3" presetClass="entr" presetSubtype="10"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blinds(horizontal)">
                                      <p:cBhvr>
                                        <p:cTn id="81" dur="500"/>
                                        <p:tgtEl>
                                          <p:spTgt spid="26"/>
                                        </p:tgtEl>
                                      </p:cBhvr>
                                    </p:animEffect>
                                  </p:childTnLst>
                                </p:cTn>
                              </p:par>
                            </p:childTnLst>
                          </p:cTn>
                        </p:par>
                      </p:childTnLst>
                    </p:cTn>
                  </p:par>
                </p:childTnLst>
              </p:cTn>
              <p:nextCondLst>
                <p:cond evt="onClick" delay="0">
                  <p:tgtEl>
                    <p:spTgt spid="43"/>
                  </p:tgtEl>
                </p:cond>
              </p:nextCondLst>
            </p:seq>
            <p:seq concurrent="1" nextAc="seek">
              <p:cTn id="82" restart="whenNotActive" fill="hold" evtFilter="cancelBubble" nodeType="interactiveSeq">
                <p:stCondLst>
                  <p:cond evt="onClick" delay="0">
                    <p:tgtEl>
                      <p:spTgt spid="50"/>
                    </p:tgtEl>
                  </p:cond>
                </p:stCondLst>
                <p:endSync evt="end" delay="0">
                  <p:rtn val="all"/>
                </p:endSync>
                <p:childTnLst>
                  <p:par>
                    <p:cTn id="83" fill="hold">
                      <p:stCondLst>
                        <p:cond delay="0"/>
                      </p:stCondLst>
                      <p:childTnLst>
                        <p:par>
                          <p:cTn id="84" fill="hold">
                            <p:stCondLst>
                              <p:cond delay="0"/>
                            </p:stCondLst>
                            <p:childTnLst>
                              <p:par>
                                <p:cTn id="85" presetID="10" presetClass="exit" presetSubtype="0" fill="hold" nodeType="clickEffect">
                                  <p:stCondLst>
                                    <p:cond delay="0"/>
                                  </p:stCondLst>
                                  <p:childTnLst>
                                    <p:animEffect transition="out" filter="fade">
                                      <p:cBhvr>
                                        <p:cTn id="86" dur="500"/>
                                        <p:tgtEl>
                                          <p:spTgt spid="50"/>
                                        </p:tgtEl>
                                      </p:cBhvr>
                                    </p:animEffect>
                                    <p:set>
                                      <p:cBhvr>
                                        <p:cTn id="87" dur="1" fill="hold">
                                          <p:stCondLst>
                                            <p:cond delay="499"/>
                                          </p:stCondLst>
                                        </p:cTn>
                                        <p:tgtEl>
                                          <p:spTgt spid="50"/>
                                        </p:tgtEl>
                                        <p:attrNameLst>
                                          <p:attrName>style.visibility</p:attrName>
                                        </p:attrNameLst>
                                      </p:cBhvr>
                                      <p:to>
                                        <p:strVal val="hidden"/>
                                      </p:to>
                                    </p:set>
                                  </p:childTnLst>
                                </p:cTn>
                              </p:par>
                              <p:par>
                                <p:cTn id="88" presetID="3" presetClass="entr" presetSubtype="10" fill="hold" grpId="0" nodeType="withEffect">
                                  <p:stCondLst>
                                    <p:cond delay="0"/>
                                  </p:stCondLst>
                                  <p:childTnLst>
                                    <p:set>
                                      <p:cBhvr>
                                        <p:cTn id="89" dur="1" fill="hold">
                                          <p:stCondLst>
                                            <p:cond delay="0"/>
                                          </p:stCondLst>
                                        </p:cTn>
                                        <p:tgtEl>
                                          <p:spTgt spid="52"/>
                                        </p:tgtEl>
                                        <p:attrNameLst>
                                          <p:attrName>style.visibility</p:attrName>
                                        </p:attrNameLst>
                                      </p:cBhvr>
                                      <p:to>
                                        <p:strVal val="visible"/>
                                      </p:to>
                                    </p:set>
                                    <p:animEffect transition="in" filter="blinds(horizontal)">
                                      <p:cBhvr>
                                        <p:cTn id="90" dur="500"/>
                                        <p:tgtEl>
                                          <p:spTgt spid="52"/>
                                        </p:tgtEl>
                                      </p:cBhvr>
                                    </p:animEffect>
                                  </p:childTnLst>
                                </p:cTn>
                              </p:par>
                            </p:childTnLst>
                          </p:cTn>
                        </p:par>
                      </p:childTnLst>
                    </p:cTn>
                  </p:par>
                </p:childTnLst>
              </p:cTn>
              <p:nextCondLst>
                <p:cond evt="onClick" delay="0">
                  <p:tgtEl>
                    <p:spTgt spid="50"/>
                  </p:tgtEl>
                </p:cond>
              </p:nextCondLst>
            </p:seq>
            <p:seq concurrent="1" nextAc="seek">
              <p:cTn id="91" restart="whenNotActive" fill="hold" evtFilter="cancelBubble" nodeType="interactiveSeq">
                <p:stCondLst>
                  <p:cond evt="onClick" delay="0">
                    <p:tgtEl>
                      <p:spTgt spid="56"/>
                    </p:tgtEl>
                  </p:cond>
                </p:stCondLst>
                <p:endSync evt="end" delay="0">
                  <p:rtn val="all"/>
                </p:endSync>
                <p:childTnLst>
                  <p:par>
                    <p:cTn id="92" fill="hold">
                      <p:stCondLst>
                        <p:cond delay="0"/>
                      </p:stCondLst>
                      <p:childTnLst>
                        <p:par>
                          <p:cTn id="93" fill="hold">
                            <p:stCondLst>
                              <p:cond delay="0"/>
                            </p:stCondLst>
                            <p:childTnLst>
                              <p:par>
                                <p:cTn id="94" presetID="10" presetClass="exit" presetSubtype="0" fill="hold" nodeType="clickEffect">
                                  <p:stCondLst>
                                    <p:cond delay="0"/>
                                  </p:stCondLst>
                                  <p:childTnLst>
                                    <p:animEffect transition="out" filter="fade">
                                      <p:cBhvr>
                                        <p:cTn id="95" dur="500"/>
                                        <p:tgtEl>
                                          <p:spTgt spid="56"/>
                                        </p:tgtEl>
                                      </p:cBhvr>
                                    </p:animEffect>
                                    <p:set>
                                      <p:cBhvr>
                                        <p:cTn id="96" dur="1" fill="hold">
                                          <p:stCondLst>
                                            <p:cond delay="499"/>
                                          </p:stCondLst>
                                        </p:cTn>
                                        <p:tgtEl>
                                          <p:spTgt spid="56"/>
                                        </p:tgtEl>
                                        <p:attrNameLst>
                                          <p:attrName>style.visibility</p:attrName>
                                        </p:attrNameLst>
                                      </p:cBhvr>
                                      <p:to>
                                        <p:strVal val="hidden"/>
                                      </p:to>
                                    </p:set>
                                  </p:childTnLst>
                                </p:cTn>
                              </p:par>
                              <p:par>
                                <p:cTn id="97" presetID="3" presetClass="entr" presetSubtype="10" fill="hold" grpId="0" nodeType="withEffect">
                                  <p:stCondLst>
                                    <p:cond delay="0"/>
                                  </p:stCondLst>
                                  <p:childTnLst>
                                    <p:set>
                                      <p:cBhvr>
                                        <p:cTn id="98" dur="1" fill="hold">
                                          <p:stCondLst>
                                            <p:cond delay="0"/>
                                          </p:stCondLst>
                                        </p:cTn>
                                        <p:tgtEl>
                                          <p:spTgt spid="45"/>
                                        </p:tgtEl>
                                        <p:attrNameLst>
                                          <p:attrName>style.visibility</p:attrName>
                                        </p:attrNameLst>
                                      </p:cBhvr>
                                      <p:to>
                                        <p:strVal val="visible"/>
                                      </p:to>
                                    </p:set>
                                    <p:animEffect transition="in" filter="blinds(horizontal)">
                                      <p:cBhvr>
                                        <p:cTn id="99" dur="500"/>
                                        <p:tgtEl>
                                          <p:spTgt spid="45"/>
                                        </p:tgtEl>
                                      </p:cBhvr>
                                    </p:animEffect>
                                  </p:childTnLst>
                                </p:cTn>
                              </p:par>
                            </p:childTnLst>
                          </p:cTn>
                        </p:par>
                      </p:childTnLst>
                    </p:cTn>
                  </p:par>
                </p:childTnLst>
              </p:cTn>
              <p:nextCondLst>
                <p:cond evt="onClick" delay="0">
                  <p:tgtEl>
                    <p:spTgt spid="56"/>
                  </p:tgtEl>
                </p:cond>
              </p:nextCondLst>
            </p:seq>
          </p:childTnLst>
        </p:cTn>
      </p:par>
    </p:tnLst>
    <p:bldLst>
      <p:bldP spid="27" grpId="0"/>
      <p:bldP spid="21" grpId="0"/>
      <p:bldP spid="26" grpId="0"/>
      <p:bldP spid="28" grpId="0"/>
      <p:bldP spid="24" grpId="0"/>
      <p:bldP spid="8" grpId="0"/>
      <p:bldP spid="34820" grpId="0"/>
      <p:bldP spid="23" grpId="0"/>
      <p:bldP spid="52" grpId="0"/>
      <p:bldP spid="45" grpId="0"/>
      <p:bldP spid="51" grpId="0" animBg="1"/>
      <p:bldP spid="51"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1423FEA-5847-6D43-D893-EAE8559DAF0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911999" y="2485542"/>
            <a:ext cx="2481325" cy="2427705"/>
          </a:xfrm>
          <a:prstGeom prst="rect">
            <a:avLst/>
          </a:prstGeom>
        </p:spPr>
      </p:pic>
      <p:sp>
        <p:nvSpPr>
          <p:cNvPr id="25" name="Rectangle 2">
            <a:extLst>
              <a:ext uri="{FF2B5EF4-FFF2-40B4-BE49-F238E27FC236}">
                <a16:creationId xmlns:a16="http://schemas.microsoft.com/office/drawing/2014/main" id="{1C319F37-9EEB-8AF7-F2AC-1BF54D0529F7}"/>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chemeClr val="accent5">
                    <a:lumMod val="75000"/>
                  </a:schemeClr>
                </a:solidFill>
                <a:cs typeface="Arial" charset="0"/>
              </a:rPr>
              <a:t>La réglementation française</a:t>
            </a:r>
          </a:p>
        </p:txBody>
      </p:sp>
      <p:pic>
        <p:nvPicPr>
          <p:cNvPr id="21" name="abeille">
            <a:extLst>
              <a:ext uri="{FF2B5EF4-FFF2-40B4-BE49-F238E27FC236}">
                <a16:creationId xmlns:a16="http://schemas.microsoft.com/office/drawing/2014/main" id="{CBC81E14-9BB9-4D3F-9787-6E32AEB0D0C8}"/>
              </a:ext>
            </a:extLst>
          </p:cNvPr>
          <p:cNvPicPr>
            <a:picLocks noChangeAspect="1"/>
          </p:cNvPicPr>
          <p:nvPr/>
        </p:nvPicPr>
        <p:blipFill rotWithShape="1">
          <a:blip r:embed="rId4">
            <a:extLst>
              <a:ext uri="{28A0092B-C50C-407E-A947-70E740481C1C}">
                <a14:useLocalDpi xmlns:a14="http://schemas.microsoft.com/office/drawing/2010/main" val="0"/>
              </a:ext>
            </a:extLst>
          </a:blip>
          <a:srcRect l="5154" t="9923" r="9503" b="17249"/>
          <a:stretch/>
        </p:blipFill>
        <p:spPr bwMode="auto">
          <a:xfrm>
            <a:off x="10828181" y="64222"/>
            <a:ext cx="1163782" cy="104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a:extLst>
              <a:ext uri="{FF2B5EF4-FFF2-40B4-BE49-F238E27FC236}">
                <a16:creationId xmlns:a16="http://schemas.microsoft.com/office/drawing/2014/main" id="{CF5153C0-02BB-CE39-E669-72992F3AE4DF}"/>
              </a:ext>
            </a:extLst>
          </p:cNvPr>
          <p:cNvSpPr txBox="1"/>
          <p:nvPr/>
        </p:nvSpPr>
        <p:spPr>
          <a:xfrm>
            <a:off x="4971393" y="2129735"/>
            <a:ext cx="6684579" cy="3139321"/>
          </a:xfrm>
          <a:prstGeom prst="rect">
            <a:avLst/>
          </a:prstGeom>
          <a:noFill/>
        </p:spPr>
        <p:txBody>
          <a:bodyPr wrap="square">
            <a:spAutoFit/>
          </a:bodyPr>
          <a:lstStyle/>
          <a:p>
            <a:pPr algn="just">
              <a:spcBef>
                <a:spcPct val="0"/>
              </a:spcBef>
              <a:defRPr/>
            </a:pPr>
            <a:r>
              <a:rPr lang="fr-FR" altLang="fr-FR" sz="2200" b="1" dirty="0">
                <a:solidFill>
                  <a:srgbClr val="2F5597"/>
                </a:solidFill>
                <a:cs typeface="Arial" panose="020B0604020202020204" pitchFamily="34" charset="0"/>
              </a:rPr>
              <a:t>En France</a:t>
            </a:r>
            <a:r>
              <a:rPr lang="fr-FR" altLang="fr-FR" sz="2200" dirty="0">
                <a:solidFill>
                  <a:srgbClr val="2F5597"/>
                </a:solidFill>
                <a:cs typeface="Arial" panose="020B0604020202020204" pitchFamily="34" charset="0"/>
              </a:rPr>
              <a:t>, la réglementation de la qualité de l'air est encadrée par plusieurs textes législatifs et directives européennes. </a:t>
            </a:r>
          </a:p>
          <a:p>
            <a:pPr algn="just">
              <a:spcBef>
                <a:spcPct val="0"/>
              </a:spcBef>
              <a:defRPr/>
            </a:pPr>
            <a:endParaRPr lang="fr-FR" altLang="fr-FR" sz="2200" dirty="0">
              <a:solidFill>
                <a:srgbClr val="2F5597"/>
              </a:solidFill>
              <a:cs typeface="Arial" panose="020B0604020202020204" pitchFamily="34" charset="0"/>
            </a:endParaRPr>
          </a:p>
          <a:p>
            <a:pPr algn="just">
              <a:spcBef>
                <a:spcPct val="0"/>
              </a:spcBef>
              <a:defRPr/>
            </a:pPr>
            <a:r>
              <a:rPr lang="fr-FR" altLang="fr-FR" sz="2200" dirty="0">
                <a:solidFill>
                  <a:srgbClr val="2F5597"/>
                </a:solidFill>
                <a:cs typeface="Arial" panose="020B0604020202020204" pitchFamily="34" charset="0"/>
              </a:rPr>
              <a:t>La loi sur l'air et l'utilisation rationnelle de l'énergie </a:t>
            </a:r>
            <a:r>
              <a:rPr lang="fr-FR" altLang="fr-FR" sz="2200" b="1" dirty="0">
                <a:solidFill>
                  <a:srgbClr val="2F5597"/>
                </a:solidFill>
                <a:cs typeface="Arial" panose="020B0604020202020204" pitchFamily="34" charset="0"/>
              </a:rPr>
              <a:t>(LAURE) </a:t>
            </a:r>
            <a:r>
              <a:rPr lang="fr-FR" altLang="fr-FR" sz="2200" dirty="0">
                <a:solidFill>
                  <a:srgbClr val="2F5597"/>
                </a:solidFill>
                <a:cs typeface="Arial" panose="020B0604020202020204" pitchFamily="34" charset="0"/>
              </a:rPr>
              <a:t>du 30 décembre 1996 pose les bases de la politique nationale en matière de qualité de l'air. Elle impose </a:t>
            </a:r>
            <a:r>
              <a:rPr lang="fr-FR" altLang="fr-FR" sz="2200" b="1" dirty="0">
                <a:solidFill>
                  <a:srgbClr val="2F5597"/>
                </a:solidFill>
                <a:cs typeface="Arial" panose="020B0604020202020204" pitchFamily="34" charset="0"/>
              </a:rPr>
              <a:t>la surveillance de la qualité de l'air ambiant et la mise en œuvre de plans de protection de l'atmosphère. </a:t>
            </a:r>
            <a:endParaRPr lang="fr-FR" altLang="fr-FR" sz="2200" b="1" dirty="0">
              <a:solidFill>
                <a:srgbClr val="2F5597"/>
              </a:solidFill>
              <a:cs typeface="Calibri" panose="020F0502020204030204" pitchFamily="34" charset="0"/>
            </a:endParaRPr>
          </a:p>
        </p:txBody>
      </p:sp>
      <p:pic>
        <p:nvPicPr>
          <p:cNvPr id="2" name="Image 1">
            <a:extLst>
              <a:ext uri="{FF2B5EF4-FFF2-40B4-BE49-F238E27FC236}">
                <a16:creationId xmlns:a16="http://schemas.microsoft.com/office/drawing/2014/main" id="{7B72FB1C-8852-3BDE-F28C-195808C1102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152661" y="3418000"/>
            <a:ext cx="347418" cy="527379"/>
          </a:xfrm>
          <a:prstGeom prst="rect">
            <a:avLst/>
          </a:prstGeom>
        </p:spPr>
      </p:pic>
      <p:sp>
        <p:nvSpPr>
          <p:cNvPr id="5" name="Rectangle 14">
            <a:extLst>
              <a:ext uri="{FF2B5EF4-FFF2-40B4-BE49-F238E27FC236}">
                <a16:creationId xmlns:a16="http://schemas.microsoft.com/office/drawing/2014/main" id="{1865053F-0273-17B6-B23C-562A1521E12D}"/>
              </a:ext>
            </a:extLst>
          </p:cNvPr>
          <p:cNvSpPr>
            <a:spLocks noChangeArrowheads="1"/>
          </p:cNvSpPr>
          <p:nvPr/>
        </p:nvSpPr>
        <p:spPr bwMode="auto">
          <a:xfrm>
            <a:off x="3958238" y="6537325"/>
            <a:ext cx="5097517" cy="2601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a:buClrTx/>
              <a:buFontTx/>
              <a:buNone/>
            </a:pPr>
            <a:r>
              <a:rPr lang="fr-FR" altLang="fr-FR" sz="1100" i="1" dirty="0">
                <a:solidFill>
                  <a:schemeClr val="bg1">
                    <a:lumMod val="65000"/>
                  </a:schemeClr>
                </a:solidFill>
              </a:rPr>
              <a:t>Source : PREV’AIR (</a:t>
            </a:r>
            <a:r>
              <a:rPr lang="fr-FR" altLang="fr-FR" sz="1100" i="1" dirty="0">
                <a:solidFill>
                  <a:schemeClr val="bg1">
                    <a:lumMod val="65000"/>
                  </a:schemeClr>
                </a:solidFill>
                <a:hlinkClick r:id="rId6"/>
              </a:rPr>
              <a:t>https://www.prevair.org/les-reglementations-et-les-mesures</a:t>
            </a:r>
            <a:r>
              <a:rPr lang="fr-FR" altLang="fr-FR" sz="1100" i="1" dirty="0">
                <a:solidFill>
                  <a:schemeClr val="bg1">
                    <a:lumMod val="65000"/>
                  </a:schemeClr>
                </a:solidFill>
              </a:rPr>
              <a:t> )</a:t>
            </a:r>
          </a:p>
        </p:txBody>
      </p:sp>
    </p:spTree>
    <p:extLst>
      <p:ext uri="{BB962C8B-B14F-4D97-AF65-F5344CB8AC3E}">
        <p14:creationId xmlns:p14="http://schemas.microsoft.com/office/powerpoint/2010/main" val="923578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 name="TITRE">
            <a:extLst>
              <a:ext uri="{FF2B5EF4-FFF2-40B4-BE49-F238E27FC236}">
                <a16:creationId xmlns:a16="http://schemas.microsoft.com/office/drawing/2014/main" id="{2B4942D2-0784-BABF-66DA-20FDC525807B}"/>
              </a:ext>
            </a:extLst>
          </p:cNvPr>
          <p:cNvSpPr/>
          <p:nvPr/>
        </p:nvSpPr>
        <p:spPr>
          <a:xfrm>
            <a:off x="1482725" y="-12700"/>
            <a:ext cx="10709275" cy="1080000"/>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chemeClr val="accent5">
                    <a:lumMod val="75000"/>
                  </a:schemeClr>
                </a:solidFill>
                <a:cs typeface="Arial" charset="0"/>
              </a:rPr>
              <a:t>La réglementation française</a:t>
            </a:r>
          </a:p>
        </p:txBody>
      </p:sp>
      <p:sp>
        <p:nvSpPr>
          <p:cNvPr id="28" name="Rectangle 1">
            <a:extLst>
              <a:ext uri="{FF2B5EF4-FFF2-40B4-BE49-F238E27FC236}">
                <a16:creationId xmlns:a16="http://schemas.microsoft.com/office/drawing/2014/main" id="{D7086C52-605F-6DA6-C8EB-C2DCD1979BA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37894" name="Picto Video">
            <a:extLst>
              <a:ext uri="{FF2B5EF4-FFF2-40B4-BE49-F238E27FC236}">
                <a16:creationId xmlns:a16="http://schemas.microsoft.com/office/drawing/2014/main" id="{07704D66-F8BC-E5A2-37A1-82E0E2D290F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ZtxtP-Info">
            <a:extLst>
              <a:ext uri="{FF2B5EF4-FFF2-40B4-BE49-F238E27FC236}">
                <a16:creationId xmlns:a16="http://schemas.microsoft.com/office/drawing/2014/main" id="{C394BED4-D4F4-4183-BF67-E62D0F6A2A6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36" name="ZtxtP-Video">
            <a:extLst>
              <a:ext uri="{FF2B5EF4-FFF2-40B4-BE49-F238E27FC236}">
                <a16:creationId xmlns:a16="http://schemas.microsoft.com/office/drawing/2014/main" id="{59914A87-7F68-F3E4-FC09-49F9C834D90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7897" name="Picto Guide">
            <a:extLst>
              <a:ext uri="{FF2B5EF4-FFF2-40B4-BE49-F238E27FC236}">
                <a16:creationId xmlns:a16="http://schemas.microsoft.com/office/drawing/2014/main" id="{C83CE882-525D-F9C5-7C01-D61139F8727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ZtxtP-Guide">
            <a:extLst>
              <a:ext uri="{FF2B5EF4-FFF2-40B4-BE49-F238E27FC236}">
                <a16:creationId xmlns:a16="http://schemas.microsoft.com/office/drawing/2014/main" id="{BC2FD5BD-639C-BDE6-693C-A902EF308F4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39" name="ZtxtP-Video">
            <a:extLst>
              <a:ext uri="{FF2B5EF4-FFF2-40B4-BE49-F238E27FC236}">
                <a16:creationId xmlns:a16="http://schemas.microsoft.com/office/drawing/2014/main" id="{8733DDFD-4B2F-FDE2-A66D-45A9183C73E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37900" name="Picto Info">
            <a:extLst>
              <a:ext uri="{FF2B5EF4-FFF2-40B4-BE49-F238E27FC236}">
                <a16:creationId xmlns:a16="http://schemas.microsoft.com/office/drawing/2014/main" id="{A9536D9F-3104-E1AF-AA23-3E079AB3AF9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1" name="Picto TP">
            <a:extLst>
              <a:ext uri="{FF2B5EF4-FFF2-40B4-BE49-F238E27FC236}">
                <a16:creationId xmlns:a16="http://schemas.microsoft.com/office/drawing/2014/main" id="{0A47B702-AC12-5427-DC52-EC34DB2BF23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ZoneTexte 30">
            <a:extLst>
              <a:ext uri="{FF2B5EF4-FFF2-40B4-BE49-F238E27FC236}">
                <a16:creationId xmlns:a16="http://schemas.microsoft.com/office/drawing/2014/main" id="{FC6829C8-68CD-9047-2650-2264EE2881B7}"/>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7903" name="Rectangle 1">
            <a:extLst>
              <a:ext uri="{FF2B5EF4-FFF2-40B4-BE49-F238E27FC236}">
                <a16:creationId xmlns:a16="http://schemas.microsoft.com/office/drawing/2014/main" id="{ABC6711E-69CC-C7AE-FF49-095EB96B8340}"/>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latin typeface="Corbel" panose="020B0503020204020204" pitchFamily="34" charset="0"/>
            </a:endParaRPr>
          </a:p>
        </p:txBody>
      </p:sp>
      <p:sp>
        <p:nvSpPr>
          <p:cNvPr id="37904" name="ZoneTexte 30">
            <a:extLst>
              <a:ext uri="{FF2B5EF4-FFF2-40B4-BE49-F238E27FC236}">
                <a16:creationId xmlns:a16="http://schemas.microsoft.com/office/drawing/2014/main" id="{8BC8F7FA-1B89-4D37-F142-2B2AE4E5C85C}"/>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pic>
        <p:nvPicPr>
          <p:cNvPr id="24" name="abeille">
            <a:extLst>
              <a:ext uri="{FF2B5EF4-FFF2-40B4-BE49-F238E27FC236}">
                <a16:creationId xmlns:a16="http://schemas.microsoft.com/office/drawing/2014/main" id="{C0860CF2-04BF-4BE5-975A-CA5132081628}"/>
              </a:ext>
            </a:extLst>
          </p:cNvPr>
          <p:cNvPicPr>
            <a:picLocks noChangeAspect="1"/>
          </p:cNvPicPr>
          <p:nvPr/>
        </p:nvPicPr>
        <p:blipFill rotWithShape="1">
          <a:blip r:embed="rId7">
            <a:extLst>
              <a:ext uri="{28A0092B-C50C-407E-A947-70E740481C1C}">
                <a14:useLocalDpi xmlns:a14="http://schemas.microsoft.com/office/drawing/2010/main" val="0"/>
              </a:ext>
            </a:extLst>
          </a:blip>
          <a:srcRect l="5154" t="9923" r="9503" b="17249"/>
          <a:stretch/>
        </p:blipFill>
        <p:spPr bwMode="auto">
          <a:xfrm>
            <a:off x="10933690" y="32472"/>
            <a:ext cx="1163782" cy="104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912A5B04-D6BA-0421-FE20-D5E6A2399F12}"/>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574802" y="2163238"/>
            <a:ext cx="3084511" cy="4695285"/>
          </a:xfrm>
          <a:prstGeom prst="rect">
            <a:avLst/>
          </a:prstGeom>
        </p:spPr>
      </p:pic>
      <p:sp>
        <p:nvSpPr>
          <p:cNvPr id="10" name="ZoneTexte 9">
            <a:extLst>
              <a:ext uri="{FF2B5EF4-FFF2-40B4-BE49-F238E27FC236}">
                <a16:creationId xmlns:a16="http://schemas.microsoft.com/office/drawing/2014/main" id="{D194956A-E9A8-81B4-1115-95867D1AF6AC}"/>
              </a:ext>
            </a:extLst>
          </p:cNvPr>
          <p:cNvSpPr txBox="1"/>
          <p:nvPr/>
        </p:nvSpPr>
        <p:spPr>
          <a:xfrm>
            <a:off x="5048250" y="3390900"/>
            <a:ext cx="7025156" cy="2554545"/>
          </a:xfrm>
          <a:prstGeom prst="rect">
            <a:avLst/>
          </a:prstGeom>
          <a:noFill/>
        </p:spPr>
        <p:txBody>
          <a:bodyPr wrap="square">
            <a:spAutoFit/>
          </a:bodyPr>
          <a:lstStyle/>
          <a:p>
            <a:r>
              <a:rPr lang="fr-FR" sz="2000" i="1" dirty="0">
                <a:solidFill>
                  <a:srgbClr val="2F5597"/>
                </a:solidFill>
                <a:latin typeface="Calibri" panose="020F0502020204030204" pitchFamily="34" charset="0"/>
                <a:cs typeface="Calibri" panose="020F0502020204030204" pitchFamily="34" charset="0"/>
              </a:rPr>
              <a:t>« Constitue une pollution atmosphérique au sens du présent titre l'introduction par l'homme, directement ou indirectement ou la présence, dans l'atmosphère et les espaces clos, d'agents chimiques, biologiques ou physiques ayant des conséquences préjudiciables de nature à mettre en danger la santé humaine, à nuire aux ressources biologiques et aux écosystèmes, à influer sur les changements climatiques, à détériorer les biens matériels, à provoquer des nuisances olfactives excessives. » </a:t>
            </a:r>
          </a:p>
        </p:txBody>
      </p:sp>
      <p:pic>
        <p:nvPicPr>
          <p:cNvPr id="3" name="Image 7">
            <a:extLst>
              <a:ext uri="{FF2B5EF4-FFF2-40B4-BE49-F238E27FC236}">
                <a16:creationId xmlns:a16="http://schemas.microsoft.com/office/drawing/2014/main" id="{639433DC-0703-554D-46FA-68741DCB0D5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e 1">
            <a:extLst>
              <a:ext uri="{FF2B5EF4-FFF2-40B4-BE49-F238E27FC236}">
                <a16:creationId xmlns:a16="http://schemas.microsoft.com/office/drawing/2014/main" id="{11A9285E-EA77-61B6-D774-9EE146430125}"/>
              </a:ext>
            </a:extLst>
          </p:cNvPr>
          <p:cNvSpPr/>
          <p:nvPr/>
        </p:nvSpPr>
        <p:spPr>
          <a:xfrm>
            <a:off x="1620512" y="1245269"/>
            <a:ext cx="10452894" cy="769441"/>
          </a:xfrm>
          <a:prstGeom prst="rect">
            <a:avLst/>
          </a:prstGeom>
        </p:spPr>
        <p:txBody>
          <a:bodyPr wrap="square">
            <a:spAutoFit/>
          </a:bodyPr>
          <a:lstStyle/>
          <a:p>
            <a:r>
              <a:rPr lang="fr-FR" sz="2200" dirty="0">
                <a:solidFill>
                  <a:srgbClr val="2F5597"/>
                </a:solidFill>
                <a:cs typeface="Calibri" panose="020F0502020204030204" pitchFamily="34" charset="0"/>
              </a:rPr>
              <a:t>L’article L220-1 du Code de l’environnement </a:t>
            </a:r>
            <a:r>
              <a:rPr lang="fr-FR" sz="2200" b="1" dirty="0">
                <a:solidFill>
                  <a:schemeClr val="accent1">
                    <a:lumMod val="75000"/>
                  </a:schemeClr>
                </a:solidFill>
                <a:cs typeface="Arial" panose="020B0604020202020204" pitchFamily="34" charset="0"/>
              </a:rPr>
              <a:t>reconnaît à chacun : « le droit de respirer un air pur qui ne nuise pas à sa santé »</a:t>
            </a:r>
          </a:p>
        </p:txBody>
      </p:sp>
      <p:sp>
        <p:nvSpPr>
          <p:cNvPr id="9" name="Texte 1">
            <a:extLst>
              <a:ext uri="{FF2B5EF4-FFF2-40B4-BE49-F238E27FC236}">
                <a16:creationId xmlns:a16="http://schemas.microsoft.com/office/drawing/2014/main" id="{F53E4E18-D3B3-7F30-E3BA-88A7E96A5976}"/>
              </a:ext>
            </a:extLst>
          </p:cNvPr>
          <p:cNvSpPr/>
          <p:nvPr/>
        </p:nvSpPr>
        <p:spPr>
          <a:xfrm>
            <a:off x="4924425" y="2210183"/>
            <a:ext cx="7219156" cy="1138773"/>
          </a:xfrm>
          <a:prstGeom prst="rect">
            <a:avLst/>
          </a:prstGeom>
        </p:spPr>
        <p:txBody>
          <a:bodyPr wrap="square">
            <a:spAutoFit/>
          </a:bodyPr>
          <a:lstStyle/>
          <a:p>
            <a:endParaRPr lang="fr-FR" sz="2400" dirty="0">
              <a:solidFill>
                <a:srgbClr val="3AA3C4"/>
              </a:solidFill>
            </a:endParaRPr>
          </a:p>
          <a:p>
            <a:r>
              <a:rPr lang="fr-FR" sz="2200" dirty="0">
                <a:solidFill>
                  <a:srgbClr val="2F5597"/>
                </a:solidFill>
                <a:latin typeface="Calibri" panose="020F0502020204030204" pitchFamily="34" charset="0"/>
                <a:cs typeface="Calibri" panose="020F0502020204030204" pitchFamily="34" charset="0"/>
              </a:rPr>
              <a:t>Et l’article L220-2 du Code de l’environnement définit la pollution de l’air comme :</a:t>
            </a:r>
          </a:p>
        </p:txBody>
      </p:sp>
    </p:spTree>
    <p:extLst>
      <p:ext uri="{BB962C8B-B14F-4D97-AF65-F5344CB8AC3E}">
        <p14:creationId xmlns:p14="http://schemas.microsoft.com/office/powerpoint/2010/main" val="70394035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EA4637C-AD70-B9B9-231A-9C8BE7C4E6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7592"/>
            <a:ext cx="12112872" cy="6540408"/>
          </a:xfrm>
          <a:prstGeom prst="rect">
            <a:avLst/>
          </a:prstGeom>
        </p:spPr>
      </p:pic>
      <p:sp>
        <p:nvSpPr>
          <p:cNvPr id="21517" name="Rectangle 13">
            <a:extLst>
              <a:ext uri="{FF2B5EF4-FFF2-40B4-BE49-F238E27FC236}">
                <a16:creationId xmlns:a16="http://schemas.microsoft.com/office/drawing/2014/main" id="{5E542F13-2794-9A33-816D-18E8FACDDAEA}"/>
              </a:ext>
            </a:extLst>
          </p:cNvPr>
          <p:cNvSpPr>
            <a:spLocks noChangeArrowheads="1"/>
          </p:cNvSpPr>
          <p:nvPr/>
        </p:nvSpPr>
        <p:spPr bwMode="auto">
          <a:xfrm>
            <a:off x="5798384" y="1429133"/>
            <a:ext cx="6403141" cy="1711102"/>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marL="45720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1pPr>
            <a:lvl2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FFFFFF"/>
                </a:solidFill>
                <a:latin typeface="Calibri" panose="020F0502020204030204" pitchFamily="34" charset="0"/>
                <a:ea typeface="Microsoft YaHei" panose="020B0503020204020204" pitchFamily="34" charset="-122"/>
              </a:defRPr>
            </a:lvl9pPr>
          </a:lstStyle>
          <a:p>
            <a:pPr hangingPunct="1">
              <a:buClrTx/>
              <a:buFontTx/>
              <a:buNone/>
            </a:pPr>
            <a:r>
              <a:rPr lang="fr-FR" altLang="fr-FR" sz="4000" b="1" dirty="0"/>
              <a:t>L’HISTOIRE DE LA QUALITÉ DE L’AIR</a:t>
            </a:r>
          </a:p>
        </p:txBody>
      </p:sp>
      <p:sp>
        <p:nvSpPr>
          <p:cNvPr id="21518" name="AutoShape 14">
            <a:extLst>
              <a:ext uri="{FF2B5EF4-FFF2-40B4-BE49-F238E27FC236}">
                <a16:creationId xmlns:a16="http://schemas.microsoft.com/office/drawing/2014/main" id="{7B7A2D13-BD51-A2EA-2776-A65A41197A7B}"/>
              </a:ext>
            </a:extLst>
          </p:cNvPr>
          <p:cNvSpPr>
            <a:spLocks noChangeArrowheads="1"/>
          </p:cNvSpPr>
          <p:nvPr/>
        </p:nvSpPr>
        <p:spPr bwMode="auto">
          <a:xfrm>
            <a:off x="3557125" y="519492"/>
            <a:ext cx="2141258" cy="2260306"/>
          </a:xfrm>
          <a:custGeom>
            <a:avLst/>
            <a:gdLst>
              <a:gd name="G0" fmla="*/ 5951 -44525 1"/>
              <a:gd name="G1" fmla="*/ G0 1 34464"/>
              <a:gd name="G2" fmla="*/ 6282 62918 1"/>
              <a:gd name="G3" fmla="*/ G2 1 34464"/>
              <a:gd name="G4" fmla="*/ 1 5951 2"/>
              <a:gd name="G5" fmla="+- G4 G1 0"/>
              <a:gd name="G6" fmla="+- 3141 0 0"/>
              <a:gd name="G7" fmla="+- G6 G3 0"/>
              <a:gd name="G8" fmla="*/ G1 6282 1"/>
              <a:gd name="G9" fmla="*/ G8 1 5951"/>
              <a:gd name="G10" fmla="abs G3"/>
              <a:gd name="G11" fmla="abs G9"/>
              <a:gd name="G12" fmla="+- G10 0 G11"/>
              <a:gd name="G13" fmla="?: G1 7 2"/>
              <a:gd name="G14" fmla="?: G1 10 5"/>
              <a:gd name="G15" fmla="*/ 5951 G13 1"/>
              <a:gd name="G16" fmla="*/ G15 1 12"/>
              <a:gd name="G17" fmla="*/ 5951 G14 1"/>
              <a:gd name="G18" fmla="*/ G17 1 12"/>
              <a:gd name="G19" fmla="?: G3 7 2"/>
              <a:gd name="G20" fmla="?: G3 10 5"/>
              <a:gd name="G21" fmla="*/ 6282 G19 1"/>
              <a:gd name="G22" fmla="*/ G21 1 12"/>
              <a:gd name="G23" fmla="*/ 6282 G20 1"/>
              <a:gd name="G24" fmla="*/ G23 1 12"/>
              <a:gd name="G25" fmla="?: G1 0 G5"/>
              <a:gd name="G26" fmla="?: G12 0 G25"/>
              <a:gd name="G27" fmla="?: G3 G16 G5"/>
              <a:gd name="G28" fmla="?: G12 G27 G16"/>
              <a:gd name="G29" fmla="?: G1 G5 5951"/>
              <a:gd name="G30" fmla="?: G12 5951 G29"/>
              <a:gd name="G31" fmla="?: G3 G5 G16"/>
              <a:gd name="G32" fmla="?: G12 G31 G16"/>
              <a:gd name="G33" fmla="?: G1 G22 G7"/>
              <a:gd name="G34" fmla="?: G12 G22 G33"/>
              <a:gd name="G35" fmla="?: G3 0 G7"/>
              <a:gd name="G36" fmla="?: G12 G35 0"/>
              <a:gd name="G37" fmla="?: G1 G7 G22"/>
              <a:gd name="G38" fmla="?: G12 G22 G37"/>
              <a:gd name="G39" fmla="?: G3 G7 6282"/>
              <a:gd name="G40" fmla="?: G12 G39 6282"/>
              <a:gd name="G41" fmla="+- 5951 0 0"/>
              <a:gd name="G42" fmla="*/ G41 16667 1"/>
              <a:gd name="G43" fmla="*/ G42 1 34464"/>
              <a:gd name="G44" fmla="+- 5951 0 G43"/>
              <a:gd name="G45" fmla="+- 6282 0 G43"/>
              <a:gd name="G46" fmla="*/ G43 29289 1"/>
              <a:gd name="G47" fmla="*/ G46 1 34464"/>
              <a:gd name="G48" fmla="+- 5951 0 G47"/>
              <a:gd name="G49" fmla="+- 6282 0 G47"/>
              <a:gd name="G50" fmla="+- 6282 0 0"/>
              <a:gd name="G51" fmla="+- 5951 0 0"/>
              <a:gd name="G52" fmla="+- 180 0 0"/>
              <a:gd name="G53" fmla="+- 90 0 0"/>
              <a:gd name="G54" fmla="+- 270 0 0"/>
              <a:gd name="G55" fmla="+- 90 0 0"/>
              <a:gd name="G56" fmla="+- 1 0 0"/>
              <a:gd name="G57" fmla="+- 90 0 0"/>
              <a:gd name="G58" fmla="+- 90 0 0"/>
              <a:gd name="G59" fmla="+- 90 0 0"/>
            </a:gdLst>
            <a:ahLst/>
            <a:cxnLst>
              <a:cxn ang="0">
                <a:pos x="r" y="vc"/>
              </a:cxn>
              <a:cxn ang="5400000">
                <a:pos x="hc" y="b"/>
              </a:cxn>
              <a:cxn ang="10800000">
                <a:pos x="l" y="vc"/>
              </a:cxn>
              <a:cxn ang="16200000">
                <a:pos x="hc" y="t"/>
              </a:cxn>
            </a:cxnLst>
            <a:rect l="0" t="0" r="0" b="0"/>
            <a:pathLst>
              <a:path>
                <a:moveTo>
                  <a:pt x="0" y="2878"/>
                </a:moveTo>
                <a:lnTo>
                  <a:pt x="2878" y="2878"/>
                </a:lnTo>
                <a:lnTo>
                  <a:pt x="180" y="90"/>
                </a:lnTo>
                <a:lnTo>
                  <a:pt x="992" y="0"/>
                </a:lnTo>
                <a:lnTo>
                  <a:pt x="2480" y="0"/>
                </a:lnTo>
                <a:lnTo>
                  <a:pt x="3073" y="0"/>
                </a:lnTo>
                <a:lnTo>
                  <a:pt x="2878" y="2878"/>
                </a:lnTo>
                <a:lnTo>
                  <a:pt x="270" y="90"/>
                </a:lnTo>
                <a:lnTo>
                  <a:pt x="5951" y="3665"/>
                </a:lnTo>
                <a:lnTo>
                  <a:pt x="5951" y="5235"/>
                </a:lnTo>
                <a:lnTo>
                  <a:pt x="5951" y="3404"/>
                </a:lnTo>
                <a:lnTo>
                  <a:pt x="2878" y="2878"/>
                </a:lnTo>
                <a:lnTo>
                  <a:pt x="1" y="90"/>
                </a:lnTo>
                <a:lnTo>
                  <a:pt x="2480" y="6282"/>
                </a:lnTo>
                <a:lnTo>
                  <a:pt x="-4712" y="14610"/>
                </a:lnTo>
                <a:lnTo>
                  <a:pt x="992" y="6282"/>
                </a:lnTo>
                <a:lnTo>
                  <a:pt x="2878" y="6282"/>
                </a:lnTo>
                <a:lnTo>
                  <a:pt x="2878" y="2878"/>
                </a:lnTo>
                <a:close/>
              </a:path>
            </a:pathLst>
          </a:cu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pic>
        <p:nvPicPr>
          <p:cNvPr id="3" name="Image 7">
            <a:extLst>
              <a:ext uri="{FF2B5EF4-FFF2-40B4-BE49-F238E27FC236}">
                <a16:creationId xmlns:a16="http://schemas.microsoft.com/office/drawing/2014/main" id="{15C1D50D-22E3-41B5-7B74-9F9AF13D51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798484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5" name="Rectangle titre de la diapositive">
            <a:extLst>
              <a:ext uri="{FF2B5EF4-FFF2-40B4-BE49-F238E27FC236}">
                <a16:creationId xmlns:a16="http://schemas.microsoft.com/office/drawing/2014/main" id="{80DEECC8-FF50-FADE-D77B-C7129D989A95}"/>
              </a:ext>
            </a:extLst>
          </p:cNvPr>
          <p:cNvSpPr>
            <a:spLocks noChangeArrowheads="1"/>
          </p:cNvSpPr>
          <p:nvPr/>
        </p:nvSpPr>
        <p:spPr bwMode="auto">
          <a:xfrm>
            <a:off x="1485706" y="-2727"/>
            <a:ext cx="10704706" cy="1133327"/>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hangingPunct="1">
              <a:buClrTx/>
              <a:buFontTx/>
              <a:buNone/>
            </a:pPr>
            <a:r>
              <a:rPr lang="fr-FR" altLang="fr-FR" sz="3200" b="1" dirty="0">
                <a:solidFill>
                  <a:schemeClr val="accent5">
                    <a:lumMod val="75000"/>
                  </a:schemeClr>
                </a:solidFill>
                <a:latin typeface="+mn-lt"/>
                <a:ea typeface="+mn-ea"/>
                <a:cs typeface="Arial" charset="0"/>
              </a:rPr>
              <a:t>L’histoire moderne de la surveillance de la qualité l’air </a:t>
            </a:r>
          </a:p>
          <a:p>
            <a:pPr algn="ctr" hangingPunct="1">
              <a:buClrTx/>
              <a:buFontTx/>
              <a:buNone/>
            </a:pPr>
            <a:r>
              <a:rPr lang="fr-FR" altLang="fr-FR" sz="3200" b="1" dirty="0">
                <a:solidFill>
                  <a:schemeClr val="accent5">
                    <a:lumMod val="75000"/>
                  </a:schemeClr>
                </a:solidFill>
                <a:latin typeface="+mn-lt"/>
                <a:ea typeface="+mn-ea"/>
                <a:cs typeface="Arial" charset="0"/>
              </a:rPr>
              <a:t>en Europe</a:t>
            </a:r>
          </a:p>
        </p:txBody>
      </p:sp>
      <p:sp>
        <p:nvSpPr>
          <p:cNvPr id="61504" name="Triangle isocèle 61503">
            <a:extLst>
              <a:ext uri="{FF2B5EF4-FFF2-40B4-BE49-F238E27FC236}">
                <a16:creationId xmlns:a16="http://schemas.microsoft.com/office/drawing/2014/main" id="{10648700-D4ED-5C28-F5B4-B0885D577DCB}"/>
              </a:ext>
            </a:extLst>
          </p:cNvPr>
          <p:cNvSpPr/>
          <p:nvPr/>
        </p:nvSpPr>
        <p:spPr>
          <a:xfrm rot="5400000">
            <a:off x="11323844" y="2648768"/>
            <a:ext cx="1133326" cy="625363"/>
          </a:xfrm>
          <a:prstGeom prst="triangle">
            <a:avLst/>
          </a:prstGeom>
          <a:solidFill>
            <a:srgbClr val="2B2E70"/>
          </a:solidFill>
          <a:ln>
            <a:solidFill>
              <a:srgbClr val="2B2E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e 1996">
            <a:extLst>
              <a:ext uri="{FF2B5EF4-FFF2-40B4-BE49-F238E27FC236}">
                <a16:creationId xmlns:a16="http://schemas.microsoft.com/office/drawing/2014/main" id="{0F4C8819-56E4-A3EC-1DA6-56105947F0F4}"/>
              </a:ext>
            </a:extLst>
          </p:cNvPr>
          <p:cNvGrpSpPr/>
          <p:nvPr/>
        </p:nvGrpSpPr>
        <p:grpSpPr>
          <a:xfrm>
            <a:off x="2170746" y="1235179"/>
            <a:ext cx="4745684" cy="2687151"/>
            <a:chOff x="7519481" y="1182183"/>
            <a:chExt cx="4745684" cy="2687151"/>
          </a:xfrm>
        </p:grpSpPr>
        <p:sp>
          <p:nvSpPr>
            <p:cNvPr id="9" name="ZoneTexte 16">
              <a:extLst>
                <a:ext uri="{FF2B5EF4-FFF2-40B4-BE49-F238E27FC236}">
                  <a16:creationId xmlns:a16="http://schemas.microsoft.com/office/drawing/2014/main" id="{C0A57641-EE90-8D7F-AF22-B60E13A1C80C}"/>
                </a:ext>
              </a:extLst>
            </p:cNvPr>
            <p:cNvSpPr txBox="1">
              <a:spLocks noChangeArrowheads="1"/>
            </p:cNvSpPr>
            <p:nvPr/>
          </p:nvSpPr>
          <p:spPr bwMode="auto">
            <a:xfrm>
              <a:off x="8009942" y="1182183"/>
              <a:ext cx="4255223" cy="733021"/>
            </a:xfrm>
            <a:custGeom>
              <a:avLst/>
              <a:gdLst>
                <a:gd name="connsiteX0" fmla="*/ 0 w 4255223"/>
                <a:gd name="connsiteY0" fmla="*/ 0 h 733021"/>
                <a:gd name="connsiteX1" fmla="*/ 4255223 w 4255223"/>
                <a:gd name="connsiteY1" fmla="*/ 0 h 733021"/>
                <a:gd name="connsiteX2" fmla="*/ 4255223 w 4255223"/>
                <a:gd name="connsiteY2" fmla="*/ 733021 h 733021"/>
                <a:gd name="connsiteX3" fmla="*/ 0 w 4255223"/>
                <a:gd name="connsiteY3" fmla="*/ 733021 h 733021"/>
                <a:gd name="connsiteX4" fmla="*/ 0 w 4255223"/>
                <a:gd name="connsiteY4" fmla="*/ 0 h 733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5223" h="733021" extrusionOk="0">
                  <a:moveTo>
                    <a:pt x="0" y="0"/>
                  </a:moveTo>
                  <a:cubicBezTo>
                    <a:pt x="1281074" y="118645"/>
                    <a:pt x="3582505" y="116012"/>
                    <a:pt x="4255223" y="0"/>
                  </a:cubicBezTo>
                  <a:cubicBezTo>
                    <a:pt x="4198087" y="207316"/>
                    <a:pt x="4317900" y="556243"/>
                    <a:pt x="4255223" y="733021"/>
                  </a:cubicBezTo>
                  <a:cubicBezTo>
                    <a:pt x="2895070" y="867621"/>
                    <a:pt x="1135049" y="575825"/>
                    <a:pt x="0" y="733021"/>
                  </a:cubicBezTo>
                  <a:cubicBezTo>
                    <a:pt x="-63605" y="529940"/>
                    <a:pt x="-65253" y="260379"/>
                    <a:pt x="0" y="0"/>
                  </a:cubicBezTo>
                  <a:close/>
                </a:path>
              </a:pathLst>
            </a:custGeom>
            <a:noFill/>
            <a:ln w="25400" cap="rnd">
              <a:solidFill>
                <a:srgbClr val="2B2E70"/>
              </a:solidFill>
              <a:round/>
              <a:headEnd/>
              <a:tailEnd/>
              <a:extLst>
                <a:ext uri="{C807C97D-BFC1-408E-A445-0C87EB9F89A2}">
                  <ask:lineSketchStyleProps xmlns:ask="http://schemas.microsoft.com/office/drawing/2018/sketchyshapes" sd="1219033472">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endParaRPr lang="fr-FR" sz="100" dirty="0">
                <a:solidFill>
                  <a:srgbClr val="002060"/>
                </a:solidFill>
              </a:endParaRPr>
            </a:p>
            <a:p>
              <a:pPr algn="ctr">
                <a:buNone/>
              </a:pPr>
              <a:r>
                <a:rPr lang="fr-FR" sz="1800" b="1" dirty="0">
                  <a:solidFill>
                    <a:srgbClr val="002060"/>
                  </a:solidFill>
                </a:rPr>
                <a:t>Directive 96/62/CE </a:t>
              </a:r>
              <a:r>
                <a:rPr lang="fr-FR" sz="1800" dirty="0">
                  <a:solidFill>
                    <a:srgbClr val="002060"/>
                  </a:solidFill>
                </a:rPr>
                <a:t>concernant </a:t>
              </a:r>
              <a:r>
                <a:rPr lang="fr-FR" sz="1800" b="1" dirty="0">
                  <a:solidFill>
                    <a:srgbClr val="002060"/>
                  </a:solidFill>
                </a:rPr>
                <a:t>l'évaluation et la gestion de la qualité de l'air ambiant</a:t>
              </a:r>
            </a:p>
          </p:txBody>
        </p:sp>
        <p:cxnSp>
          <p:nvCxnSpPr>
            <p:cNvPr id="34" name="Connecteur droit 33">
              <a:extLst>
                <a:ext uri="{FF2B5EF4-FFF2-40B4-BE49-F238E27FC236}">
                  <a16:creationId xmlns:a16="http://schemas.microsoft.com/office/drawing/2014/main" id="{3C8EEB14-4D6D-3B19-59F4-6A974A629BF5}"/>
                </a:ext>
              </a:extLst>
            </p:cNvPr>
            <p:cNvCxnSpPr>
              <a:cxnSpLocks/>
              <a:stCxn id="37" idx="0"/>
            </p:cNvCxnSpPr>
            <p:nvPr/>
          </p:nvCxnSpPr>
          <p:spPr bwMode="auto">
            <a:xfrm flipV="1">
              <a:off x="8569495" y="1877765"/>
              <a:ext cx="0" cy="1622237"/>
            </a:xfrm>
            <a:prstGeom prst="line">
              <a:avLst/>
            </a:prstGeom>
            <a:ln w="50800">
              <a:solidFill>
                <a:srgbClr val="2B2E70"/>
              </a:solidFill>
            </a:ln>
          </p:spPr>
          <p:style>
            <a:lnRef idx="1">
              <a:schemeClr val="accent1"/>
            </a:lnRef>
            <a:fillRef idx="0">
              <a:schemeClr val="accent1"/>
            </a:fillRef>
            <a:effectRef idx="0">
              <a:schemeClr val="accent1"/>
            </a:effectRef>
            <a:fontRef idx="minor">
              <a:schemeClr val="tx1"/>
            </a:fontRef>
          </p:style>
        </p:cxnSp>
        <p:sp>
          <p:nvSpPr>
            <p:cNvPr id="37" name="ZoneTexte 16">
              <a:extLst>
                <a:ext uri="{FF2B5EF4-FFF2-40B4-BE49-F238E27FC236}">
                  <a16:creationId xmlns:a16="http://schemas.microsoft.com/office/drawing/2014/main" id="{74AE18A1-C88A-071A-4AF7-943D8615ED53}"/>
                </a:ext>
              </a:extLst>
            </p:cNvPr>
            <p:cNvSpPr txBox="1">
              <a:spLocks noChangeArrowheads="1"/>
            </p:cNvSpPr>
            <p:nvPr/>
          </p:nvSpPr>
          <p:spPr bwMode="auto">
            <a:xfrm>
              <a:off x="7519481" y="3500002"/>
              <a:ext cx="2100028" cy="3693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sz="1800" b="1" dirty="0">
                  <a:solidFill>
                    <a:srgbClr val="002060"/>
                  </a:solidFill>
                  <a:ea typeface="Calibri" panose="020F0502020204030204" pitchFamily="34" charset="0"/>
                  <a:cs typeface="Calibri" panose="020F0502020204030204" pitchFamily="34" charset="0"/>
                </a:rPr>
                <a:t>27 Septembre 1996</a:t>
              </a:r>
              <a:endParaRPr lang="fr-FR" altLang="fr-FR" sz="2000" b="1" dirty="0">
                <a:solidFill>
                  <a:srgbClr val="002060"/>
                </a:solidFill>
                <a:ea typeface="Calibri" panose="020F0502020204030204" pitchFamily="34" charset="0"/>
                <a:cs typeface="Calibri" panose="020F0502020204030204" pitchFamily="34" charset="0"/>
              </a:endParaRPr>
            </a:p>
          </p:txBody>
        </p:sp>
      </p:grpSp>
      <p:grpSp>
        <p:nvGrpSpPr>
          <p:cNvPr id="25" name="Groupe 2008">
            <a:extLst>
              <a:ext uri="{FF2B5EF4-FFF2-40B4-BE49-F238E27FC236}">
                <a16:creationId xmlns:a16="http://schemas.microsoft.com/office/drawing/2014/main" id="{32321F68-57DD-ECA3-4BC9-197CDE780449}"/>
              </a:ext>
            </a:extLst>
          </p:cNvPr>
          <p:cNvGrpSpPr/>
          <p:nvPr/>
        </p:nvGrpSpPr>
        <p:grpSpPr>
          <a:xfrm>
            <a:off x="5249104" y="2115203"/>
            <a:ext cx="5814775" cy="4577051"/>
            <a:chOff x="4813826" y="2343401"/>
            <a:chExt cx="5814775" cy="4577051"/>
          </a:xfrm>
        </p:grpSpPr>
        <p:sp>
          <p:nvSpPr>
            <p:cNvPr id="26" name="ZoneTexte 16">
              <a:extLst>
                <a:ext uri="{FF2B5EF4-FFF2-40B4-BE49-F238E27FC236}">
                  <a16:creationId xmlns:a16="http://schemas.microsoft.com/office/drawing/2014/main" id="{652272C0-2CC2-4168-FD2A-36492A637216}"/>
                </a:ext>
              </a:extLst>
            </p:cNvPr>
            <p:cNvSpPr txBox="1">
              <a:spLocks noChangeArrowheads="1"/>
            </p:cNvSpPr>
            <p:nvPr/>
          </p:nvSpPr>
          <p:spPr bwMode="auto">
            <a:xfrm>
              <a:off x="8355220" y="2343401"/>
              <a:ext cx="1571625" cy="36933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002060"/>
                  </a:solidFill>
                  <a:ea typeface="Calibri" panose="020F0502020204030204" pitchFamily="34" charset="0"/>
                  <a:cs typeface="Calibri" panose="020F0502020204030204" pitchFamily="34" charset="0"/>
                </a:rPr>
                <a:t>21 mai 2008</a:t>
              </a:r>
            </a:p>
          </p:txBody>
        </p:sp>
        <p:sp>
          <p:nvSpPr>
            <p:cNvPr id="27" name="ZoneTexte 16">
              <a:extLst>
                <a:ext uri="{FF2B5EF4-FFF2-40B4-BE49-F238E27FC236}">
                  <a16:creationId xmlns:a16="http://schemas.microsoft.com/office/drawing/2014/main" id="{0B7529C9-3041-A524-91EF-6EC1A02B51F6}"/>
                </a:ext>
              </a:extLst>
            </p:cNvPr>
            <p:cNvSpPr txBox="1">
              <a:spLocks noChangeArrowheads="1"/>
            </p:cNvSpPr>
            <p:nvPr/>
          </p:nvSpPr>
          <p:spPr bwMode="auto">
            <a:xfrm>
              <a:off x="4813826" y="6329521"/>
              <a:ext cx="5814775" cy="590931"/>
            </a:xfrm>
            <a:custGeom>
              <a:avLst/>
              <a:gdLst>
                <a:gd name="connsiteX0" fmla="*/ 0 w 5814775"/>
                <a:gd name="connsiteY0" fmla="*/ 0 h 590931"/>
                <a:gd name="connsiteX1" fmla="*/ 5814775 w 5814775"/>
                <a:gd name="connsiteY1" fmla="*/ 0 h 590931"/>
                <a:gd name="connsiteX2" fmla="*/ 5814775 w 5814775"/>
                <a:gd name="connsiteY2" fmla="*/ 590931 h 590931"/>
                <a:gd name="connsiteX3" fmla="*/ 0 w 5814775"/>
                <a:gd name="connsiteY3" fmla="*/ 590931 h 590931"/>
                <a:gd name="connsiteX4" fmla="*/ 0 w 5814775"/>
                <a:gd name="connsiteY4" fmla="*/ 0 h 590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4775" h="590931" extrusionOk="0">
                  <a:moveTo>
                    <a:pt x="0" y="0"/>
                  </a:moveTo>
                  <a:cubicBezTo>
                    <a:pt x="1717144" y="-109404"/>
                    <a:pt x="4165511" y="-69256"/>
                    <a:pt x="5814775" y="0"/>
                  </a:cubicBezTo>
                  <a:cubicBezTo>
                    <a:pt x="5808355" y="160502"/>
                    <a:pt x="5784252" y="460256"/>
                    <a:pt x="5814775" y="590931"/>
                  </a:cubicBezTo>
                  <a:cubicBezTo>
                    <a:pt x="4242048" y="641851"/>
                    <a:pt x="2706639" y="516241"/>
                    <a:pt x="0" y="590931"/>
                  </a:cubicBezTo>
                  <a:cubicBezTo>
                    <a:pt x="24949" y="401688"/>
                    <a:pt x="-41571" y="180108"/>
                    <a:pt x="0" y="0"/>
                  </a:cubicBezTo>
                  <a:close/>
                </a:path>
              </a:pathLst>
            </a:custGeom>
            <a:noFill/>
            <a:ln w="25400" cap="rnd">
              <a:solidFill>
                <a:srgbClr val="2B2E70"/>
              </a:solidFill>
              <a:round/>
              <a:headEnd/>
              <a:tailEnd/>
              <a:extLst>
                <a:ext uri="{C807C97D-BFC1-408E-A445-0C87EB9F89A2}">
                  <ask:lineSketchStyleProps xmlns:ask="http://schemas.microsoft.com/office/drawing/2018/sketchyshapes" sd="4266498984">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fr-FR" sz="1800" b="1" dirty="0">
                  <a:solidFill>
                    <a:srgbClr val="002060"/>
                  </a:solidFill>
                </a:rPr>
                <a:t>Directive 2008/50/CE </a:t>
              </a:r>
              <a:r>
                <a:rPr lang="fr-FR" sz="1800" dirty="0">
                  <a:solidFill>
                    <a:srgbClr val="002060"/>
                  </a:solidFill>
                </a:rPr>
                <a:t>du Parlement européen et du Conseil sur </a:t>
              </a:r>
              <a:r>
                <a:rPr lang="fr-FR" sz="1800" b="1" dirty="0">
                  <a:solidFill>
                    <a:srgbClr val="002060"/>
                  </a:solidFill>
                </a:rPr>
                <a:t>la qualité de l’air ambiant et un air pur pour l’Europe </a:t>
              </a:r>
            </a:p>
          </p:txBody>
        </p:sp>
        <p:cxnSp>
          <p:nvCxnSpPr>
            <p:cNvPr id="28" name="Connecteur droit 27">
              <a:extLst>
                <a:ext uri="{FF2B5EF4-FFF2-40B4-BE49-F238E27FC236}">
                  <a16:creationId xmlns:a16="http://schemas.microsoft.com/office/drawing/2014/main" id="{784E21DF-862B-10FF-8D6D-84C3F2DFBE4A}"/>
                </a:ext>
              </a:extLst>
            </p:cNvPr>
            <p:cNvCxnSpPr>
              <a:cxnSpLocks/>
            </p:cNvCxnSpPr>
            <p:nvPr/>
          </p:nvCxnSpPr>
          <p:spPr bwMode="auto">
            <a:xfrm flipV="1">
              <a:off x="9141032" y="2712733"/>
              <a:ext cx="0" cy="3560362"/>
            </a:xfrm>
            <a:prstGeom prst="line">
              <a:avLst/>
            </a:prstGeom>
            <a:ln w="50800">
              <a:solidFill>
                <a:srgbClr val="2B2E70"/>
              </a:solidFill>
            </a:ln>
          </p:spPr>
          <p:style>
            <a:lnRef idx="1">
              <a:schemeClr val="accent1"/>
            </a:lnRef>
            <a:fillRef idx="0">
              <a:schemeClr val="accent1"/>
            </a:fillRef>
            <a:effectRef idx="0">
              <a:schemeClr val="accent1"/>
            </a:effectRef>
            <a:fontRef idx="minor">
              <a:schemeClr val="tx1"/>
            </a:fontRef>
          </p:style>
        </p:cxnSp>
      </p:grpSp>
      <p:grpSp>
        <p:nvGrpSpPr>
          <p:cNvPr id="14" name="Groupe 2000">
            <a:extLst>
              <a:ext uri="{FF2B5EF4-FFF2-40B4-BE49-F238E27FC236}">
                <a16:creationId xmlns:a16="http://schemas.microsoft.com/office/drawing/2014/main" id="{8C7413EA-3101-BC9E-5786-B4470E35ED97}"/>
              </a:ext>
            </a:extLst>
          </p:cNvPr>
          <p:cNvGrpSpPr/>
          <p:nvPr/>
        </p:nvGrpSpPr>
        <p:grpSpPr>
          <a:xfrm>
            <a:off x="4536575" y="2112536"/>
            <a:ext cx="3036288" cy="3443123"/>
            <a:chOff x="6090107" y="1781130"/>
            <a:chExt cx="3729814" cy="2957649"/>
          </a:xfrm>
        </p:grpSpPr>
        <p:sp>
          <p:nvSpPr>
            <p:cNvPr id="15" name="ZoneTexte 16">
              <a:extLst>
                <a:ext uri="{FF2B5EF4-FFF2-40B4-BE49-F238E27FC236}">
                  <a16:creationId xmlns:a16="http://schemas.microsoft.com/office/drawing/2014/main" id="{41F657AD-9641-C09D-5E71-E4E276D19A04}"/>
                </a:ext>
              </a:extLst>
            </p:cNvPr>
            <p:cNvSpPr txBox="1">
              <a:spLocks noChangeArrowheads="1"/>
            </p:cNvSpPr>
            <p:nvPr/>
          </p:nvSpPr>
          <p:spPr bwMode="auto">
            <a:xfrm>
              <a:off x="6090107" y="2946278"/>
              <a:ext cx="2963025" cy="1792501"/>
            </a:xfrm>
            <a:custGeom>
              <a:avLst/>
              <a:gdLst>
                <a:gd name="connsiteX0" fmla="*/ 0 w 2963025"/>
                <a:gd name="connsiteY0" fmla="*/ 0 h 1792501"/>
                <a:gd name="connsiteX1" fmla="*/ 2963025 w 2963025"/>
                <a:gd name="connsiteY1" fmla="*/ 0 h 1792501"/>
                <a:gd name="connsiteX2" fmla="*/ 2963025 w 2963025"/>
                <a:gd name="connsiteY2" fmla="*/ 1792501 h 1792501"/>
                <a:gd name="connsiteX3" fmla="*/ 0 w 2963025"/>
                <a:gd name="connsiteY3" fmla="*/ 1792501 h 1792501"/>
                <a:gd name="connsiteX4" fmla="*/ 0 w 2963025"/>
                <a:gd name="connsiteY4" fmla="*/ 0 h 1792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025" h="1792501" extrusionOk="0">
                  <a:moveTo>
                    <a:pt x="0" y="0"/>
                  </a:moveTo>
                  <a:cubicBezTo>
                    <a:pt x="1215132" y="-5264"/>
                    <a:pt x="2031537" y="84467"/>
                    <a:pt x="2963025" y="0"/>
                  </a:cubicBezTo>
                  <a:cubicBezTo>
                    <a:pt x="2867183" y="773154"/>
                    <a:pt x="2862785" y="1390179"/>
                    <a:pt x="2963025" y="1792501"/>
                  </a:cubicBezTo>
                  <a:cubicBezTo>
                    <a:pt x="2577094" y="1898821"/>
                    <a:pt x="878189" y="1784852"/>
                    <a:pt x="0" y="1792501"/>
                  </a:cubicBezTo>
                  <a:cubicBezTo>
                    <a:pt x="64798" y="1042479"/>
                    <a:pt x="-53465" y="265578"/>
                    <a:pt x="0" y="0"/>
                  </a:cubicBezTo>
                  <a:close/>
                </a:path>
              </a:pathLst>
            </a:custGeom>
            <a:noFill/>
            <a:ln w="25400" cap="rnd">
              <a:solidFill>
                <a:srgbClr val="2B2E70"/>
              </a:solidFill>
              <a:round/>
              <a:headEnd/>
              <a:tailEnd/>
              <a:extLst>
                <a:ext uri="{C807C97D-BFC1-408E-A445-0C87EB9F89A2}">
                  <ask:lineSketchStyleProps xmlns:ask="http://schemas.microsoft.com/office/drawing/2018/sketchyshapes" sd="2650216993">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fr-FR" sz="1800" b="1" dirty="0">
                  <a:solidFill>
                    <a:srgbClr val="002060"/>
                  </a:solidFill>
                </a:rPr>
                <a:t>Directive 2000/69/CE </a:t>
              </a:r>
              <a:r>
                <a:rPr lang="fr-FR" sz="1800" dirty="0">
                  <a:solidFill>
                    <a:srgbClr val="002060"/>
                  </a:solidFill>
                </a:rPr>
                <a:t>du Parlement européen et du Conseil concernant </a:t>
              </a:r>
              <a:r>
                <a:rPr lang="fr-FR" sz="1800" b="1" dirty="0">
                  <a:solidFill>
                    <a:srgbClr val="002060"/>
                  </a:solidFill>
                </a:rPr>
                <a:t>les valeurs limites pour le benzène et le monoxyde de carbone dans l'air ambiant </a:t>
              </a:r>
            </a:p>
          </p:txBody>
        </p:sp>
        <p:cxnSp>
          <p:nvCxnSpPr>
            <p:cNvPr id="16" name="Connecteur droit 15">
              <a:extLst>
                <a:ext uri="{FF2B5EF4-FFF2-40B4-BE49-F238E27FC236}">
                  <a16:creationId xmlns:a16="http://schemas.microsoft.com/office/drawing/2014/main" id="{CCD145A6-0FB1-F435-E64C-1950A72AC04E}"/>
                </a:ext>
              </a:extLst>
            </p:cNvPr>
            <p:cNvCxnSpPr>
              <a:cxnSpLocks/>
            </p:cNvCxnSpPr>
            <p:nvPr/>
          </p:nvCxnSpPr>
          <p:spPr bwMode="auto">
            <a:xfrm flipV="1">
              <a:off x="8548467" y="2076541"/>
              <a:ext cx="0" cy="895433"/>
            </a:xfrm>
            <a:prstGeom prst="line">
              <a:avLst/>
            </a:prstGeom>
            <a:ln w="50800">
              <a:solidFill>
                <a:srgbClr val="2B2E70"/>
              </a:solidFill>
            </a:ln>
          </p:spPr>
          <p:style>
            <a:lnRef idx="1">
              <a:schemeClr val="accent1"/>
            </a:lnRef>
            <a:fillRef idx="0">
              <a:schemeClr val="accent1"/>
            </a:fillRef>
            <a:effectRef idx="0">
              <a:schemeClr val="accent1"/>
            </a:effectRef>
            <a:fontRef idx="minor">
              <a:schemeClr val="tx1"/>
            </a:fontRef>
          </p:style>
        </p:cxnSp>
        <p:sp>
          <p:nvSpPr>
            <p:cNvPr id="18" name="ZoneTexte 16">
              <a:extLst>
                <a:ext uri="{FF2B5EF4-FFF2-40B4-BE49-F238E27FC236}">
                  <a16:creationId xmlns:a16="http://schemas.microsoft.com/office/drawing/2014/main" id="{B089187C-F804-5D62-C4DD-688D4ABE785B}"/>
                </a:ext>
              </a:extLst>
            </p:cNvPr>
            <p:cNvSpPr txBox="1">
              <a:spLocks noChangeArrowheads="1"/>
            </p:cNvSpPr>
            <p:nvPr/>
          </p:nvSpPr>
          <p:spPr bwMode="auto">
            <a:xfrm>
              <a:off x="7248510" y="1781130"/>
              <a:ext cx="2571411" cy="298613"/>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sz="1800" b="1" dirty="0">
                  <a:solidFill>
                    <a:srgbClr val="002060"/>
                  </a:solidFill>
                  <a:ea typeface="Calibri" panose="020F0502020204030204" pitchFamily="34" charset="0"/>
                  <a:cs typeface="Calibri" panose="020F0502020204030204" pitchFamily="34" charset="0"/>
                </a:rPr>
                <a:t>16 novembre</a:t>
              </a:r>
              <a:r>
                <a:rPr lang="fr-FR" sz="2000" b="1" dirty="0">
                  <a:solidFill>
                    <a:srgbClr val="002060"/>
                  </a:solidFill>
                  <a:ea typeface="Calibri" panose="020F0502020204030204" pitchFamily="34" charset="0"/>
                  <a:cs typeface="Calibri" panose="020F0502020204030204" pitchFamily="34" charset="0"/>
                </a:rPr>
                <a:t> </a:t>
              </a:r>
              <a:r>
                <a:rPr lang="fr-FR" altLang="fr-FR" sz="1800" b="1" dirty="0">
                  <a:solidFill>
                    <a:srgbClr val="002060"/>
                  </a:solidFill>
                  <a:ea typeface="Calibri" panose="020F0502020204030204" pitchFamily="34" charset="0"/>
                  <a:cs typeface="Calibri" panose="020F0502020204030204" pitchFamily="34" charset="0"/>
                </a:rPr>
                <a:t>2000</a:t>
              </a:r>
            </a:p>
          </p:txBody>
        </p:sp>
      </p:grpSp>
      <p:grpSp>
        <p:nvGrpSpPr>
          <p:cNvPr id="38" name="Groupe 1999">
            <a:extLst>
              <a:ext uri="{FF2B5EF4-FFF2-40B4-BE49-F238E27FC236}">
                <a16:creationId xmlns:a16="http://schemas.microsoft.com/office/drawing/2014/main" id="{AF56401B-918A-B4DA-99B0-2067AB659533}"/>
              </a:ext>
            </a:extLst>
          </p:cNvPr>
          <p:cNvGrpSpPr/>
          <p:nvPr/>
        </p:nvGrpSpPr>
        <p:grpSpPr>
          <a:xfrm>
            <a:off x="1858696" y="2120477"/>
            <a:ext cx="3182545" cy="4537481"/>
            <a:chOff x="6324288" y="1551765"/>
            <a:chExt cx="3182545" cy="4612432"/>
          </a:xfrm>
        </p:grpSpPr>
        <p:sp>
          <p:nvSpPr>
            <p:cNvPr id="39" name="ZoneTexte 16">
              <a:extLst>
                <a:ext uri="{FF2B5EF4-FFF2-40B4-BE49-F238E27FC236}">
                  <a16:creationId xmlns:a16="http://schemas.microsoft.com/office/drawing/2014/main" id="{0313BB2C-261C-F46A-D215-329180539CE9}"/>
                </a:ext>
              </a:extLst>
            </p:cNvPr>
            <p:cNvSpPr txBox="1">
              <a:spLocks noChangeArrowheads="1"/>
            </p:cNvSpPr>
            <p:nvPr/>
          </p:nvSpPr>
          <p:spPr bwMode="auto">
            <a:xfrm>
              <a:off x="6324288" y="3898567"/>
              <a:ext cx="2521918" cy="2265630"/>
            </a:xfrm>
            <a:custGeom>
              <a:avLst/>
              <a:gdLst>
                <a:gd name="connsiteX0" fmla="*/ 0 w 2521918"/>
                <a:gd name="connsiteY0" fmla="*/ 0 h 2265630"/>
                <a:gd name="connsiteX1" fmla="*/ 2521918 w 2521918"/>
                <a:gd name="connsiteY1" fmla="*/ 0 h 2265630"/>
                <a:gd name="connsiteX2" fmla="*/ 2521918 w 2521918"/>
                <a:gd name="connsiteY2" fmla="*/ 2265630 h 2265630"/>
                <a:gd name="connsiteX3" fmla="*/ 0 w 2521918"/>
                <a:gd name="connsiteY3" fmla="*/ 2265630 h 2265630"/>
                <a:gd name="connsiteX4" fmla="*/ 0 w 2521918"/>
                <a:gd name="connsiteY4" fmla="*/ 0 h 2265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1918" h="2265630" extrusionOk="0">
                  <a:moveTo>
                    <a:pt x="0" y="0"/>
                  </a:moveTo>
                  <a:cubicBezTo>
                    <a:pt x="923517" y="118645"/>
                    <a:pt x="1275965" y="116012"/>
                    <a:pt x="2521918" y="0"/>
                  </a:cubicBezTo>
                  <a:cubicBezTo>
                    <a:pt x="2389036" y="903744"/>
                    <a:pt x="2606869" y="2017015"/>
                    <a:pt x="2521918" y="2265630"/>
                  </a:cubicBezTo>
                  <a:cubicBezTo>
                    <a:pt x="2032661" y="2400230"/>
                    <a:pt x="805531" y="2108434"/>
                    <a:pt x="0" y="2265630"/>
                  </a:cubicBezTo>
                  <a:cubicBezTo>
                    <a:pt x="-20187" y="1860818"/>
                    <a:pt x="-152480" y="608865"/>
                    <a:pt x="0" y="0"/>
                  </a:cubicBezTo>
                  <a:close/>
                </a:path>
              </a:pathLst>
            </a:custGeom>
            <a:noFill/>
            <a:ln w="25400" cap="rnd">
              <a:solidFill>
                <a:srgbClr val="2B2E70"/>
              </a:solidFill>
              <a:round/>
              <a:headEnd/>
              <a:tailEnd/>
              <a:extLst>
                <a:ext uri="{C807C97D-BFC1-408E-A445-0C87EB9F89A2}">
                  <ask:lineSketchStyleProps xmlns:ask="http://schemas.microsoft.com/office/drawing/2018/sketchyshapes" sd="1219033472">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endParaRPr lang="fr-FR" sz="100" dirty="0">
                <a:solidFill>
                  <a:srgbClr val="002060"/>
                </a:solidFill>
              </a:endParaRPr>
            </a:p>
            <a:p>
              <a:pPr algn="ctr">
                <a:buNone/>
              </a:pPr>
              <a:r>
                <a:rPr lang="fr-FR" sz="1800" b="1" dirty="0">
                  <a:solidFill>
                    <a:srgbClr val="002060"/>
                  </a:solidFill>
                </a:rPr>
                <a:t>Directive 1999/30/CE</a:t>
              </a:r>
              <a:r>
                <a:rPr lang="fr-FR" sz="1800" dirty="0">
                  <a:solidFill>
                    <a:srgbClr val="002060"/>
                  </a:solidFill>
                </a:rPr>
                <a:t>, relative à la </a:t>
              </a:r>
              <a:r>
                <a:rPr lang="fr-FR" sz="1800" b="1" dirty="0">
                  <a:solidFill>
                    <a:srgbClr val="002060"/>
                  </a:solidFill>
                </a:rPr>
                <a:t>fixation de valeurs limites pour l'anhydride sulfureux, le dioxyde d'azote et les oxydes d'azote, les particules et le plomb dans l'air ambiant</a:t>
              </a:r>
            </a:p>
          </p:txBody>
        </p:sp>
        <p:cxnSp>
          <p:nvCxnSpPr>
            <p:cNvPr id="40" name="Connecteur droit 39">
              <a:extLst>
                <a:ext uri="{FF2B5EF4-FFF2-40B4-BE49-F238E27FC236}">
                  <a16:creationId xmlns:a16="http://schemas.microsoft.com/office/drawing/2014/main" id="{58D0B038-1C6E-0E92-256C-3157924F7253}"/>
                </a:ext>
              </a:extLst>
            </p:cNvPr>
            <p:cNvCxnSpPr>
              <a:cxnSpLocks/>
              <a:endCxn id="41" idx="2"/>
            </p:cNvCxnSpPr>
            <p:nvPr/>
          </p:nvCxnSpPr>
          <p:spPr bwMode="auto">
            <a:xfrm flipV="1">
              <a:off x="8721020" y="1927198"/>
              <a:ext cx="0" cy="1971369"/>
            </a:xfrm>
            <a:prstGeom prst="line">
              <a:avLst/>
            </a:prstGeom>
            <a:ln w="50800">
              <a:solidFill>
                <a:srgbClr val="2B2E70"/>
              </a:solidFill>
            </a:ln>
          </p:spPr>
          <p:style>
            <a:lnRef idx="1">
              <a:schemeClr val="accent1"/>
            </a:lnRef>
            <a:fillRef idx="0">
              <a:schemeClr val="accent1"/>
            </a:fillRef>
            <a:effectRef idx="0">
              <a:schemeClr val="accent1"/>
            </a:effectRef>
            <a:fontRef idx="minor">
              <a:schemeClr val="tx1"/>
            </a:fontRef>
          </p:style>
        </p:cxnSp>
        <p:sp>
          <p:nvSpPr>
            <p:cNvPr id="41" name="ZoneTexte 16">
              <a:extLst>
                <a:ext uri="{FF2B5EF4-FFF2-40B4-BE49-F238E27FC236}">
                  <a16:creationId xmlns:a16="http://schemas.microsoft.com/office/drawing/2014/main" id="{A7D8BD0F-3863-5002-06AE-C53C31948446}"/>
                </a:ext>
              </a:extLst>
            </p:cNvPr>
            <p:cNvSpPr txBox="1">
              <a:spLocks noChangeArrowheads="1"/>
            </p:cNvSpPr>
            <p:nvPr/>
          </p:nvSpPr>
          <p:spPr bwMode="auto">
            <a:xfrm>
              <a:off x="7935207" y="1551765"/>
              <a:ext cx="1571626" cy="375433"/>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sz="1800" b="1" dirty="0">
                  <a:solidFill>
                    <a:srgbClr val="002060"/>
                  </a:solidFill>
                  <a:ea typeface="Calibri" panose="020F0502020204030204" pitchFamily="34" charset="0"/>
                  <a:cs typeface="Calibri" panose="020F0502020204030204" pitchFamily="34" charset="0"/>
                </a:rPr>
                <a:t>22 avril </a:t>
              </a:r>
              <a:r>
                <a:rPr lang="fr-FR" sz="1800" b="1" dirty="0">
                  <a:solidFill>
                    <a:srgbClr val="002060"/>
                  </a:solidFill>
                  <a:effectLst/>
                  <a:ea typeface="Calibri" panose="020F0502020204030204" pitchFamily="34" charset="0"/>
                  <a:cs typeface="Calibri" panose="020F0502020204030204" pitchFamily="34" charset="0"/>
                </a:rPr>
                <a:t>1999</a:t>
              </a:r>
              <a:endParaRPr lang="fr-FR" altLang="fr-FR" sz="1800" b="1" dirty="0">
                <a:solidFill>
                  <a:srgbClr val="002060"/>
                </a:solidFill>
                <a:ea typeface="Calibri" panose="020F0502020204030204" pitchFamily="34" charset="0"/>
                <a:cs typeface="Calibri" panose="020F0502020204030204" pitchFamily="34" charset="0"/>
              </a:endParaRPr>
            </a:p>
          </p:txBody>
        </p:sp>
      </p:grpSp>
      <p:sp>
        <p:nvSpPr>
          <p:cNvPr id="61502" name="ZoneTexte 16">
            <a:extLst>
              <a:ext uri="{FF2B5EF4-FFF2-40B4-BE49-F238E27FC236}">
                <a16:creationId xmlns:a16="http://schemas.microsoft.com/office/drawing/2014/main" id="{378DCEC1-98A1-4D1F-97ED-867FC8663F4E}"/>
              </a:ext>
            </a:extLst>
          </p:cNvPr>
          <p:cNvSpPr txBox="1">
            <a:spLocks noChangeArrowheads="1"/>
          </p:cNvSpPr>
          <p:nvPr/>
        </p:nvSpPr>
        <p:spPr bwMode="auto">
          <a:xfrm>
            <a:off x="1497826" y="2768337"/>
            <a:ext cx="10080000" cy="486264"/>
          </a:xfrm>
          <a:prstGeom prst="rect">
            <a:avLst/>
          </a:prstGeom>
          <a:solidFill>
            <a:srgbClr val="2B2E70"/>
          </a:solidFill>
          <a:ln>
            <a:solidFill>
              <a:srgbClr val="2B2E70"/>
            </a:solid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endParaRPr lang="fr-FR" altLang="fr-FR" sz="1400" b="1" dirty="0">
              <a:solidFill>
                <a:schemeClr val="bg1"/>
              </a:solidFill>
              <a:latin typeface="+mn-lt"/>
              <a:cs typeface="Arial" panose="020B0604020202020204" pitchFamily="34" charset="0"/>
            </a:endParaRPr>
          </a:p>
        </p:txBody>
      </p:sp>
      <p:pic>
        <p:nvPicPr>
          <p:cNvPr id="2" name="Savoir +">
            <a:hlinkClick r:id="rId3" action="ppaction://hlinksldjump"/>
            <a:extLst>
              <a:ext uri="{FF2B5EF4-FFF2-40B4-BE49-F238E27FC236}">
                <a16:creationId xmlns:a16="http://schemas.microsoft.com/office/drawing/2014/main" id="{2D2E8B17-9AC9-3480-8E41-322151D82C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02172" y="761021"/>
            <a:ext cx="519567" cy="476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1" name="Groupe 1952">
            <a:extLst>
              <a:ext uri="{FF2B5EF4-FFF2-40B4-BE49-F238E27FC236}">
                <a16:creationId xmlns:a16="http://schemas.microsoft.com/office/drawing/2014/main" id="{7346EE68-0B93-4BD2-54F9-755E65DE615A}"/>
              </a:ext>
            </a:extLst>
          </p:cNvPr>
          <p:cNvGrpSpPr/>
          <p:nvPr/>
        </p:nvGrpSpPr>
        <p:grpSpPr>
          <a:xfrm>
            <a:off x="1089582" y="1293606"/>
            <a:ext cx="1571625" cy="2627105"/>
            <a:chOff x="1089582" y="1087130"/>
            <a:chExt cx="1571625" cy="2627105"/>
          </a:xfrm>
        </p:grpSpPr>
        <p:cxnSp>
          <p:nvCxnSpPr>
            <p:cNvPr id="61512" name="Connecteur droit 61511">
              <a:extLst>
                <a:ext uri="{FF2B5EF4-FFF2-40B4-BE49-F238E27FC236}">
                  <a16:creationId xmlns:a16="http://schemas.microsoft.com/office/drawing/2014/main" id="{FB485D22-2FF4-6185-7220-41131D0A8901}"/>
                </a:ext>
              </a:extLst>
            </p:cNvPr>
            <p:cNvCxnSpPr>
              <a:cxnSpLocks/>
            </p:cNvCxnSpPr>
            <p:nvPr/>
          </p:nvCxnSpPr>
          <p:spPr bwMode="auto">
            <a:xfrm flipV="1">
              <a:off x="1845657" y="1820509"/>
              <a:ext cx="6948" cy="1503376"/>
            </a:xfrm>
            <a:prstGeom prst="line">
              <a:avLst/>
            </a:prstGeom>
            <a:ln w="50800">
              <a:solidFill>
                <a:srgbClr val="E15A4C"/>
              </a:solidFill>
            </a:ln>
          </p:spPr>
          <p:style>
            <a:lnRef idx="1">
              <a:schemeClr val="accent1"/>
            </a:lnRef>
            <a:fillRef idx="0">
              <a:schemeClr val="accent1"/>
            </a:fillRef>
            <a:effectRef idx="0">
              <a:schemeClr val="accent1"/>
            </a:effectRef>
            <a:fontRef idx="minor">
              <a:schemeClr val="tx1"/>
            </a:fontRef>
          </p:style>
        </p:cxnSp>
        <p:sp>
          <p:nvSpPr>
            <p:cNvPr id="61440" name="ZoneTexte 16">
              <a:extLst>
                <a:ext uri="{FF2B5EF4-FFF2-40B4-BE49-F238E27FC236}">
                  <a16:creationId xmlns:a16="http://schemas.microsoft.com/office/drawing/2014/main" id="{650F1E7A-4EB8-DD4D-2E3B-CCCD4AFF5DA9}"/>
                </a:ext>
              </a:extLst>
            </p:cNvPr>
            <p:cNvSpPr txBox="1">
              <a:spLocks noChangeArrowheads="1"/>
            </p:cNvSpPr>
            <p:nvPr/>
          </p:nvSpPr>
          <p:spPr bwMode="auto">
            <a:xfrm>
              <a:off x="1089582" y="3314125"/>
              <a:ext cx="15716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E15A4C"/>
                  </a:solidFill>
                  <a:ea typeface="Calibri" panose="020F0502020204030204" pitchFamily="34" charset="0"/>
                  <a:cs typeface="Calibri" panose="020F0502020204030204" pitchFamily="34" charset="0"/>
                </a:rPr>
                <a:t>1952</a:t>
              </a:r>
            </a:p>
          </p:txBody>
        </p:sp>
        <p:sp>
          <p:nvSpPr>
            <p:cNvPr id="57" name="ZoneTexte 16">
              <a:extLst>
                <a:ext uri="{FF2B5EF4-FFF2-40B4-BE49-F238E27FC236}">
                  <a16:creationId xmlns:a16="http://schemas.microsoft.com/office/drawing/2014/main" id="{DF83D6C0-CEBC-791A-2EBA-5AF1F3DD41B9}"/>
                </a:ext>
              </a:extLst>
            </p:cNvPr>
            <p:cNvSpPr txBox="1">
              <a:spLocks noChangeArrowheads="1"/>
            </p:cNvSpPr>
            <p:nvPr/>
          </p:nvSpPr>
          <p:spPr bwMode="auto">
            <a:xfrm>
              <a:off x="1439213" y="1087130"/>
              <a:ext cx="1090203" cy="707886"/>
            </a:xfrm>
            <a:custGeom>
              <a:avLst/>
              <a:gdLst>
                <a:gd name="connsiteX0" fmla="*/ 0 w 1090203"/>
                <a:gd name="connsiteY0" fmla="*/ 0 h 707886"/>
                <a:gd name="connsiteX1" fmla="*/ 1090203 w 1090203"/>
                <a:gd name="connsiteY1" fmla="*/ 0 h 707886"/>
                <a:gd name="connsiteX2" fmla="*/ 1090203 w 1090203"/>
                <a:gd name="connsiteY2" fmla="*/ 707886 h 707886"/>
                <a:gd name="connsiteX3" fmla="*/ 0 w 1090203"/>
                <a:gd name="connsiteY3" fmla="*/ 707886 h 707886"/>
                <a:gd name="connsiteX4" fmla="*/ 0 w 1090203"/>
                <a:gd name="connsiteY4" fmla="*/ 0 h 707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203" h="707886" extrusionOk="0">
                  <a:moveTo>
                    <a:pt x="0" y="0"/>
                  </a:moveTo>
                  <a:cubicBezTo>
                    <a:pt x="391424" y="-21395"/>
                    <a:pt x="659548" y="81385"/>
                    <a:pt x="1090203" y="0"/>
                  </a:cubicBezTo>
                  <a:cubicBezTo>
                    <a:pt x="1046793" y="186738"/>
                    <a:pt x="1144944" y="428844"/>
                    <a:pt x="1090203" y="707886"/>
                  </a:cubicBezTo>
                  <a:cubicBezTo>
                    <a:pt x="655350" y="735616"/>
                    <a:pt x="484608" y="713335"/>
                    <a:pt x="0" y="707886"/>
                  </a:cubicBezTo>
                  <a:cubicBezTo>
                    <a:pt x="50286" y="551974"/>
                    <a:pt x="46678" y="316632"/>
                    <a:pt x="0" y="0"/>
                  </a:cubicBezTo>
                  <a:close/>
                </a:path>
              </a:pathLst>
            </a:custGeom>
            <a:noFill/>
            <a:ln w="25400" cap="rnd">
              <a:solidFill>
                <a:srgbClr val="E15A4C"/>
              </a:solidFill>
              <a:round/>
              <a:headEnd/>
              <a:tailEnd/>
              <a:extLst>
                <a:ext uri="{C807C97D-BFC1-408E-A445-0C87EB9F89A2}">
                  <ask:lineSketchStyleProps xmlns:ask="http://schemas.microsoft.com/office/drawing/2018/sketchyshapes" sd="1219033472">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indent="-285750" algn="ctr">
                <a:lnSpc>
                  <a:spcPct val="100000"/>
                </a:lnSpc>
                <a:spcAft>
                  <a:spcPts val="800"/>
                </a:spcAft>
                <a:buNone/>
              </a:pPr>
              <a:r>
                <a:rPr lang="fr-FR" altLang="fr-FR" sz="2000" dirty="0">
                  <a:solidFill>
                    <a:srgbClr val="E15A4C"/>
                  </a:solidFill>
                  <a:cs typeface="Calibri" panose="020F0502020204030204" pitchFamily="34" charset="0"/>
                </a:rPr>
                <a:t>Londres,   le SMOG </a:t>
              </a:r>
            </a:p>
          </p:txBody>
        </p:sp>
        <p:pic>
          <p:nvPicPr>
            <p:cNvPr id="6" name="Savoir +">
              <a:hlinkClick r:id="rId5" action="ppaction://hlinksldjump"/>
              <a:extLst>
                <a:ext uri="{FF2B5EF4-FFF2-40B4-BE49-F238E27FC236}">
                  <a16:creationId xmlns:a16="http://schemas.microsoft.com/office/drawing/2014/main" id="{5ADE0274-4421-EFAC-46EB-99C3DDBB2A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1600" y="2523165"/>
              <a:ext cx="519567" cy="476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0" name="Groupe 2024">
            <a:extLst>
              <a:ext uri="{FF2B5EF4-FFF2-40B4-BE49-F238E27FC236}">
                <a16:creationId xmlns:a16="http://schemas.microsoft.com/office/drawing/2014/main" id="{345D8C10-6B0A-D250-C7AC-79A318524AD9}"/>
              </a:ext>
            </a:extLst>
          </p:cNvPr>
          <p:cNvGrpSpPr/>
          <p:nvPr/>
        </p:nvGrpSpPr>
        <p:grpSpPr>
          <a:xfrm>
            <a:off x="9809299" y="1657653"/>
            <a:ext cx="2112440" cy="4015429"/>
            <a:chOff x="9307679" y="1455452"/>
            <a:chExt cx="2593507" cy="4023359"/>
          </a:xfrm>
        </p:grpSpPr>
        <p:sp>
          <p:nvSpPr>
            <p:cNvPr id="51" name="ZoneTexte 16">
              <a:extLst>
                <a:ext uri="{FF2B5EF4-FFF2-40B4-BE49-F238E27FC236}">
                  <a16:creationId xmlns:a16="http://schemas.microsoft.com/office/drawing/2014/main" id="{DF76208D-CBF7-8E21-13E4-B85016FE3339}"/>
                </a:ext>
              </a:extLst>
            </p:cNvPr>
            <p:cNvSpPr txBox="1">
              <a:spLocks noChangeArrowheads="1"/>
            </p:cNvSpPr>
            <p:nvPr/>
          </p:nvSpPr>
          <p:spPr bwMode="auto">
            <a:xfrm>
              <a:off x="9436790" y="1455452"/>
              <a:ext cx="2239523" cy="37006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002060"/>
                  </a:solidFill>
                  <a:ea typeface="Calibri" panose="020F0502020204030204" pitchFamily="34" charset="0"/>
                  <a:cs typeface="Calibri" panose="020F0502020204030204" pitchFamily="34" charset="0"/>
                </a:rPr>
                <a:t>23 octobre 2024</a:t>
              </a:r>
            </a:p>
          </p:txBody>
        </p:sp>
        <p:sp>
          <p:nvSpPr>
            <p:cNvPr id="52" name="ZoneTexte 16">
              <a:extLst>
                <a:ext uri="{FF2B5EF4-FFF2-40B4-BE49-F238E27FC236}">
                  <a16:creationId xmlns:a16="http://schemas.microsoft.com/office/drawing/2014/main" id="{A88AB7A8-EB7B-4A10-8A6B-DD4CDF04ED00}"/>
                </a:ext>
              </a:extLst>
            </p:cNvPr>
            <p:cNvSpPr txBox="1">
              <a:spLocks noChangeArrowheads="1"/>
            </p:cNvSpPr>
            <p:nvPr/>
          </p:nvSpPr>
          <p:spPr bwMode="auto">
            <a:xfrm>
              <a:off x="9307679" y="3637756"/>
              <a:ext cx="2593507" cy="1841055"/>
            </a:xfrm>
            <a:custGeom>
              <a:avLst/>
              <a:gdLst>
                <a:gd name="connsiteX0" fmla="*/ 0 w 2593507"/>
                <a:gd name="connsiteY0" fmla="*/ 0 h 1841055"/>
                <a:gd name="connsiteX1" fmla="*/ 2593507 w 2593507"/>
                <a:gd name="connsiteY1" fmla="*/ 0 h 1841055"/>
                <a:gd name="connsiteX2" fmla="*/ 2593507 w 2593507"/>
                <a:gd name="connsiteY2" fmla="*/ 1841055 h 1841055"/>
                <a:gd name="connsiteX3" fmla="*/ 0 w 2593507"/>
                <a:gd name="connsiteY3" fmla="*/ 1841055 h 1841055"/>
                <a:gd name="connsiteX4" fmla="*/ 0 w 2593507"/>
                <a:gd name="connsiteY4" fmla="*/ 0 h 1841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3507" h="1841055" extrusionOk="0">
                  <a:moveTo>
                    <a:pt x="0" y="0"/>
                  </a:moveTo>
                  <a:cubicBezTo>
                    <a:pt x="1272299" y="-109404"/>
                    <a:pt x="1994451" y="-69256"/>
                    <a:pt x="2593507" y="0"/>
                  </a:cubicBezTo>
                  <a:cubicBezTo>
                    <a:pt x="2624023" y="747823"/>
                    <a:pt x="2684200" y="1546219"/>
                    <a:pt x="2593507" y="1841055"/>
                  </a:cubicBezTo>
                  <a:cubicBezTo>
                    <a:pt x="1811512" y="1891975"/>
                    <a:pt x="743430" y="1766365"/>
                    <a:pt x="0" y="1841055"/>
                  </a:cubicBezTo>
                  <a:cubicBezTo>
                    <a:pt x="-44544" y="1419972"/>
                    <a:pt x="-30079" y="471446"/>
                    <a:pt x="0" y="0"/>
                  </a:cubicBezTo>
                  <a:close/>
                </a:path>
              </a:pathLst>
            </a:custGeom>
            <a:noFill/>
            <a:ln w="25400" cap="rnd">
              <a:solidFill>
                <a:srgbClr val="2B2E70"/>
              </a:solidFill>
              <a:round/>
              <a:headEnd/>
              <a:tailEnd/>
              <a:extLst>
                <a:ext uri="{C807C97D-BFC1-408E-A445-0C87EB9F89A2}">
                  <ask:lineSketchStyleProps xmlns:ask="http://schemas.microsoft.com/office/drawing/2018/sketchyshapes" sd="4266498984">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fr-FR" sz="1800" b="1" dirty="0">
                  <a:solidFill>
                    <a:srgbClr val="002060"/>
                  </a:solidFill>
                </a:rPr>
                <a:t>Directive 2024/2881  </a:t>
              </a:r>
              <a:r>
                <a:rPr lang="fr-FR" sz="1800" dirty="0">
                  <a:solidFill>
                    <a:srgbClr val="002060"/>
                  </a:solidFill>
                </a:rPr>
                <a:t>du Parlement européen et du Conseil </a:t>
              </a:r>
              <a:r>
                <a:rPr lang="fr-FR" sz="1800" b="1" dirty="0">
                  <a:solidFill>
                    <a:srgbClr val="002060"/>
                  </a:solidFill>
                </a:rPr>
                <a:t>concernant la qualité de l’air ambiant et un air pur pour l’Europe</a:t>
              </a:r>
            </a:p>
          </p:txBody>
        </p:sp>
        <p:cxnSp>
          <p:nvCxnSpPr>
            <p:cNvPr id="53" name="Connecteur droit 52">
              <a:extLst>
                <a:ext uri="{FF2B5EF4-FFF2-40B4-BE49-F238E27FC236}">
                  <a16:creationId xmlns:a16="http://schemas.microsoft.com/office/drawing/2014/main" id="{4698F8F6-2AE8-9706-8AF0-8980B85FB144}"/>
                </a:ext>
              </a:extLst>
            </p:cNvPr>
            <p:cNvCxnSpPr>
              <a:cxnSpLocks/>
            </p:cNvCxnSpPr>
            <p:nvPr/>
          </p:nvCxnSpPr>
          <p:spPr bwMode="auto">
            <a:xfrm flipV="1">
              <a:off x="10556551" y="1840071"/>
              <a:ext cx="0" cy="1699283"/>
            </a:xfrm>
            <a:prstGeom prst="line">
              <a:avLst/>
            </a:prstGeom>
            <a:ln w="50800">
              <a:solidFill>
                <a:srgbClr val="2B2E70"/>
              </a:solidFill>
            </a:ln>
          </p:spPr>
          <p:style>
            <a:lnRef idx="1">
              <a:schemeClr val="accent1"/>
            </a:lnRef>
            <a:fillRef idx="0">
              <a:schemeClr val="accent1"/>
            </a:fillRef>
            <a:effectRef idx="0">
              <a:schemeClr val="accent1"/>
            </a:effectRef>
            <a:fontRef idx="minor">
              <a:schemeClr val="tx1"/>
            </a:fontRef>
          </p:style>
        </p:cxnSp>
      </p:grpSp>
      <p:grpSp>
        <p:nvGrpSpPr>
          <p:cNvPr id="5" name="Groupe 2004">
            <a:extLst>
              <a:ext uri="{FF2B5EF4-FFF2-40B4-BE49-F238E27FC236}">
                <a16:creationId xmlns:a16="http://schemas.microsoft.com/office/drawing/2014/main" id="{ACB178A7-7B6C-7A5B-4858-FF44C677178F}"/>
              </a:ext>
            </a:extLst>
          </p:cNvPr>
          <p:cNvGrpSpPr/>
          <p:nvPr/>
        </p:nvGrpSpPr>
        <p:grpSpPr>
          <a:xfrm>
            <a:off x="7123411" y="1500973"/>
            <a:ext cx="2242000" cy="4388049"/>
            <a:chOff x="7123411" y="1500973"/>
            <a:chExt cx="2242000" cy="4388049"/>
          </a:xfrm>
        </p:grpSpPr>
        <p:sp>
          <p:nvSpPr>
            <p:cNvPr id="3" name="ZoneTexte 16">
              <a:extLst>
                <a:ext uri="{FF2B5EF4-FFF2-40B4-BE49-F238E27FC236}">
                  <a16:creationId xmlns:a16="http://schemas.microsoft.com/office/drawing/2014/main" id="{AF802CC1-771B-7197-DDFC-1F1FD4858C11}"/>
                </a:ext>
              </a:extLst>
            </p:cNvPr>
            <p:cNvSpPr txBox="1">
              <a:spLocks noChangeArrowheads="1"/>
            </p:cNvSpPr>
            <p:nvPr/>
          </p:nvSpPr>
          <p:spPr bwMode="auto">
            <a:xfrm>
              <a:off x="7131247" y="3552998"/>
              <a:ext cx="2234164" cy="2336024"/>
            </a:xfrm>
            <a:custGeom>
              <a:avLst/>
              <a:gdLst>
                <a:gd name="connsiteX0" fmla="*/ 0 w 2234164"/>
                <a:gd name="connsiteY0" fmla="*/ 0 h 2336024"/>
                <a:gd name="connsiteX1" fmla="*/ 2234164 w 2234164"/>
                <a:gd name="connsiteY1" fmla="*/ 0 h 2336024"/>
                <a:gd name="connsiteX2" fmla="*/ 2234164 w 2234164"/>
                <a:gd name="connsiteY2" fmla="*/ 2336024 h 2336024"/>
                <a:gd name="connsiteX3" fmla="*/ 0 w 2234164"/>
                <a:gd name="connsiteY3" fmla="*/ 2336024 h 2336024"/>
                <a:gd name="connsiteX4" fmla="*/ 0 w 2234164"/>
                <a:gd name="connsiteY4" fmla="*/ 0 h 2336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4164" h="2336024" extrusionOk="0">
                  <a:moveTo>
                    <a:pt x="0" y="0"/>
                  </a:moveTo>
                  <a:cubicBezTo>
                    <a:pt x="296023" y="-5264"/>
                    <a:pt x="1377713" y="84467"/>
                    <a:pt x="2234164" y="0"/>
                  </a:cubicBezTo>
                  <a:cubicBezTo>
                    <a:pt x="2105991" y="238729"/>
                    <a:pt x="2363314" y="1845992"/>
                    <a:pt x="2234164" y="2336024"/>
                  </a:cubicBezTo>
                  <a:cubicBezTo>
                    <a:pt x="1686674" y="2442344"/>
                    <a:pt x="673251" y="2328375"/>
                    <a:pt x="0" y="2336024"/>
                  </a:cubicBezTo>
                  <a:cubicBezTo>
                    <a:pt x="160128" y="1518224"/>
                    <a:pt x="25049" y="1051062"/>
                    <a:pt x="0" y="0"/>
                  </a:cubicBezTo>
                  <a:close/>
                </a:path>
              </a:pathLst>
            </a:custGeom>
            <a:noFill/>
            <a:ln w="25400" cap="rnd">
              <a:solidFill>
                <a:srgbClr val="2B2E70"/>
              </a:solidFill>
              <a:round/>
              <a:headEnd/>
              <a:tailEnd/>
              <a:extLst>
                <a:ext uri="{C807C97D-BFC1-408E-A445-0C87EB9F89A2}">
                  <ask:lineSketchStyleProps xmlns:ask="http://schemas.microsoft.com/office/drawing/2018/sketchyshapes" sd="2650216993">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fr-FR" sz="1800" b="1" dirty="0">
                  <a:solidFill>
                    <a:srgbClr val="002060"/>
                  </a:solidFill>
                </a:rPr>
                <a:t>Directive 2004/107/CE </a:t>
              </a:r>
              <a:r>
                <a:rPr lang="fr-FR" sz="1800" dirty="0">
                  <a:solidFill>
                    <a:srgbClr val="002060"/>
                  </a:solidFill>
                </a:rPr>
                <a:t>concernant </a:t>
              </a:r>
              <a:r>
                <a:rPr lang="fr-FR" sz="1800" b="1" dirty="0">
                  <a:solidFill>
                    <a:srgbClr val="002060"/>
                  </a:solidFill>
                </a:rPr>
                <a:t>l'arsenic, le cadmium, le mercure, le nickel et les hydrocarbures aromatiques polycycliques dans l'air ambiant</a:t>
              </a:r>
            </a:p>
          </p:txBody>
        </p:sp>
        <p:sp>
          <p:nvSpPr>
            <p:cNvPr id="4" name="ZoneTexte 16">
              <a:extLst>
                <a:ext uri="{FF2B5EF4-FFF2-40B4-BE49-F238E27FC236}">
                  <a16:creationId xmlns:a16="http://schemas.microsoft.com/office/drawing/2014/main" id="{C1532601-9294-8A0E-CE0A-77EDD866D4C6}"/>
                </a:ext>
              </a:extLst>
            </p:cNvPr>
            <p:cNvSpPr txBox="1">
              <a:spLocks noChangeArrowheads="1"/>
            </p:cNvSpPr>
            <p:nvPr/>
          </p:nvSpPr>
          <p:spPr bwMode="auto">
            <a:xfrm>
              <a:off x="7123411" y="1500973"/>
              <a:ext cx="2242000"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sz="1800" b="1" dirty="0">
                  <a:solidFill>
                    <a:srgbClr val="002060"/>
                  </a:solidFill>
                  <a:ea typeface="Calibri" panose="020F0502020204030204" pitchFamily="34" charset="0"/>
                  <a:cs typeface="Calibri" panose="020F0502020204030204" pitchFamily="34" charset="0"/>
                </a:rPr>
                <a:t>15 décembre</a:t>
              </a:r>
              <a:r>
                <a:rPr lang="fr-FR" sz="2000" b="1" dirty="0">
                  <a:solidFill>
                    <a:srgbClr val="002060"/>
                  </a:solidFill>
                  <a:ea typeface="Calibri" panose="020F0502020204030204" pitchFamily="34" charset="0"/>
                  <a:cs typeface="Calibri" panose="020F0502020204030204" pitchFamily="34" charset="0"/>
                </a:rPr>
                <a:t> </a:t>
              </a:r>
              <a:r>
                <a:rPr lang="fr-FR" altLang="fr-FR" sz="1800" b="1" dirty="0">
                  <a:solidFill>
                    <a:srgbClr val="002060"/>
                  </a:solidFill>
                  <a:ea typeface="Calibri" panose="020F0502020204030204" pitchFamily="34" charset="0"/>
                  <a:cs typeface="Calibri" panose="020F0502020204030204" pitchFamily="34" charset="0"/>
                </a:rPr>
                <a:t>2004</a:t>
              </a:r>
            </a:p>
          </p:txBody>
        </p:sp>
        <p:cxnSp>
          <p:nvCxnSpPr>
            <p:cNvPr id="24" name="Connecteur droit 23">
              <a:extLst>
                <a:ext uri="{FF2B5EF4-FFF2-40B4-BE49-F238E27FC236}">
                  <a16:creationId xmlns:a16="http://schemas.microsoft.com/office/drawing/2014/main" id="{3AC6A833-A41F-5C53-07D8-51AD8101E9C5}"/>
                </a:ext>
              </a:extLst>
            </p:cNvPr>
            <p:cNvCxnSpPr>
              <a:cxnSpLocks/>
              <a:stCxn id="3" idx="0"/>
            </p:cNvCxnSpPr>
            <p:nvPr/>
          </p:nvCxnSpPr>
          <p:spPr bwMode="auto">
            <a:xfrm flipH="1" flipV="1">
              <a:off x="8244411" y="1930761"/>
              <a:ext cx="3918" cy="1622237"/>
            </a:xfrm>
            <a:prstGeom prst="line">
              <a:avLst/>
            </a:prstGeom>
            <a:ln w="50800">
              <a:solidFill>
                <a:srgbClr val="2B2E70"/>
              </a:solidFill>
            </a:ln>
          </p:spPr>
          <p:style>
            <a:lnRef idx="1">
              <a:schemeClr val="accent1"/>
            </a:lnRef>
            <a:fillRef idx="0">
              <a:schemeClr val="accent1"/>
            </a:fillRef>
            <a:effectRef idx="0">
              <a:schemeClr val="accent1"/>
            </a:effectRef>
            <a:fontRef idx="minor">
              <a:schemeClr val="tx1"/>
            </a:fontRef>
          </p:style>
        </p:cxnSp>
      </p:grpSp>
      <p:sp>
        <p:nvSpPr>
          <p:cNvPr id="8" name="ZoneTexte 7">
            <a:extLst>
              <a:ext uri="{FF2B5EF4-FFF2-40B4-BE49-F238E27FC236}">
                <a16:creationId xmlns:a16="http://schemas.microsoft.com/office/drawing/2014/main" id="{B3C9F96C-90CA-57BD-AFDC-D9A2A62C15E2}"/>
              </a:ext>
            </a:extLst>
          </p:cNvPr>
          <p:cNvSpPr txBox="1"/>
          <p:nvPr/>
        </p:nvSpPr>
        <p:spPr>
          <a:xfrm>
            <a:off x="1721383" y="6642945"/>
            <a:ext cx="6183084" cy="261610"/>
          </a:xfrm>
          <a:prstGeom prst="rect">
            <a:avLst/>
          </a:prstGeom>
          <a:noFill/>
        </p:spPr>
        <p:txBody>
          <a:bodyPr wrap="square">
            <a:spAutoFit/>
          </a:bodyPr>
          <a:lstStyle/>
          <a:p>
            <a:r>
              <a:rPr lang="fr-FR" altLang="fr-FR" sz="1100" i="1" dirty="0">
                <a:solidFill>
                  <a:schemeClr val="bg1">
                    <a:lumMod val="65000"/>
                  </a:schemeClr>
                </a:solidFill>
                <a:latin typeface="Calibri" panose="020F0502020204030204" pitchFamily="34" charset="0"/>
                <a:ea typeface="Microsoft YaHei" panose="020B0503020204020204" pitchFamily="34" charset="-122"/>
              </a:rPr>
              <a:t>Source : Journal officiel de l’Union européenne</a:t>
            </a:r>
            <a:endParaRPr lang="fr-FR" sz="1100" i="1" dirty="0">
              <a:solidFill>
                <a:schemeClr val="bg1">
                  <a:lumMod val="65000"/>
                </a:schemeClr>
              </a:solidFill>
              <a:latin typeface="Calibri" panose="020F0502020204030204" pitchFamily="34" charset="0"/>
              <a:ea typeface="Microsoft YaHei" panose="020B0503020204020204" pitchFamily="34" charset="-122"/>
            </a:endParaRPr>
          </a:p>
        </p:txBody>
      </p:sp>
      <p:sp>
        <p:nvSpPr>
          <p:cNvPr id="11" name="ZoneTexte 16">
            <a:extLst>
              <a:ext uri="{FF2B5EF4-FFF2-40B4-BE49-F238E27FC236}">
                <a16:creationId xmlns:a16="http://schemas.microsoft.com/office/drawing/2014/main" id="{C294FDF8-232C-3F93-B7A7-626B3D4A6887}"/>
              </a:ext>
            </a:extLst>
          </p:cNvPr>
          <p:cNvSpPr txBox="1">
            <a:spLocks noChangeArrowheads="1"/>
          </p:cNvSpPr>
          <p:nvPr/>
        </p:nvSpPr>
        <p:spPr bwMode="auto">
          <a:xfrm>
            <a:off x="1859553" y="2112632"/>
            <a:ext cx="1381555" cy="590931"/>
          </a:xfrm>
          <a:custGeom>
            <a:avLst/>
            <a:gdLst>
              <a:gd name="connsiteX0" fmla="*/ 0 w 1381555"/>
              <a:gd name="connsiteY0" fmla="*/ 0 h 590931"/>
              <a:gd name="connsiteX1" fmla="*/ 1381555 w 1381555"/>
              <a:gd name="connsiteY1" fmla="*/ 0 h 590931"/>
              <a:gd name="connsiteX2" fmla="*/ 1381555 w 1381555"/>
              <a:gd name="connsiteY2" fmla="*/ 590931 h 590931"/>
              <a:gd name="connsiteX3" fmla="*/ 0 w 1381555"/>
              <a:gd name="connsiteY3" fmla="*/ 590931 h 590931"/>
              <a:gd name="connsiteX4" fmla="*/ 0 w 1381555"/>
              <a:gd name="connsiteY4" fmla="*/ 0 h 590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555" h="590931" extrusionOk="0">
                <a:moveTo>
                  <a:pt x="0" y="0"/>
                </a:moveTo>
                <a:cubicBezTo>
                  <a:pt x="213514" y="-102257"/>
                  <a:pt x="1190705" y="101892"/>
                  <a:pt x="1381555" y="0"/>
                </a:cubicBezTo>
                <a:cubicBezTo>
                  <a:pt x="1375135" y="160502"/>
                  <a:pt x="1351032" y="460256"/>
                  <a:pt x="1381555" y="590931"/>
                </a:cubicBezTo>
                <a:cubicBezTo>
                  <a:pt x="1144367" y="646432"/>
                  <a:pt x="417248" y="687242"/>
                  <a:pt x="0" y="590931"/>
                </a:cubicBezTo>
                <a:cubicBezTo>
                  <a:pt x="24949" y="401688"/>
                  <a:pt x="-41571" y="180108"/>
                  <a:pt x="0" y="0"/>
                </a:cubicBezTo>
                <a:close/>
              </a:path>
            </a:pathLst>
          </a:custGeom>
          <a:noFill/>
          <a:ln w="25400" cap="rnd">
            <a:solidFill>
              <a:srgbClr val="2B2E70"/>
            </a:solidFill>
            <a:round/>
            <a:headEnd/>
            <a:tailEnd/>
            <a:extLst>
              <a:ext uri="{C807C97D-BFC1-408E-A445-0C87EB9F89A2}">
                <ask:lineSketchStyleProps xmlns:ask="http://schemas.microsoft.com/office/drawing/2018/sketchyshapes" sd="4266498984">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fr-FR" sz="1800" b="1" dirty="0">
                <a:solidFill>
                  <a:srgbClr val="002060"/>
                </a:solidFill>
              </a:rPr>
              <a:t>Divers textes de loi</a:t>
            </a:r>
          </a:p>
        </p:txBody>
      </p:sp>
      <p:cxnSp>
        <p:nvCxnSpPr>
          <p:cNvPr id="23" name="Connecteur droit avec flèche 22">
            <a:extLst>
              <a:ext uri="{FF2B5EF4-FFF2-40B4-BE49-F238E27FC236}">
                <a16:creationId xmlns:a16="http://schemas.microsoft.com/office/drawing/2014/main" id="{50ACE6A0-C01A-10C8-742B-88603F17E035}"/>
              </a:ext>
            </a:extLst>
          </p:cNvPr>
          <p:cNvCxnSpPr/>
          <p:nvPr/>
        </p:nvCxnSpPr>
        <p:spPr>
          <a:xfrm>
            <a:off x="2035200" y="2653956"/>
            <a:ext cx="1060375" cy="0"/>
          </a:xfrm>
          <a:prstGeom prst="straightConnector1">
            <a:avLst/>
          </a:prstGeom>
          <a:ln w="38100">
            <a:solidFill>
              <a:srgbClr val="2B2E7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46187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nodeType="withEffect">
                                  <p:stCondLst>
                                    <p:cond delay="4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childTnLst>
                          </p:cTn>
                        </p:par>
                        <p:par>
                          <p:cTn id="21" fill="hold">
                            <p:stCondLst>
                              <p:cond delay="1400"/>
                            </p:stCondLst>
                            <p:childTnLst>
                              <p:par>
                                <p:cTn id="22" presetID="10"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nodeType="withEffect">
                                  <p:stCondLst>
                                    <p:cond delay="5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par>
                          <p:cTn id="28" fill="hold">
                            <p:stCondLst>
                              <p:cond delay="2400"/>
                            </p:stCondLst>
                            <p:childTnLst>
                              <p:par>
                                <p:cTn id="29" presetID="10" presetClass="entr" presetSubtype="0"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2900"/>
                            </p:stCondLst>
                            <p:childTnLst>
                              <p:par>
                                <p:cTn id="33" presetID="10" presetClass="entr" presetSubtype="0" fill="hold" nodeType="after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fade">
                                      <p:cBhvr>
                                        <p:cTn id="35"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9" name="Groupe 1">
            <a:extLst>
              <a:ext uri="{FF2B5EF4-FFF2-40B4-BE49-F238E27FC236}">
                <a16:creationId xmlns:a16="http://schemas.microsoft.com/office/drawing/2014/main" id="{0420C447-1C59-F6EB-18C6-9AA55E1E5AF2}"/>
              </a:ext>
            </a:extLst>
          </p:cNvPr>
          <p:cNvGrpSpPr>
            <a:grpSpLocks/>
          </p:cNvGrpSpPr>
          <p:nvPr/>
        </p:nvGrpSpPr>
        <p:grpSpPr bwMode="auto">
          <a:xfrm>
            <a:off x="1911350" y="1639888"/>
            <a:ext cx="5116286" cy="1381075"/>
            <a:chOff x="1910824" y="1640046"/>
            <a:chExt cx="5116891" cy="1381075"/>
          </a:xfrm>
        </p:grpSpPr>
        <p:sp>
          <p:nvSpPr>
            <p:cNvPr id="6" name="17% DE DIOXYG7NE">
              <a:extLst>
                <a:ext uri="{FF2B5EF4-FFF2-40B4-BE49-F238E27FC236}">
                  <a16:creationId xmlns:a16="http://schemas.microsoft.com/office/drawing/2014/main" id="{A636B0CC-1A2D-D890-01FC-E7D4394E2D24}"/>
                </a:ext>
              </a:extLst>
            </p:cNvPr>
            <p:cNvSpPr>
              <a:spLocks noChangeArrowheads="1"/>
            </p:cNvSpPr>
            <p:nvPr/>
          </p:nvSpPr>
          <p:spPr bwMode="auto">
            <a:xfrm>
              <a:off x="3111116" y="1820792"/>
              <a:ext cx="3916599" cy="1200329"/>
            </a:xfrm>
            <a:prstGeom prst="rect">
              <a:avLst/>
            </a:prstGeom>
            <a:noFill/>
            <a:ln>
              <a:noFill/>
            </a:ln>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None/>
                <a:defRPr/>
              </a:pPr>
              <a:r>
                <a:rPr lang="fr-FR" altLang="fr-FR" sz="3600" b="1" dirty="0">
                  <a:solidFill>
                    <a:schemeClr val="accent5">
                      <a:lumMod val="75000"/>
                    </a:schemeClr>
                  </a:solidFill>
                  <a:latin typeface="+mn-lt"/>
                  <a:cs typeface="Arial" charset="0"/>
                </a:rPr>
                <a:t>De l</a:t>
              </a:r>
              <a:r>
                <a:rPr lang="fr-FR" sz="3600" b="1" dirty="0">
                  <a:solidFill>
                    <a:schemeClr val="accent5">
                      <a:lumMod val="75000"/>
                    </a:schemeClr>
                  </a:solidFill>
                  <a:latin typeface="+mn-lt"/>
                  <a:cs typeface="Arial" charset="0"/>
                </a:rPr>
                <a:t>a Préhistoire</a:t>
              </a:r>
            </a:p>
            <a:p>
              <a:pPr eaLnBrk="1" hangingPunct="1">
                <a:lnSpc>
                  <a:spcPct val="100000"/>
                </a:lnSpc>
                <a:spcBef>
                  <a:spcPct val="0"/>
                </a:spcBef>
                <a:buFont typeface="Arial" charset="0"/>
                <a:buNone/>
                <a:defRPr/>
              </a:pPr>
              <a:endParaRPr lang="fr-FR" altLang="fr-FR" sz="3600" b="1" dirty="0">
                <a:solidFill>
                  <a:schemeClr val="accent5">
                    <a:lumMod val="75000"/>
                  </a:schemeClr>
                </a:solidFill>
                <a:latin typeface="+mn-lt"/>
                <a:cs typeface="Arial" charset="0"/>
              </a:endParaRPr>
            </a:p>
          </p:txBody>
        </p:sp>
        <p:sp>
          <p:nvSpPr>
            <p:cNvPr id="2" name="Num 1">
              <a:extLst>
                <a:ext uri="{FF2B5EF4-FFF2-40B4-BE49-F238E27FC236}">
                  <a16:creationId xmlns:a16="http://schemas.microsoft.com/office/drawing/2014/main" id="{C1F60038-1143-379C-1450-0F22D2EBE0D0}"/>
                </a:ext>
              </a:extLst>
            </p:cNvPr>
            <p:cNvSpPr/>
            <p:nvPr/>
          </p:nvSpPr>
          <p:spPr bwMode="auto">
            <a:xfrm>
              <a:off x="1910824" y="1640046"/>
              <a:ext cx="1014533"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grpSp>
      <p:grpSp>
        <p:nvGrpSpPr>
          <p:cNvPr id="41" name="Groupe 2">
            <a:extLst>
              <a:ext uri="{FF2B5EF4-FFF2-40B4-BE49-F238E27FC236}">
                <a16:creationId xmlns:a16="http://schemas.microsoft.com/office/drawing/2014/main" id="{6D03E690-7761-93F7-A93A-4BAD4B8B89C8}"/>
              </a:ext>
            </a:extLst>
          </p:cNvPr>
          <p:cNvGrpSpPr>
            <a:grpSpLocks/>
          </p:cNvGrpSpPr>
          <p:nvPr/>
        </p:nvGrpSpPr>
        <p:grpSpPr bwMode="auto">
          <a:xfrm>
            <a:off x="1911350" y="2936875"/>
            <a:ext cx="4271734" cy="1353636"/>
            <a:chOff x="1910824" y="2937086"/>
            <a:chExt cx="4272250" cy="1353636"/>
          </a:xfrm>
        </p:grpSpPr>
        <p:sp>
          <p:nvSpPr>
            <p:cNvPr id="9" name="17% DE DIOXYG7NE">
              <a:extLst>
                <a:ext uri="{FF2B5EF4-FFF2-40B4-BE49-F238E27FC236}">
                  <a16:creationId xmlns:a16="http://schemas.microsoft.com/office/drawing/2014/main" id="{D61E34E0-D075-0527-AD65-67B4CFD79B4F}"/>
                </a:ext>
              </a:extLst>
            </p:cNvPr>
            <p:cNvSpPr>
              <a:spLocks noChangeArrowheads="1"/>
            </p:cNvSpPr>
            <p:nvPr/>
          </p:nvSpPr>
          <p:spPr bwMode="auto">
            <a:xfrm>
              <a:off x="3111118" y="3090393"/>
              <a:ext cx="3071956" cy="1200329"/>
            </a:xfrm>
            <a:prstGeom prst="rect">
              <a:avLst/>
            </a:prstGeom>
            <a:noFill/>
            <a:ln>
              <a:noFill/>
            </a:ln>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None/>
                <a:defRPr/>
              </a:pPr>
              <a:r>
                <a:rPr lang="fr-FR" altLang="fr-FR" sz="3600" b="1" dirty="0">
                  <a:solidFill>
                    <a:schemeClr val="accent5">
                      <a:lumMod val="75000"/>
                    </a:schemeClr>
                  </a:solidFill>
                  <a:latin typeface="+mn-lt"/>
                  <a:cs typeface="Arial" charset="0"/>
                </a:rPr>
                <a:t>De l</a:t>
              </a:r>
              <a:r>
                <a:rPr lang="fr-FR" sz="3600" b="1" dirty="0">
                  <a:solidFill>
                    <a:schemeClr val="accent5">
                      <a:lumMod val="75000"/>
                    </a:schemeClr>
                  </a:solidFill>
                  <a:latin typeface="+mn-lt"/>
                  <a:cs typeface="Arial" charset="0"/>
                </a:rPr>
                <a:t>’Antiquité</a:t>
              </a:r>
            </a:p>
            <a:p>
              <a:pPr eaLnBrk="1" hangingPunct="1">
                <a:lnSpc>
                  <a:spcPct val="100000"/>
                </a:lnSpc>
                <a:spcBef>
                  <a:spcPct val="0"/>
                </a:spcBef>
                <a:buFontTx/>
                <a:buNone/>
                <a:defRPr/>
              </a:pPr>
              <a:endParaRPr lang="fr-FR" altLang="fr-FR" sz="3600" b="1" dirty="0">
                <a:solidFill>
                  <a:schemeClr val="accent5">
                    <a:lumMod val="75000"/>
                  </a:schemeClr>
                </a:solidFill>
                <a:latin typeface="+mn-lt"/>
                <a:cs typeface="Arial" charset="0"/>
              </a:endParaRPr>
            </a:p>
          </p:txBody>
        </p:sp>
        <p:sp>
          <p:nvSpPr>
            <p:cNvPr id="3" name="Num 2">
              <a:extLst>
                <a:ext uri="{FF2B5EF4-FFF2-40B4-BE49-F238E27FC236}">
                  <a16:creationId xmlns:a16="http://schemas.microsoft.com/office/drawing/2014/main" id="{CD8052AA-1DDA-15D9-2D96-FD3F5A1BE516}"/>
                </a:ext>
              </a:extLst>
            </p:cNvPr>
            <p:cNvSpPr/>
            <p:nvPr/>
          </p:nvSpPr>
          <p:spPr bwMode="auto">
            <a:xfrm>
              <a:off x="1910824" y="2937086"/>
              <a:ext cx="1014535"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grpSp>
      <p:grpSp>
        <p:nvGrpSpPr>
          <p:cNvPr id="45" name="Groupe 4">
            <a:extLst>
              <a:ext uri="{FF2B5EF4-FFF2-40B4-BE49-F238E27FC236}">
                <a16:creationId xmlns:a16="http://schemas.microsoft.com/office/drawing/2014/main" id="{AEAD684C-AF85-3294-6722-C05455B5460F}"/>
              </a:ext>
            </a:extLst>
          </p:cNvPr>
          <p:cNvGrpSpPr>
            <a:grpSpLocks/>
          </p:cNvGrpSpPr>
          <p:nvPr/>
        </p:nvGrpSpPr>
        <p:grpSpPr bwMode="auto">
          <a:xfrm>
            <a:off x="1911350" y="5532439"/>
            <a:ext cx="5621564" cy="1377900"/>
            <a:chOff x="1910824" y="5532756"/>
            <a:chExt cx="5623403" cy="1377901"/>
          </a:xfrm>
        </p:grpSpPr>
        <p:sp>
          <p:nvSpPr>
            <p:cNvPr id="14" name="ZoneTexte 2">
              <a:extLst>
                <a:ext uri="{FF2B5EF4-FFF2-40B4-BE49-F238E27FC236}">
                  <a16:creationId xmlns:a16="http://schemas.microsoft.com/office/drawing/2014/main" id="{D6D6A1DE-BC87-168F-C018-1AF51BFB8A87}"/>
                </a:ext>
              </a:extLst>
            </p:cNvPr>
            <p:cNvSpPr txBox="1">
              <a:spLocks noChangeArrowheads="1"/>
            </p:cNvSpPr>
            <p:nvPr/>
          </p:nvSpPr>
          <p:spPr bwMode="auto">
            <a:xfrm>
              <a:off x="3111366" y="5710327"/>
              <a:ext cx="4422861" cy="120033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defRPr/>
              </a:pPr>
              <a:r>
                <a:rPr lang="fr-FR" altLang="fr-FR" sz="3600" b="1" dirty="0">
                  <a:solidFill>
                    <a:schemeClr val="accent5">
                      <a:lumMod val="75000"/>
                    </a:schemeClr>
                  </a:solidFill>
                  <a:latin typeface="+mn-lt"/>
                  <a:cs typeface="Arial" charset="0"/>
                </a:rPr>
                <a:t>Des</a:t>
              </a:r>
              <a:r>
                <a:rPr lang="fr-FR" sz="3600" b="1" dirty="0">
                  <a:solidFill>
                    <a:schemeClr val="accent5">
                      <a:lumMod val="75000"/>
                    </a:schemeClr>
                  </a:solidFill>
                  <a:latin typeface="+mn-lt"/>
                  <a:cs typeface="Arial" charset="0"/>
                </a:rPr>
                <a:t> Temps Modernes</a:t>
              </a:r>
            </a:p>
            <a:p>
              <a:pPr>
                <a:lnSpc>
                  <a:spcPct val="100000"/>
                </a:lnSpc>
                <a:spcBef>
                  <a:spcPct val="0"/>
                </a:spcBef>
                <a:buFontTx/>
                <a:buNone/>
                <a:defRPr/>
              </a:pPr>
              <a:endParaRPr lang="fr-FR" altLang="fr-FR" sz="3600" b="1" dirty="0">
                <a:solidFill>
                  <a:schemeClr val="accent5">
                    <a:lumMod val="75000"/>
                  </a:schemeClr>
                </a:solidFill>
                <a:latin typeface="+mn-lt"/>
                <a:cs typeface="Arial" charset="0"/>
              </a:endParaRPr>
            </a:p>
          </p:txBody>
        </p:sp>
        <p:sp>
          <p:nvSpPr>
            <p:cNvPr id="5" name="Num 4">
              <a:extLst>
                <a:ext uri="{FF2B5EF4-FFF2-40B4-BE49-F238E27FC236}">
                  <a16:creationId xmlns:a16="http://schemas.microsoft.com/office/drawing/2014/main" id="{D11A331B-6032-D611-30ED-BA06B2A14720}"/>
                </a:ext>
              </a:extLst>
            </p:cNvPr>
            <p:cNvSpPr/>
            <p:nvPr/>
          </p:nvSpPr>
          <p:spPr bwMode="auto">
            <a:xfrm>
              <a:off x="1910824" y="5532756"/>
              <a:ext cx="1014745"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grpSp>
      <p:grpSp>
        <p:nvGrpSpPr>
          <p:cNvPr id="43" name="Groupe 3">
            <a:extLst>
              <a:ext uri="{FF2B5EF4-FFF2-40B4-BE49-F238E27FC236}">
                <a16:creationId xmlns:a16="http://schemas.microsoft.com/office/drawing/2014/main" id="{323D0C33-89AE-1C74-E2A8-72C33803B2AB}"/>
              </a:ext>
            </a:extLst>
          </p:cNvPr>
          <p:cNvGrpSpPr>
            <a:grpSpLocks/>
          </p:cNvGrpSpPr>
          <p:nvPr/>
        </p:nvGrpSpPr>
        <p:grpSpPr bwMode="auto">
          <a:xfrm>
            <a:off x="1911350" y="4233863"/>
            <a:ext cx="5752193" cy="1016000"/>
            <a:chOff x="1910824" y="4234127"/>
            <a:chExt cx="5752888" cy="1016000"/>
          </a:xfrm>
        </p:grpSpPr>
        <p:sp>
          <p:nvSpPr>
            <p:cNvPr id="4" name="Num 3">
              <a:extLst>
                <a:ext uri="{FF2B5EF4-FFF2-40B4-BE49-F238E27FC236}">
                  <a16:creationId xmlns:a16="http://schemas.microsoft.com/office/drawing/2014/main" id="{EF68B393-26AE-B88F-94D8-496A068A1635}"/>
                </a:ext>
              </a:extLst>
            </p:cNvPr>
            <p:cNvSpPr/>
            <p:nvPr/>
          </p:nvSpPr>
          <p:spPr bwMode="auto">
            <a:xfrm>
              <a:off x="1910824" y="4234127"/>
              <a:ext cx="1014535"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35" name="17% DE DIOXYG7NE">
              <a:extLst>
                <a:ext uri="{FF2B5EF4-FFF2-40B4-BE49-F238E27FC236}">
                  <a16:creationId xmlns:a16="http://schemas.microsoft.com/office/drawing/2014/main" id="{AFFDD6F7-3C50-B12B-939A-0FC115FF704C}"/>
                </a:ext>
              </a:extLst>
            </p:cNvPr>
            <p:cNvSpPr>
              <a:spLocks noChangeArrowheads="1"/>
            </p:cNvSpPr>
            <p:nvPr/>
          </p:nvSpPr>
          <p:spPr bwMode="auto">
            <a:xfrm>
              <a:off x="3133120" y="4397639"/>
              <a:ext cx="4530592" cy="646331"/>
            </a:xfrm>
            <a:prstGeom prst="rect">
              <a:avLst/>
            </a:prstGeom>
            <a:noFill/>
            <a:ln>
              <a:noFill/>
            </a:ln>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None/>
                <a:defRPr/>
              </a:pPr>
              <a:r>
                <a:rPr lang="fr-FR" altLang="fr-FR" sz="3600" b="1" dirty="0">
                  <a:solidFill>
                    <a:schemeClr val="accent5">
                      <a:lumMod val="75000"/>
                    </a:schemeClr>
                  </a:solidFill>
                  <a:latin typeface="+mn-lt"/>
                  <a:cs typeface="Arial" charset="0"/>
                </a:rPr>
                <a:t>Du</a:t>
              </a:r>
              <a:r>
                <a:rPr lang="fr-FR" sz="3600" b="1" dirty="0">
                  <a:solidFill>
                    <a:schemeClr val="accent5">
                      <a:lumMod val="75000"/>
                    </a:schemeClr>
                  </a:solidFill>
                  <a:latin typeface="+mn-lt"/>
                  <a:cs typeface="Arial" charset="0"/>
                </a:rPr>
                <a:t> Moyen-Âge</a:t>
              </a:r>
            </a:p>
          </p:txBody>
        </p:sp>
      </p:grpSp>
      <p:pic>
        <p:nvPicPr>
          <p:cNvPr id="26" name="pouce 1 non">
            <a:extLst>
              <a:ext uri="{FF2B5EF4-FFF2-40B4-BE49-F238E27FC236}">
                <a16:creationId xmlns:a16="http://schemas.microsoft.com/office/drawing/2014/main" id="{101B4F35-F1B2-A304-9551-BFD1DC7185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923" t="10776" r="19125" b="21657"/>
          <a:stretch>
            <a:fillRect/>
          </a:stretch>
        </p:blipFill>
        <p:spPr bwMode="auto">
          <a:xfrm>
            <a:off x="1911350" y="1667899"/>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ouce 2 non">
            <a:extLst>
              <a:ext uri="{FF2B5EF4-FFF2-40B4-BE49-F238E27FC236}">
                <a16:creationId xmlns:a16="http://schemas.microsoft.com/office/drawing/2014/main" id="{99817B20-1635-1F81-5914-BE93CD8FB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923" t="10776" r="19125" b="21657"/>
          <a:stretch>
            <a:fillRect/>
          </a:stretch>
        </p:blipFill>
        <p:spPr bwMode="auto">
          <a:xfrm>
            <a:off x="1905793" y="5509127"/>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ouce 3 non">
            <a:extLst>
              <a:ext uri="{FF2B5EF4-FFF2-40B4-BE49-F238E27FC236}">
                <a16:creationId xmlns:a16="http://schemas.microsoft.com/office/drawing/2014/main" id="{FEE6A438-1714-FFD9-7D27-31ED492AB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923" t="10776" r="19125" b="21657"/>
          <a:stretch>
            <a:fillRect/>
          </a:stretch>
        </p:blipFill>
        <p:spPr bwMode="auto">
          <a:xfrm>
            <a:off x="1911350" y="4287380"/>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ouce 4 oui">
            <a:extLst>
              <a:ext uri="{FF2B5EF4-FFF2-40B4-BE49-F238E27FC236}">
                <a16:creationId xmlns:a16="http://schemas.microsoft.com/office/drawing/2014/main" id="{900688AF-5FF1-CBE6-17CC-B2D0A14BDB20}"/>
              </a:ext>
            </a:extLst>
          </p:cNvPr>
          <p:cNvPicPr>
            <a:picLocks noChangeAspect="1"/>
          </p:cNvPicPr>
          <p:nvPr/>
        </p:nvPicPr>
        <p:blipFill>
          <a:blip r:embed="rId4">
            <a:extLst>
              <a:ext uri="{28A0092B-C50C-407E-A947-70E740481C1C}">
                <a14:useLocalDpi xmlns:a14="http://schemas.microsoft.com/office/drawing/2010/main" val="0"/>
              </a:ext>
            </a:extLst>
          </a:blip>
          <a:srcRect l="16957" t="11263" r="22626" b="23238"/>
          <a:stretch>
            <a:fillRect/>
          </a:stretch>
        </p:blipFill>
        <p:spPr bwMode="auto">
          <a:xfrm>
            <a:off x="1936750" y="2863850"/>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5">
            <a:extLst>
              <a:ext uri="{FF2B5EF4-FFF2-40B4-BE49-F238E27FC236}">
                <a16:creationId xmlns:a16="http://schemas.microsoft.com/office/drawing/2014/main" id="{3BCA9BA0-91A6-9504-0619-78F60BA1FF04}"/>
              </a:ext>
            </a:extLst>
          </p:cNvPr>
          <p:cNvSpPr>
            <a:spLocks noChangeArrowheads="1"/>
          </p:cNvSpPr>
          <p:nvPr/>
        </p:nvSpPr>
        <p:spPr bwMode="auto">
          <a:xfrm>
            <a:off x="1485706" y="-2727"/>
            <a:ext cx="10704706" cy="1133327"/>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hangingPunct="1">
              <a:buClrTx/>
              <a:buFontTx/>
              <a:buNone/>
            </a:pPr>
            <a:endParaRPr lang="fr-FR" altLang="fr-FR" sz="3200" b="1" dirty="0">
              <a:solidFill>
                <a:schemeClr val="accent5">
                  <a:lumMod val="75000"/>
                </a:schemeClr>
              </a:solidFill>
              <a:latin typeface="+mn-lt"/>
              <a:ea typeface="+mn-ea"/>
              <a:cs typeface="Arial" charset="0"/>
            </a:endParaRPr>
          </a:p>
        </p:txBody>
      </p:sp>
      <p:sp>
        <p:nvSpPr>
          <p:cNvPr id="16" name="ZoneTexte 15">
            <a:extLst>
              <a:ext uri="{FF2B5EF4-FFF2-40B4-BE49-F238E27FC236}">
                <a16:creationId xmlns:a16="http://schemas.microsoft.com/office/drawing/2014/main" id="{0F87ADDF-D5C0-71CC-FE9D-8E9B61EB1AAF}"/>
              </a:ext>
            </a:extLst>
          </p:cNvPr>
          <p:cNvSpPr txBox="1"/>
          <p:nvPr/>
        </p:nvSpPr>
        <p:spPr>
          <a:xfrm>
            <a:off x="6712492" y="2896583"/>
            <a:ext cx="5035890" cy="1569660"/>
          </a:xfrm>
          <a:prstGeom prst="rect">
            <a:avLst/>
          </a:prstGeom>
          <a:noFill/>
        </p:spPr>
        <p:txBody>
          <a:bodyPr wrap="square" rtlCol="0">
            <a:spAutoFit/>
          </a:bodyPr>
          <a:lstStyle/>
          <a:p>
            <a:pPr algn="just"/>
            <a:r>
              <a:rPr lang="fr-FR" sz="2400" dirty="0">
                <a:solidFill>
                  <a:srgbClr val="2F5597"/>
                </a:solidFill>
                <a:latin typeface="Calibri" panose="020F0502020204030204" pitchFamily="34" charset="0"/>
                <a:ea typeface="Microsoft YaHei" panose="020B0503020204020204" pitchFamily="34" charset="-122"/>
              </a:rPr>
              <a:t>Dès l’antiquité romaine, les écrivains et géographes de l’époque soulignaient les fumées des forges et la puanteur des tanneries.</a:t>
            </a:r>
          </a:p>
        </p:txBody>
      </p:sp>
      <p:pic>
        <p:nvPicPr>
          <p:cNvPr id="269316" name="Image 42">
            <a:extLst>
              <a:ext uri="{FF2B5EF4-FFF2-40B4-BE49-F238E27FC236}">
                <a16:creationId xmlns:a16="http://schemas.microsoft.com/office/drawing/2014/main" id="{4DF58A7C-E9A9-BFB6-C9C4-C5351B4A2331}"/>
              </a:ext>
            </a:extLst>
          </p:cNvPr>
          <p:cNvPicPr>
            <a:picLocks noChangeAspect="1"/>
          </p:cNvPicPr>
          <p:nvPr/>
        </p:nvPicPr>
        <p:blipFill>
          <a:blip r:embed="rId5">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111621" name="PictoVideo">
            <a:extLst>
              <a:ext uri="{FF2B5EF4-FFF2-40B4-BE49-F238E27FC236}">
                <a16:creationId xmlns:a16="http://schemas.microsoft.com/office/drawing/2014/main" id="{B953264C-2C68-B29A-F71D-CCE9975259D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5F71B802-A095-9A21-D6ED-E852201F9A1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6B676A66-789C-0F76-07C1-480B5644FB3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1624" name="PictoGuide">
            <a:extLst>
              <a:ext uri="{FF2B5EF4-FFF2-40B4-BE49-F238E27FC236}">
                <a16:creationId xmlns:a16="http://schemas.microsoft.com/office/drawing/2014/main" id="{A3FB97A8-FC24-E87E-62F0-047B9C91FF4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1C55781A-9DCE-1E31-9CBD-DC2AA1ED0D9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2EAD08F6-E356-4DB2-5FE8-B0B82698D7E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1627" name="PictoVideo">
            <a:extLst>
              <a:ext uri="{FF2B5EF4-FFF2-40B4-BE49-F238E27FC236}">
                <a16:creationId xmlns:a16="http://schemas.microsoft.com/office/drawing/2014/main" id="{1FF8F69B-C4D3-F9BF-F9AA-1D9AE655DB8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Carré corné Info">
            <a:extLst>
              <a:ext uri="{FF2B5EF4-FFF2-40B4-BE49-F238E27FC236}">
                <a16:creationId xmlns:a16="http://schemas.microsoft.com/office/drawing/2014/main" id="{FB252AA6-82A2-78F4-17BD-817EC9C6C55D}"/>
              </a:ext>
            </a:extLst>
          </p:cNvPr>
          <p:cNvSpPr/>
          <p:nvPr/>
        </p:nvSpPr>
        <p:spPr>
          <a:xfrm>
            <a:off x="37048" y="6383211"/>
            <a:ext cx="866466" cy="438150"/>
          </a:xfrm>
          <a:prstGeom prst="foldedCorner">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1100" b="1" dirty="0">
                <a:solidFill>
                  <a:schemeClr val="accent1">
                    <a:lumMod val="75000"/>
                  </a:schemeClr>
                </a:solidFill>
                <a:cs typeface="Arial" charset="0"/>
              </a:rPr>
              <a:t>l</a:t>
            </a:r>
            <a:r>
              <a:rPr lang="fr-FR" sz="1100" b="1" dirty="0">
                <a:solidFill>
                  <a:schemeClr val="accent1">
                    <a:lumMod val="75000"/>
                  </a:schemeClr>
                </a:solidFill>
                <a:cs typeface="Arial" charset="0"/>
              </a:rPr>
              <a:t>’Antiquité</a:t>
            </a:r>
            <a:endParaRPr lang="fr-FR" sz="1100" b="1" dirty="0">
              <a:solidFill>
                <a:schemeClr val="accent1">
                  <a:lumMod val="75000"/>
                </a:schemeClr>
              </a:solidFill>
            </a:endParaRPr>
          </a:p>
        </p:txBody>
      </p:sp>
      <p:grpSp>
        <p:nvGrpSpPr>
          <p:cNvPr id="52" name="Groupe OUI / NON">
            <a:extLst>
              <a:ext uri="{FF2B5EF4-FFF2-40B4-BE49-F238E27FC236}">
                <a16:creationId xmlns:a16="http://schemas.microsoft.com/office/drawing/2014/main" id="{BD602C8D-0DD9-462D-8194-7AAA192E22F6}"/>
              </a:ext>
            </a:extLst>
          </p:cNvPr>
          <p:cNvGrpSpPr>
            <a:grpSpLocks/>
          </p:cNvGrpSpPr>
          <p:nvPr/>
        </p:nvGrpSpPr>
        <p:grpSpPr bwMode="auto">
          <a:xfrm>
            <a:off x="11206162" y="585091"/>
            <a:ext cx="985838" cy="586867"/>
            <a:chOff x="10661839" y="250057"/>
            <a:chExt cx="1283656" cy="765126"/>
          </a:xfrm>
        </p:grpSpPr>
        <p:pic>
          <p:nvPicPr>
            <p:cNvPr id="53" name="pouce 4 oui">
              <a:extLst>
                <a:ext uri="{FF2B5EF4-FFF2-40B4-BE49-F238E27FC236}">
                  <a16:creationId xmlns:a16="http://schemas.microsoft.com/office/drawing/2014/main" id="{814A40AF-77D8-4B79-BF98-0E3F6D7BEB17}"/>
                </a:ext>
              </a:extLst>
            </p:cNvPr>
            <p:cNvPicPr>
              <a:picLocks noChangeAspect="1"/>
            </p:cNvPicPr>
            <p:nvPr/>
          </p:nvPicPr>
          <p:blipFill>
            <a:blip r:embed="rId9"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ouce 1 non">
              <a:extLst>
                <a:ext uri="{FF2B5EF4-FFF2-40B4-BE49-F238E27FC236}">
                  <a16:creationId xmlns:a16="http://schemas.microsoft.com/office/drawing/2014/main" id="{95A75072-7E2D-42FA-9A01-A02F237500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Rectangle 11"/>
          <p:cNvSpPr/>
          <p:nvPr/>
        </p:nvSpPr>
        <p:spPr>
          <a:xfrm>
            <a:off x="1314316" y="20889"/>
            <a:ext cx="11043824" cy="1077218"/>
          </a:xfrm>
          <a:prstGeom prst="rect">
            <a:avLst/>
          </a:prstGeom>
        </p:spPr>
        <p:txBody>
          <a:bodyPr wrap="square">
            <a:spAutoFit/>
          </a:bodyPr>
          <a:lstStyle/>
          <a:p>
            <a:pPr algn="ctr" eaLnBrk="1" hangingPunct="1">
              <a:buClrTx/>
              <a:buFontTx/>
              <a:buNone/>
            </a:pPr>
            <a:r>
              <a:rPr lang="fr-FR" altLang="fr-FR" sz="3200" b="1" dirty="0">
                <a:solidFill>
                  <a:schemeClr val="accent5">
                    <a:lumMod val="75000"/>
                  </a:schemeClr>
                </a:solidFill>
                <a:latin typeface="+mn-lt"/>
                <a:ea typeface="+mn-ea"/>
                <a:cs typeface="Arial" charset="0"/>
              </a:rPr>
              <a:t>De quand date la prise de conscience </a:t>
            </a:r>
          </a:p>
          <a:p>
            <a:pPr algn="ctr" eaLnBrk="1" hangingPunct="1">
              <a:buClrTx/>
              <a:buFontTx/>
              <a:buNone/>
            </a:pPr>
            <a:r>
              <a:rPr lang="fr-FR" altLang="fr-FR" sz="3200" b="1" dirty="0">
                <a:solidFill>
                  <a:schemeClr val="accent5">
                    <a:lumMod val="75000"/>
                  </a:schemeClr>
                </a:solidFill>
                <a:latin typeface="+mn-lt"/>
                <a:ea typeface="+mn-ea"/>
                <a:cs typeface="Arial" charset="0"/>
              </a:rPr>
              <a:t>de la pollution de l’air ?</a:t>
            </a:r>
          </a:p>
        </p:txBody>
      </p:sp>
      <p:pic>
        <p:nvPicPr>
          <p:cNvPr id="13" name="Image 7">
            <a:extLst>
              <a:ext uri="{FF2B5EF4-FFF2-40B4-BE49-F238E27FC236}">
                <a16:creationId xmlns:a16="http://schemas.microsoft.com/office/drawing/2014/main" id="{01DFD3F3-EDE2-8BFC-7BD5-77C3DA8E2BB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oneTexte 17">
            <a:extLst>
              <a:ext uri="{FF2B5EF4-FFF2-40B4-BE49-F238E27FC236}">
                <a16:creationId xmlns:a16="http://schemas.microsoft.com/office/drawing/2014/main" id="{33A7CBA9-D5FD-4375-872C-05A4BA919E45}"/>
              </a:ext>
            </a:extLst>
          </p:cNvPr>
          <p:cNvSpPr txBox="1"/>
          <p:nvPr/>
        </p:nvSpPr>
        <p:spPr>
          <a:xfrm>
            <a:off x="4195195" y="6575501"/>
            <a:ext cx="6936695" cy="261610"/>
          </a:xfrm>
          <a:prstGeom prst="rect">
            <a:avLst/>
          </a:prstGeom>
          <a:noFill/>
        </p:spPr>
        <p:txBody>
          <a:bodyPr wrap="square" rtlCol="0">
            <a:spAutoFit/>
          </a:bodyPr>
          <a:lstStyle/>
          <a:p>
            <a:r>
              <a:rPr lang="fr-FR" sz="1100" dirty="0"/>
              <a:t>Source : </a:t>
            </a:r>
            <a:r>
              <a:rPr lang="fr-FR" sz="1100" i="1" dirty="0"/>
              <a:t>Alertes et communications autour de la pollution atmosphérique </a:t>
            </a:r>
            <a:r>
              <a:rPr lang="fr-FR" sz="1100" dirty="0"/>
              <a:t>de Daniel </a:t>
            </a:r>
            <a:r>
              <a:rPr lang="fr-FR" sz="1100" dirty="0" err="1"/>
              <a:t>Moatti</a:t>
            </a:r>
            <a:r>
              <a:rPr lang="fr-FR" sz="1100" dirty="0"/>
              <a:t>, p.35 édition L’Harmattan</a:t>
            </a:r>
          </a:p>
        </p:txBody>
      </p:sp>
      <p:pic>
        <p:nvPicPr>
          <p:cNvPr id="15" name="Retour">
            <a:hlinkClick r:id="rId11" action="ppaction://hlinksldjump"/>
            <a:extLst>
              <a:ext uri="{FF2B5EF4-FFF2-40B4-BE49-F238E27FC236}">
                <a16:creationId xmlns:a16="http://schemas.microsoft.com/office/drawing/2014/main" id="{C2ABDEA9-F48E-D747-9E5D-8B4A9CC9EB2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1186992297"/>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693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269316"/>
                  </p:tgtEl>
                </p:cond>
              </p:nextCondLst>
            </p:seq>
            <p:seq concurrent="1" nextAc="seek">
              <p:cTn id="11" restart="whenNotActive" fill="hold" evtFilter="cancelBubble" nodeType="interactiveSeq">
                <p:stCondLst>
                  <p:cond evt="onClick" delay="0">
                    <p:tgtEl>
                      <p:spTgt spid="39"/>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16" restart="whenNotActive" fill="hold" evtFilter="cancelBubble" nodeType="interactiveSeq">
                <p:stCondLst>
                  <p:cond evt="onClick" delay="0">
                    <p:tgtEl>
                      <p:spTgt spid="41"/>
                    </p:tgtEl>
                  </p:cond>
                </p:stCondLst>
                <p:endSync evt="end" delay="0">
                  <p:rtn val="all"/>
                </p:endSync>
                <p:childTnLst>
                  <p:par>
                    <p:cTn id="17" fill="hold" nodeType="clickPar">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par>
                          <p:cTn id="21" fill="hold">
                            <p:stCondLst>
                              <p:cond delay="0"/>
                            </p:stCondLst>
                            <p:childTnLst>
                              <p:par>
                                <p:cTn id="22" presetID="10" presetClass="entr" presetSubtype="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nextCondLst>
                <p:cond evt="onClick" delay="0">
                  <p:tgtEl>
                    <p:spTgt spid="41"/>
                  </p:tgtEl>
                </p:cond>
              </p:nextCondLst>
            </p:seq>
            <p:seq concurrent="1" nextAc="seek">
              <p:cTn id="25" restart="whenNotActive" fill="hold" evtFilter="cancelBubble" nodeType="interactiveSeq">
                <p:stCondLst>
                  <p:cond evt="onClick" delay="0">
                    <p:tgtEl>
                      <p:spTgt spid="43"/>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seq concurrent="1" nextAc="seek">
              <p:cTn id="30" restart="whenNotActive" fill="hold" evtFilter="cancelBubble" nodeType="interactiveSeq">
                <p:stCondLst>
                  <p:cond evt="onClick" delay="0">
                    <p:tgtEl>
                      <p:spTgt spid="4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childTnLst>
        </p:cTn>
      </p:par>
    </p:tnLst>
    <p:bldLst>
      <p:bldP spid="16" grpId="0"/>
      <p:bldP spid="56" grpId="0" animBg="1"/>
      <p:bldP spid="56" grpId="1"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9" name="Groupe 1">
            <a:extLst>
              <a:ext uri="{FF2B5EF4-FFF2-40B4-BE49-F238E27FC236}">
                <a16:creationId xmlns:a16="http://schemas.microsoft.com/office/drawing/2014/main" id="{0420C447-1C59-F6EB-18C6-9AA55E1E5AF2}"/>
              </a:ext>
            </a:extLst>
          </p:cNvPr>
          <p:cNvGrpSpPr>
            <a:grpSpLocks/>
          </p:cNvGrpSpPr>
          <p:nvPr/>
        </p:nvGrpSpPr>
        <p:grpSpPr bwMode="auto">
          <a:xfrm>
            <a:off x="1911350" y="1639888"/>
            <a:ext cx="5116286" cy="1381075"/>
            <a:chOff x="1910824" y="1640046"/>
            <a:chExt cx="5116891" cy="1381075"/>
          </a:xfrm>
        </p:grpSpPr>
        <p:sp>
          <p:nvSpPr>
            <p:cNvPr id="6" name="17% DE DIOXYG7NE">
              <a:extLst>
                <a:ext uri="{FF2B5EF4-FFF2-40B4-BE49-F238E27FC236}">
                  <a16:creationId xmlns:a16="http://schemas.microsoft.com/office/drawing/2014/main" id="{A636B0CC-1A2D-D890-01FC-E7D4394E2D24}"/>
                </a:ext>
              </a:extLst>
            </p:cNvPr>
            <p:cNvSpPr>
              <a:spLocks noChangeArrowheads="1"/>
            </p:cNvSpPr>
            <p:nvPr/>
          </p:nvSpPr>
          <p:spPr bwMode="auto">
            <a:xfrm>
              <a:off x="3111116" y="1820792"/>
              <a:ext cx="3916599" cy="1200329"/>
            </a:xfrm>
            <a:prstGeom prst="rect">
              <a:avLst/>
            </a:prstGeom>
            <a:noFill/>
            <a:ln>
              <a:noFill/>
            </a:ln>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None/>
                <a:defRPr/>
              </a:pPr>
              <a:r>
                <a:rPr lang="fr-FR" altLang="fr-FR" sz="3600" b="1" dirty="0">
                  <a:solidFill>
                    <a:schemeClr val="accent5">
                      <a:lumMod val="75000"/>
                    </a:schemeClr>
                  </a:solidFill>
                  <a:latin typeface="+mn-lt"/>
                  <a:cs typeface="Arial" charset="0"/>
                </a:rPr>
                <a:t>De l</a:t>
              </a:r>
              <a:r>
                <a:rPr lang="fr-FR" sz="3600" b="1" dirty="0">
                  <a:solidFill>
                    <a:schemeClr val="accent5">
                      <a:lumMod val="75000"/>
                    </a:schemeClr>
                  </a:solidFill>
                  <a:latin typeface="+mn-lt"/>
                  <a:cs typeface="Arial" charset="0"/>
                </a:rPr>
                <a:t>a Préhistoire</a:t>
              </a:r>
            </a:p>
            <a:p>
              <a:pPr eaLnBrk="1" hangingPunct="1">
                <a:lnSpc>
                  <a:spcPct val="100000"/>
                </a:lnSpc>
                <a:spcBef>
                  <a:spcPct val="0"/>
                </a:spcBef>
                <a:buFont typeface="Arial" charset="0"/>
                <a:buNone/>
                <a:defRPr/>
              </a:pPr>
              <a:endParaRPr lang="fr-FR" altLang="fr-FR" sz="3600" b="1" dirty="0">
                <a:solidFill>
                  <a:schemeClr val="accent5">
                    <a:lumMod val="75000"/>
                  </a:schemeClr>
                </a:solidFill>
                <a:latin typeface="+mn-lt"/>
                <a:cs typeface="Arial" charset="0"/>
              </a:endParaRPr>
            </a:p>
          </p:txBody>
        </p:sp>
        <p:sp>
          <p:nvSpPr>
            <p:cNvPr id="2" name="Num 1">
              <a:extLst>
                <a:ext uri="{FF2B5EF4-FFF2-40B4-BE49-F238E27FC236}">
                  <a16:creationId xmlns:a16="http://schemas.microsoft.com/office/drawing/2014/main" id="{C1F60038-1143-379C-1450-0F22D2EBE0D0}"/>
                </a:ext>
              </a:extLst>
            </p:cNvPr>
            <p:cNvSpPr/>
            <p:nvPr/>
          </p:nvSpPr>
          <p:spPr bwMode="auto">
            <a:xfrm>
              <a:off x="1910824" y="1640046"/>
              <a:ext cx="1014533"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grpSp>
      <p:grpSp>
        <p:nvGrpSpPr>
          <p:cNvPr id="41" name="Groupe 2">
            <a:extLst>
              <a:ext uri="{FF2B5EF4-FFF2-40B4-BE49-F238E27FC236}">
                <a16:creationId xmlns:a16="http://schemas.microsoft.com/office/drawing/2014/main" id="{6D03E690-7761-93F7-A93A-4BAD4B8B89C8}"/>
              </a:ext>
            </a:extLst>
          </p:cNvPr>
          <p:cNvGrpSpPr>
            <a:grpSpLocks/>
          </p:cNvGrpSpPr>
          <p:nvPr/>
        </p:nvGrpSpPr>
        <p:grpSpPr bwMode="auto">
          <a:xfrm>
            <a:off x="1911350" y="2936875"/>
            <a:ext cx="4271734" cy="1353636"/>
            <a:chOff x="1910824" y="2937086"/>
            <a:chExt cx="4272250" cy="1353636"/>
          </a:xfrm>
        </p:grpSpPr>
        <p:sp>
          <p:nvSpPr>
            <p:cNvPr id="9" name="17% DE DIOXYG7NE">
              <a:extLst>
                <a:ext uri="{FF2B5EF4-FFF2-40B4-BE49-F238E27FC236}">
                  <a16:creationId xmlns:a16="http://schemas.microsoft.com/office/drawing/2014/main" id="{D61E34E0-D075-0527-AD65-67B4CFD79B4F}"/>
                </a:ext>
              </a:extLst>
            </p:cNvPr>
            <p:cNvSpPr>
              <a:spLocks noChangeArrowheads="1"/>
            </p:cNvSpPr>
            <p:nvPr/>
          </p:nvSpPr>
          <p:spPr bwMode="auto">
            <a:xfrm>
              <a:off x="3111118" y="3090393"/>
              <a:ext cx="3071956" cy="1200329"/>
            </a:xfrm>
            <a:prstGeom prst="rect">
              <a:avLst/>
            </a:prstGeom>
            <a:noFill/>
            <a:ln>
              <a:noFill/>
            </a:ln>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None/>
                <a:defRPr/>
              </a:pPr>
              <a:r>
                <a:rPr lang="fr-FR" altLang="fr-FR" sz="3600" b="1" dirty="0">
                  <a:solidFill>
                    <a:schemeClr val="accent5">
                      <a:lumMod val="75000"/>
                    </a:schemeClr>
                  </a:solidFill>
                  <a:latin typeface="+mn-lt"/>
                  <a:cs typeface="Arial" charset="0"/>
                </a:rPr>
                <a:t>De l</a:t>
              </a:r>
              <a:r>
                <a:rPr lang="fr-FR" sz="3600" b="1" dirty="0">
                  <a:solidFill>
                    <a:schemeClr val="accent5">
                      <a:lumMod val="75000"/>
                    </a:schemeClr>
                  </a:solidFill>
                  <a:latin typeface="+mn-lt"/>
                  <a:cs typeface="Arial" charset="0"/>
                </a:rPr>
                <a:t>’Antiquité</a:t>
              </a:r>
            </a:p>
            <a:p>
              <a:pPr eaLnBrk="1" hangingPunct="1">
                <a:lnSpc>
                  <a:spcPct val="100000"/>
                </a:lnSpc>
                <a:spcBef>
                  <a:spcPct val="0"/>
                </a:spcBef>
                <a:buFontTx/>
                <a:buNone/>
                <a:defRPr/>
              </a:pPr>
              <a:endParaRPr lang="fr-FR" altLang="fr-FR" sz="3600" b="1" dirty="0">
                <a:solidFill>
                  <a:schemeClr val="accent5">
                    <a:lumMod val="75000"/>
                  </a:schemeClr>
                </a:solidFill>
                <a:latin typeface="+mn-lt"/>
                <a:cs typeface="Arial" charset="0"/>
              </a:endParaRPr>
            </a:p>
          </p:txBody>
        </p:sp>
        <p:sp>
          <p:nvSpPr>
            <p:cNvPr id="3" name="Num 2">
              <a:extLst>
                <a:ext uri="{FF2B5EF4-FFF2-40B4-BE49-F238E27FC236}">
                  <a16:creationId xmlns:a16="http://schemas.microsoft.com/office/drawing/2014/main" id="{CD8052AA-1DDA-15D9-2D96-FD3F5A1BE516}"/>
                </a:ext>
              </a:extLst>
            </p:cNvPr>
            <p:cNvSpPr/>
            <p:nvPr/>
          </p:nvSpPr>
          <p:spPr bwMode="auto">
            <a:xfrm>
              <a:off x="1910824" y="2937086"/>
              <a:ext cx="1014535"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grpSp>
      <p:grpSp>
        <p:nvGrpSpPr>
          <p:cNvPr id="45" name="Groupe 4">
            <a:extLst>
              <a:ext uri="{FF2B5EF4-FFF2-40B4-BE49-F238E27FC236}">
                <a16:creationId xmlns:a16="http://schemas.microsoft.com/office/drawing/2014/main" id="{AEAD684C-AF85-3294-6722-C05455B5460F}"/>
              </a:ext>
            </a:extLst>
          </p:cNvPr>
          <p:cNvGrpSpPr>
            <a:grpSpLocks/>
          </p:cNvGrpSpPr>
          <p:nvPr/>
        </p:nvGrpSpPr>
        <p:grpSpPr bwMode="auto">
          <a:xfrm>
            <a:off x="1911350" y="5532439"/>
            <a:ext cx="5621564" cy="1377900"/>
            <a:chOff x="1910824" y="5532756"/>
            <a:chExt cx="5623403" cy="1377901"/>
          </a:xfrm>
        </p:grpSpPr>
        <p:sp>
          <p:nvSpPr>
            <p:cNvPr id="14" name="ZoneTexte 2">
              <a:extLst>
                <a:ext uri="{FF2B5EF4-FFF2-40B4-BE49-F238E27FC236}">
                  <a16:creationId xmlns:a16="http://schemas.microsoft.com/office/drawing/2014/main" id="{D6D6A1DE-BC87-168F-C018-1AF51BFB8A87}"/>
                </a:ext>
              </a:extLst>
            </p:cNvPr>
            <p:cNvSpPr txBox="1">
              <a:spLocks noChangeArrowheads="1"/>
            </p:cNvSpPr>
            <p:nvPr/>
          </p:nvSpPr>
          <p:spPr bwMode="auto">
            <a:xfrm>
              <a:off x="3111366" y="5710327"/>
              <a:ext cx="4422861" cy="120033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defRPr/>
              </a:pPr>
              <a:r>
                <a:rPr lang="fr-FR" altLang="fr-FR" sz="3600" b="1" dirty="0">
                  <a:solidFill>
                    <a:schemeClr val="accent5">
                      <a:lumMod val="75000"/>
                    </a:schemeClr>
                  </a:solidFill>
                  <a:latin typeface="+mn-lt"/>
                  <a:cs typeface="Arial" charset="0"/>
                </a:rPr>
                <a:t>Des</a:t>
              </a:r>
              <a:r>
                <a:rPr lang="fr-FR" sz="3600" b="1" dirty="0">
                  <a:solidFill>
                    <a:schemeClr val="accent5">
                      <a:lumMod val="75000"/>
                    </a:schemeClr>
                  </a:solidFill>
                  <a:latin typeface="+mn-lt"/>
                  <a:cs typeface="Arial" charset="0"/>
                </a:rPr>
                <a:t> Temps Modernes</a:t>
              </a:r>
            </a:p>
            <a:p>
              <a:pPr>
                <a:lnSpc>
                  <a:spcPct val="100000"/>
                </a:lnSpc>
                <a:spcBef>
                  <a:spcPct val="0"/>
                </a:spcBef>
                <a:buFontTx/>
                <a:buNone/>
                <a:defRPr/>
              </a:pPr>
              <a:endParaRPr lang="fr-FR" altLang="fr-FR" sz="3600" b="1" dirty="0">
                <a:solidFill>
                  <a:schemeClr val="accent5">
                    <a:lumMod val="75000"/>
                  </a:schemeClr>
                </a:solidFill>
                <a:latin typeface="+mn-lt"/>
                <a:cs typeface="Arial" charset="0"/>
              </a:endParaRPr>
            </a:p>
          </p:txBody>
        </p:sp>
        <p:sp>
          <p:nvSpPr>
            <p:cNvPr id="5" name="Num 4">
              <a:extLst>
                <a:ext uri="{FF2B5EF4-FFF2-40B4-BE49-F238E27FC236}">
                  <a16:creationId xmlns:a16="http://schemas.microsoft.com/office/drawing/2014/main" id="{D11A331B-6032-D611-30ED-BA06B2A14720}"/>
                </a:ext>
              </a:extLst>
            </p:cNvPr>
            <p:cNvSpPr/>
            <p:nvPr/>
          </p:nvSpPr>
          <p:spPr bwMode="auto">
            <a:xfrm>
              <a:off x="1910824" y="5532756"/>
              <a:ext cx="1014745"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grpSp>
      <p:grpSp>
        <p:nvGrpSpPr>
          <p:cNvPr id="43" name="Groupe 3">
            <a:extLst>
              <a:ext uri="{FF2B5EF4-FFF2-40B4-BE49-F238E27FC236}">
                <a16:creationId xmlns:a16="http://schemas.microsoft.com/office/drawing/2014/main" id="{323D0C33-89AE-1C74-E2A8-72C33803B2AB}"/>
              </a:ext>
            </a:extLst>
          </p:cNvPr>
          <p:cNvGrpSpPr>
            <a:grpSpLocks/>
          </p:cNvGrpSpPr>
          <p:nvPr/>
        </p:nvGrpSpPr>
        <p:grpSpPr bwMode="auto">
          <a:xfrm>
            <a:off x="1911350" y="4233863"/>
            <a:ext cx="5752193" cy="1016000"/>
            <a:chOff x="1910824" y="4234127"/>
            <a:chExt cx="5752888" cy="1016000"/>
          </a:xfrm>
        </p:grpSpPr>
        <p:sp>
          <p:nvSpPr>
            <p:cNvPr id="4" name="Num 3">
              <a:extLst>
                <a:ext uri="{FF2B5EF4-FFF2-40B4-BE49-F238E27FC236}">
                  <a16:creationId xmlns:a16="http://schemas.microsoft.com/office/drawing/2014/main" id="{EF68B393-26AE-B88F-94D8-496A068A1635}"/>
                </a:ext>
              </a:extLst>
            </p:cNvPr>
            <p:cNvSpPr/>
            <p:nvPr/>
          </p:nvSpPr>
          <p:spPr bwMode="auto">
            <a:xfrm>
              <a:off x="1910824" y="4234127"/>
              <a:ext cx="1014535"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35" name="17% DE DIOXYG7NE">
              <a:extLst>
                <a:ext uri="{FF2B5EF4-FFF2-40B4-BE49-F238E27FC236}">
                  <a16:creationId xmlns:a16="http://schemas.microsoft.com/office/drawing/2014/main" id="{AFFDD6F7-3C50-B12B-939A-0FC115FF704C}"/>
                </a:ext>
              </a:extLst>
            </p:cNvPr>
            <p:cNvSpPr>
              <a:spLocks noChangeArrowheads="1"/>
            </p:cNvSpPr>
            <p:nvPr/>
          </p:nvSpPr>
          <p:spPr bwMode="auto">
            <a:xfrm>
              <a:off x="3133120" y="4397639"/>
              <a:ext cx="4530592" cy="646331"/>
            </a:xfrm>
            <a:prstGeom prst="rect">
              <a:avLst/>
            </a:prstGeom>
            <a:noFill/>
            <a:ln>
              <a:noFill/>
            </a:ln>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None/>
                <a:defRPr/>
              </a:pPr>
              <a:r>
                <a:rPr lang="fr-FR" altLang="fr-FR" sz="3600" b="1" dirty="0">
                  <a:solidFill>
                    <a:schemeClr val="accent5">
                      <a:lumMod val="75000"/>
                    </a:schemeClr>
                  </a:solidFill>
                  <a:latin typeface="+mn-lt"/>
                  <a:cs typeface="Arial" charset="0"/>
                </a:rPr>
                <a:t>Du</a:t>
              </a:r>
              <a:r>
                <a:rPr lang="fr-FR" sz="3600" b="1" dirty="0">
                  <a:solidFill>
                    <a:schemeClr val="accent5">
                      <a:lumMod val="75000"/>
                    </a:schemeClr>
                  </a:solidFill>
                  <a:latin typeface="+mn-lt"/>
                  <a:cs typeface="Arial" charset="0"/>
                </a:rPr>
                <a:t> Moyen-Âge</a:t>
              </a:r>
            </a:p>
          </p:txBody>
        </p:sp>
      </p:grpSp>
      <p:pic>
        <p:nvPicPr>
          <p:cNvPr id="26" name="pouce 1 non">
            <a:extLst>
              <a:ext uri="{FF2B5EF4-FFF2-40B4-BE49-F238E27FC236}">
                <a16:creationId xmlns:a16="http://schemas.microsoft.com/office/drawing/2014/main" id="{101B4F35-F1B2-A304-9551-BFD1DC7185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923" t="10776" r="19125" b="21657"/>
          <a:stretch>
            <a:fillRect/>
          </a:stretch>
        </p:blipFill>
        <p:spPr bwMode="auto">
          <a:xfrm>
            <a:off x="1900237" y="1682527"/>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ouce 2 non">
            <a:extLst>
              <a:ext uri="{FF2B5EF4-FFF2-40B4-BE49-F238E27FC236}">
                <a16:creationId xmlns:a16="http://schemas.microsoft.com/office/drawing/2014/main" id="{99817B20-1635-1F81-5914-BE93CD8FB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923" t="10776" r="19125" b="21657"/>
          <a:stretch>
            <a:fillRect/>
          </a:stretch>
        </p:blipFill>
        <p:spPr bwMode="auto">
          <a:xfrm>
            <a:off x="1939002" y="2960911"/>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ouce 3 non">
            <a:extLst>
              <a:ext uri="{FF2B5EF4-FFF2-40B4-BE49-F238E27FC236}">
                <a16:creationId xmlns:a16="http://schemas.microsoft.com/office/drawing/2014/main" id="{FEE6A438-1714-FFD9-7D27-31ED492AB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923" t="10776" r="19125" b="21657"/>
          <a:stretch>
            <a:fillRect/>
          </a:stretch>
        </p:blipFill>
        <p:spPr bwMode="auto">
          <a:xfrm>
            <a:off x="1989288" y="5597754"/>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ouce 4 oui">
            <a:extLst>
              <a:ext uri="{FF2B5EF4-FFF2-40B4-BE49-F238E27FC236}">
                <a16:creationId xmlns:a16="http://schemas.microsoft.com/office/drawing/2014/main" id="{6D855973-1B31-EB1C-D499-6C5BF18DE896}"/>
              </a:ext>
            </a:extLst>
          </p:cNvPr>
          <p:cNvPicPr>
            <a:picLocks noChangeAspect="1"/>
          </p:cNvPicPr>
          <p:nvPr/>
        </p:nvPicPr>
        <p:blipFill>
          <a:blip r:embed="rId4">
            <a:extLst>
              <a:ext uri="{28A0092B-C50C-407E-A947-70E740481C1C}">
                <a14:useLocalDpi xmlns:a14="http://schemas.microsoft.com/office/drawing/2010/main" val="0"/>
              </a:ext>
            </a:extLst>
          </a:blip>
          <a:srcRect l="16957" t="11263" r="22626" b="23238"/>
          <a:stretch>
            <a:fillRect/>
          </a:stretch>
        </p:blipFill>
        <p:spPr bwMode="auto">
          <a:xfrm>
            <a:off x="1882774" y="4119563"/>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5">
            <a:extLst>
              <a:ext uri="{FF2B5EF4-FFF2-40B4-BE49-F238E27FC236}">
                <a16:creationId xmlns:a16="http://schemas.microsoft.com/office/drawing/2014/main" id="{E1581319-7861-6576-15BC-3F5C352278DF}"/>
              </a:ext>
            </a:extLst>
          </p:cNvPr>
          <p:cNvSpPr>
            <a:spLocks noChangeArrowheads="1"/>
          </p:cNvSpPr>
          <p:nvPr/>
        </p:nvSpPr>
        <p:spPr bwMode="auto">
          <a:xfrm>
            <a:off x="1485706" y="-2727"/>
            <a:ext cx="10704706" cy="1133327"/>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hangingPunct="1">
              <a:buClrTx/>
              <a:buFontTx/>
              <a:buNone/>
            </a:pPr>
            <a:endParaRPr lang="fr-FR" altLang="fr-FR" sz="3200" b="1" dirty="0">
              <a:solidFill>
                <a:schemeClr val="accent5">
                  <a:lumMod val="75000"/>
                </a:schemeClr>
              </a:solidFill>
              <a:latin typeface="+mn-lt"/>
              <a:ea typeface="+mn-ea"/>
              <a:cs typeface="Arial" charset="0"/>
            </a:endParaRPr>
          </a:p>
        </p:txBody>
      </p:sp>
      <p:sp>
        <p:nvSpPr>
          <p:cNvPr id="16" name="ZoneTexte 15">
            <a:extLst>
              <a:ext uri="{FF2B5EF4-FFF2-40B4-BE49-F238E27FC236}">
                <a16:creationId xmlns:a16="http://schemas.microsoft.com/office/drawing/2014/main" id="{0F87ADDF-D5C0-71CC-FE9D-8E9B61EB1AAF}"/>
              </a:ext>
            </a:extLst>
          </p:cNvPr>
          <p:cNvSpPr txBox="1"/>
          <p:nvPr/>
        </p:nvSpPr>
        <p:spPr>
          <a:xfrm>
            <a:off x="6907260" y="2511260"/>
            <a:ext cx="4841122" cy="2677656"/>
          </a:xfrm>
          <a:prstGeom prst="rect">
            <a:avLst/>
          </a:prstGeom>
          <a:noFill/>
        </p:spPr>
        <p:txBody>
          <a:bodyPr wrap="square" rtlCol="0">
            <a:spAutoFit/>
          </a:bodyPr>
          <a:lstStyle/>
          <a:p>
            <a:r>
              <a:rPr lang="fr-FR" sz="2400" dirty="0">
                <a:solidFill>
                  <a:srgbClr val="2F5597"/>
                </a:solidFill>
                <a:latin typeface="Calibri" panose="020F0502020204030204" pitchFamily="34" charset="0"/>
                <a:ea typeface="Microsoft YaHei" panose="020B0503020204020204" pitchFamily="34" charset="-122"/>
              </a:rPr>
              <a:t>Dès 1273, à Londres, un édit royal interdisait l’utilisation du charbon durant les sessions du parlement.</a:t>
            </a:r>
          </a:p>
          <a:p>
            <a:endParaRPr lang="fr-FR" sz="2400" dirty="0">
              <a:solidFill>
                <a:srgbClr val="2F5597"/>
              </a:solidFill>
              <a:latin typeface="Calibri" panose="020F0502020204030204" pitchFamily="34" charset="0"/>
              <a:ea typeface="Microsoft YaHei" panose="020B0503020204020204" pitchFamily="34" charset="-122"/>
            </a:endParaRPr>
          </a:p>
          <a:p>
            <a:r>
              <a:rPr lang="fr-FR" sz="2400" dirty="0">
                <a:solidFill>
                  <a:srgbClr val="2F5597"/>
                </a:solidFill>
                <a:latin typeface="Calibri" panose="020F0502020204030204" pitchFamily="34" charset="0"/>
                <a:ea typeface="Microsoft YaHei" panose="020B0503020204020204" pitchFamily="34" charset="-122"/>
              </a:rPr>
              <a:t>En 1382, en France, le Roi Charles VI interdit les fumées malodorantes et nauséabondes près des habitations.</a:t>
            </a:r>
          </a:p>
        </p:txBody>
      </p:sp>
      <p:pic>
        <p:nvPicPr>
          <p:cNvPr id="269316" name="Image 42">
            <a:extLst>
              <a:ext uri="{FF2B5EF4-FFF2-40B4-BE49-F238E27FC236}">
                <a16:creationId xmlns:a16="http://schemas.microsoft.com/office/drawing/2014/main" id="{4DF58A7C-E9A9-BFB6-C9C4-C5351B4A2331}"/>
              </a:ext>
            </a:extLst>
          </p:cNvPr>
          <p:cNvPicPr>
            <a:picLocks noChangeAspect="1"/>
          </p:cNvPicPr>
          <p:nvPr/>
        </p:nvPicPr>
        <p:blipFill>
          <a:blip r:embed="rId5">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111621" name="PictoVideo">
            <a:extLst>
              <a:ext uri="{FF2B5EF4-FFF2-40B4-BE49-F238E27FC236}">
                <a16:creationId xmlns:a16="http://schemas.microsoft.com/office/drawing/2014/main" id="{B953264C-2C68-B29A-F71D-CCE9975259D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5F71B802-A095-9A21-D6ED-E852201F9A1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6B676A66-789C-0F76-07C1-480B5644FB3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1624" name="PictoGuide">
            <a:extLst>
              <a:ext uri="{FF2B5EF4-FFF2-40B4-BE49-F238E27FC236}">
                <a16:creationId xmlns:a16="http://schemas.microsoft.com/office/drawing/2014/main" id="{A3FB97A8-FC24-E87E-62F0-047B9C91FF4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1C55781A-9DCE-1E31-9CBD-DC2AA1ED0D9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2EAD08F6-E356-4DB2-5FE8-B0B82698D7E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1627" name="PictoVideo">
            <a:extLst>
              <a:ext uri="{FF2B5EF4-FFF2-40B4-BE49-F238E27FC236}">
                <a16:creationId xmlns:a16="http://schemas.microsoft.com/office/drawing/2014/main" id="{1FF8F69B-C4D3-F9BF-F9AA-1D9AE655DB8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Carré corné Info">
            <a:extLst>
              <a:ext uri="{FF2B5EF4-FFF2-40B4-BE49-F238E27FC236}">
                <a16:creationId xmlns:a16="http://schemas.microsoft.com/office/drawing/2014/main" id="{FB252AA6-82A2-78F4-17BD-817EC9C6C55D}"/>
              </a:ext>
            </a:extLst>
          </p:cNvPr>
          <p:cNvSpPr/>
          <p:nvPr/>
        </p:nvSpPr>
        <p:spPr>
          <a:xfrm>
            <a:off x="37047" y="6285237"/>
            <a:ext cx="855581" cy="438150"/>
          </a:xfrm>
          <a:prstGeom prst="foldedCorner">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100" b="1" dirty="0">
                <a:solidFill>
                  <a:schemeClr val="accent1">
                    <a:lumMod val="75000"/>
                  </a:schemeClr>
                </a:solidFill>
                <a:cs typeface="Arial" charset="0"/>
              </a:rPr>
              <a:t>Moyen Âge</a:t>
            </a:r>
            <a:endParaRPr lang="fr-FR" sz="1100" b="1" dirty="0">
              <a:solidFill>
                <a:schemeClr val="accent1">
                  <a:lumMod val="75000"/>
                </a:schemeClr>
              </a:solidFill>
            </a:endParaRPr>
          </a:p>
        </p:txBody>
      </p:sp>
      <p:grpSp>
        <p:nvGrpSpPr>
          <p:cNvPr id="52" name="Groupe OUI / NON">
            <a:extLst>
              <a:ext uri="{FF2B5EF4-FFF2-40B4-BE49-F238E27FC236}">
                <a16:creationId xmlns:a16="http://schemas.microsoft.com/office/drawing/2014/main" id="{BD602C8D-0DD9-462D-8194-7AAA192E22F6}"/>
              </a:ext>
            </a:extLst>
          </p:cNvPr>
          <p:cNvGrpSpPr>
            <a:grpSpLocks/>
          </p:cNvGrpSpPr>
          <p:nvPr/>
        </p:nvGrpSpPr>
        <p:grpSpPr bwMode="auto">
          <a:xfrm>
            <a:off x="11206162" y="585091"/>
            <a:ext cx="985838" cy="586867"/>
            <a:chOff x="10661839" y="250057"/>
            <a:chExt cx="1283656" cy="765126"/>
          </a:xfrm>
        </p:grpSpPr>
        <p:pic>
          <p:nvPicPr>
            <p:cNvPr id="53" name="pouce 4 oui">
              <a:extLst>
                <a:ext uri="{FF2B5EF4-FFF2-40B4-BE49-F238E27FC236}">
                  <a16:creationId xmlns:a16="http://schemas.microsoft.com/office/drawing/2014/main" id="{814A40AF-77D8-4B79-BF98-0E3F6D7BEB17}"/>
                </a:ext>
              </a:extLst>
            </p:cNvPr>
            <p:cNvPicPr>
              <a:picLocks noChangeAspect="1"/>
            </p:cNvPicPr>
            <p:nvPr/>
          </p:nvPicPr>
          <p:blipFill>
            <a:blip r:embed="rId9"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ouce 1 non">
              <a:extLst>
                <a:ext uri="{FF2B5EF4-FFF2-40B4-BE49-F238E27FC236}">
                  <a16:creationId xmlns:a16="http://schemas.microsoft.com/office/drawing/2014/main" id="{95A75072-7E2D-42FA-9A01-A02F237500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Rectangle 11"/>
          <p:cNvSpPr/>
          <p:nvPr/>
        </p:nvSpPr>
        <p:spPr>
          <a:xfrm>
            <a:off x="1485706" y="79881"/>
            <a:ext cx="10704706" cy="1077218"/>
          </a:xfrm>
          <a:prstGeom prst="rect">
            <a:avLst/>
          </a:prstGeom>
        </p:spPr>
        <p:txBody>
          <a:bodyPr wrap="square">
            <a:spAutoFit/>
          </a:bodyPr>
          <a:lstStyle/>
          <a:p>
            <a:pPr algn="ctr" eaLnBrk="1" hangingPunct="1">
              <a:buClrTx/>
              <a:buFontTx/>
              <a:buNone/>
            </a:pPr>
            <a:r>
              <a:rPr lang="fr-FR" altLang="fr-FR" sz="3200" b="1" dirty="0">
                <a:solidFill>
                  <a:schemeClr val="accent5">
                    <a:lumMod val="75000"/>
                  </a:schemeClr>
                </a:solidFill>
                <a:latin typeface="+mn-lt"/>
                <a:ea typeface="+mn-ea"/>
                <a:cs typeface="Arial" charset="0"/>
              </a:rPr>
              <a:t>De quand datent les premières mesures de restrictions pour diminuer les effets de la pollution de l’air ?</a:t>
            </a:r>
          </a:p>
        </p:txBody>
      </p:sp>
      <p:pic>
        <p:nvPicPr>
          <p:cNvPr id="13" name="Image 7">
            <a:extLst>
              <a:ext uri="{FF2B5EF4-FFF2-40B4-BE49-F238E27FC236}">
                <a16:creationId xmlns:a16="http://schemas.microsoft.com/office/drawing/2014/main" id="{01DFD3F3-EDE2-8BFC-7BD5-77C3DA8E2BB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73050" y="91958"/>
            <a:ext cx="96056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oneTexte 14">
            <a:extLst>
              <a:ext uri="{FF2B5EF4-FFF2-40B4-BE49-F238E27FC236}">
                <a16:creationId xmlns:a16="http://schemas.microsoft.com/office/drawing/2014/main" id="{8DC483A1-AEBD-C0F6-AB34-A7024EA326C6}"/>
              </a:ext>
            </a:extLst>
          </p:cNvPr>
          <p:cNvSpPr txBox="1"/>
          <p:nvPr/>
        </p:nvSpPr>
        <p:spPr>
          <a:xfrm>
            <a:off x="4064566" y="6543077"/>
            <a:ext cx="6936695" cy="261610"/>
          </a:xfrm>
          <a:prstGeom prst="rect">
            <a:avLst/>
          </a:prstGeom>
          <a:noFill/>
        </p:spPr>
        <p:txBody>
          <a:bodyPr wrap="square" rtlCol="0">
            <a:spAutoFit/>
          </a:bodyPr>
          <a:lstStyle/>
          <a:p>
            <a:r>
              <a:rPr lang="fr-FR" sz="1100" dirty="0"/>
              <a:t>Source : </a:t>
            </a:r>
            <a:r>
              <a:rPr lang="fr-FR" sz="1100" i="1" dirty="0"/>
              <a:t>Alertes et communications autour de la pollution atmosphérique </a:t>
            </a:r>
            <a:r>
              <a:rPr lang="fr-FR" sz="1100" dirty="0"/>
              <a:t>de Daniel </a:t>
            </a:r>
            <a:r>
              <a:rPr lang="fr-FR" sz="1100" dirty="0" err="1"/>
              <a:t>Moatti</a:t>
            </a:r>
            <a:r>
              <a:rPr lang="fr-FR" sz="1100" dirty="0"/>
              <a:t>, p.36 édition L’Harmattan</a:t>
            </a:r>
          </a:p>
        </p:txBody>
      </p:sp>
      <p:pic>
        <p:nvPicPr>
          <p:cNvPr id="17" name="Retour">
            <a:hlinkClick r:id="rId11" action="ppaction://hlinksldjump"/>
            <a:extLst>
              <a:ext uri="{FF2B5EF4-FFF2-40B4-BE49-F238E27FC236}">
                <a16:creationId xmlns:a16="http://schemas.microsoft.com/office/drawing/2014/main" id="{70D64B54-EBD3-4A6E-67DB-5E439250F4D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1072742723"/>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693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269316"/>
                  </p:tgtEl>
                </p:cond>
              </p:nextCondLst>
            </p:seq>
            <p:seq concurrent="1" nextAc="seek">
              <p:cTn id="11" restart="whenNotActive" fill="hold" evtFilter="cancelBubble" nodeType="interactiveSeq">
                <p:stCondLst>
                  <p:cond evt="onClick" delay="0">
                    <p:tgtEl>
                      <p:spTgt spid="39"/>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16" restart="whenNotActive" fill="hold" evtFilter="cancelBubble" nodeType="interactiveSeq">
                <p:stCondLst>
                  <p:cond evt="onClick" delay="0">
                    <p:tgtEl>
                      <p:spTgt spid="41"/>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seq concurrent="1" nextAc="seek">
              <p:cTn id="21" restart="whenNotActive" fill="hold" evtFilter="cancelBubble" nodeType="interactiveSeq">
                <p:stCondLst>
                  <p:cond evt="onClick" delay="0">
                    <p:tgtEl>
                      <p:spTgt spid="43"/>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childTnLst>
                                </p:cTn>
                              </p:par>
                            </p:childTnLst>
                          </p:cTn>
                        </p:par>
                        <p:par>
                          <p:cTn id="26" fill="hold">
                            <p:stCondLst>
                              <p:cond delay="0"/>
                            </p:stCondLst>
                            <p:childTnLst>
                              <p:par>
                                <p:cTn id="27" presetID="10" presetClass="entr" presetSubtype="0"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childTnLst>
              </p:cTn>
              <p:nextCondLst>
                <p:cond evt="onClick" delay="0">
                  <p:tgtEl>
                    <p:spTgt spid="43"/>
                  </p:tgtEl>
                </p:cond>
              </p:nextCondLst>
            </p:seq>
            <p:seq concurrent="1" nextAc="seek">
              <p:cTn id="30" restart="whenNotActive" fill="hold" evtFilter="cancelBubble" nodeType="interactiveSeq">
                <p:stCondLst>
                  <p:cond evt="onClick" delay="0">
                    <p:tgtEl>
                      <p:spTgt spid="45"/>
                    </p:tgtEl>
                  </p:cond>
                </p:stCondLst>
                <p:endSync evt="end" delay="0">
                  <p:rtn val="all"/>
                </p:endSync>
                <p:childTnLst>
                  <p:par>
                    <p:cTn id="31" fill="hold" nodeType="clickPar">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childTnLst>
        </p:cTn>
      </p:par>
    </p:tnLst>
    <p:bldLst>
      <p:bldP spid="16" grpId="0"/>
      <p:bldP spid="56" grpId="0" animBg="1"/>
      <p:bldP spid="56"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5" name="Rectangle titre de la diapositive">
            <a:extLst>
              <a:ext uri="{FF2B5EF4-FFF2-40B4-BE49-F238E27FC236}">
                <a16:creationId xmlns:a16="http://schemas.microsoft.com/office/drawing/2014/main" id="{80DEECC8-FF50-FADE-D77B-C7129D989A95}"/>
              </a:ext>
            </a:extLst>
          </p:cNvPr>
          <p:cNvSpPr>
            <a:spLocks noChangeArrowheads="1"/>
          </p:cNvSpPr>
          <p:nvPr/>
        </p:nvSpPr>
        <p:spPr bwMode="auto">
          <a:xfrm>
            <a:off x="1485706" y="-2727"/>
            <a:ext cx="10704706" cy="1133327"/>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hangingPunct="1">
              <a:buClrTx/>
              <a:buFontTx/>
              <a:buNone/>
            </a:pPr>
            <a:r>
              <a:rPr lang="fr-FR" altLang="fr-FR" sz="3200" b="1" dirty="0">
                <a:solidFill>
                  <a:schemeClr val="accent5">
                    <a:lumMod val="75000"/>
                  </a:schemeClr>
                </a:solidFill>
                <a:latin typeface="+mn-lt"/>
                <a:ea typeface="+mn-ea"/>
                <a:cs typeface="Arial" charset="0"/>
              </a:rPr>
              <a:t>L’histoire moderne de la surveillance de la qualité l’air </a:t>
            </a:r>
          </a:p>
          <a:p>
            <a:pPr algn="ctr" hangingPunct="1">
              <a:buClrTx/>
              <a:buFontTx/>
              <a:buNone/>
            </a:pPr>
            <a:r>
              <a:rPr lang="fr-FR" altLang="fr-FR" sz="3200" b="1" dirty="0">
                <a:solidFill>
                  <a:schemeClr val="accent5">
                    <a:lumMod val="75000"/>
                  </a:schemeClr>
                </a:solidFill>
                <a:latin typeface="+mn-lt"/>
                <a:ea typeface="+mn-ea"/>
                <a:cs typeface="Arial" charset="0"/>
              </a:rPr>
              <a:t>en France</a:t>
            </a:r>
          </a:p>
        </p:txBody>
      </p:sp>
      <p:sp>
        <p:nvSpPr>
          <p:cNvPr id="61504" name="Triangle isocèle 61503">
            <a:extLst>
              <a:ext uri="{FF2B5EF4-FFF2-40B4-BE49-F238E27FC236}">
                <a16:creationId xmlns:a16="http://schemas.microsoft.com/office/drawing/2014/main" id="{10648700-D4ED-5C28-F5B4-B0885D577DCB}"/>
              </a:ext>
            </a:extLst>
          </p:cNvPr>
          <p:cNvSpPr/>
          <p:nvPr/>
        </p:nvSpPr>
        <p:spPr>
          <a:xfrm rot="5400000">
            <a:off x="11311067" y="2413933"/>
            <a:ext cx="1133326" cy="625363"/>
          </a:xfrm>
          <a:prstGeom prst="triangle">
            <a:avLst/>
          </a:prstGeom>
          <a:solidFill>
            <a:srgbClr val="2B2E70"/>
          </a:solidFill>
          <a:ln>
            <a:solidFill>
              <a:srgbClr val="2B2E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1" name="Groupe 1">
            <a:extLst>
              <a:ext uri="{FF2B5EF4-FFF2-40B4-BE49-F238E27FC236}">
                <a16:creationId xmlns:a16="http://schemas.microsoft.com/office/drawing/2014/main" id="{D576BC6F-87E5-5A6E-8659-56E9090B3539}"/>
              </a:ext>
            </a:extLst>
          </p:cNvPr>
          <p:cNvGrpSpPr/>
          <p:nvPr/>
        </p:nvGrpSpPr>
        <p:grpSpPr>
          <a:xfrm>
            <a:off x="1119405" y="1461350"/>
            <a:ext cx="1741770" cy="3116046"/>
            <a:chOff x="1119405" y="1461350"/>
            <a:chExt cx="1741770" cy="3116046"/>
          </a:xfrm>
        </p:grpSpPr>
        <p:cxnSp>
          <p:nvCxnSpPr>
            <p:cNvPr id="61512" name="Connecteur droit 61511">
              <a:extLst>
                <a:ext uri="{FF2B5EF4-FFF2-40B4-BE49-F238E27FC236}">
                  <a16:creationId xmlns:a16="http://schemas.microsoft.com/office/drawing/2014/main" id="{FB485D22-2FF4-6185-7220-41131D0A8901}"/>
                </a:ext>
              </a:extLst>
            </p:cNvPr>
            <p:cNvCxnSpPr>
              <a:cxnSpLocks/>
            </p:cNvCxnSpPr>
            <p:nvPr/>
          </p:nvCxnSpPr>
          <p:spPr bwMode="auto">
            <a:xfrm flipV="1">
              <a:off x="1765094" y="2153470"/>
              <a:ext cx="10374" cy="1220999"/>
            </a:xfrm>
            <a:prstGeom prst="line">
              <a:avLst/>
            </a:prstGeom>
            <a:ln w="50800">
              <a:solidFill>
                <a:srgbClr val="E15A4C"/>
              </a:solidFill>
            </a:ln>
          </p:spPr>
          <p:style>
            <a:lnRef idx="1">
              <a:schemeClr val="accent1"/>
            </a:lnRef>
            <a:fillRef idx="0">
              <a:schemeClr val="accent1"/>
            </a:fillRef>
            <a:effectRef idx="0">
              <a:schemeClr val="accent1"/>
            </a:effectRef>
            <a:fontRef idx="minor">
              <a:schemeClr val="tx1"/>
            </a:fontRef>
          </p:style>
        </p:cxnSp>
        <p:sp>
          <p:nvSpPr>
            <p:cNvPr id="61440" name="ZoneTexte 16">
              <a:extLst>
                <a:ext uri="{FF2B5EF4-FFF2-40B4-BE49-F238E27FC236}">
                  <a16:creationId xmlns:a16="http://schemas.microsoft.com/office/drawing/2014/main" id="{650F1E7A-4EB8-DD4D-2E3B-CCCD4AFF5DA9}"/>
                </a:ext>
              </a:extLst>
            </p:cNvPr>
            <p:cNvSpPr txBox="1">
              <a:spLocks noChangeArrowheads="1"/>
            </p:cNvSpPr>
            <p:nvPr/>
          </p:nvSpPr>
          <p:spPr bwMode="auto">
            <a:xfrm>
              <a:off x="1341474" y="1461350"/>
              <a:ext cx="1115563"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E15A4C"/>
                  </a:solidFill>
                  <a:ea typeface="Calibri" panose="020F0502020204030204" pitchFamily="34" charset="0"/>
                  <a:cs typeface="Calibri" panose="020F0502020204030204" pitchFamily="34" charset="0"/>
                </a:rPr>
                <a:t>20 avril 1932</a:t>
              </a:r>
            </a:p>
          </p:txBody>
        </p:sp>
        <p:sp>
          <p:nvSpPr>
            <p:cNvPr id="57" name="ZoneTexte 16">
              <a:extLst>
                <a:ext uri="{FF2B5EF4-FFF2-40B4-BE49-F238E27FC236}">
                  <a16:creationId xmlns:a16="http://schemas.microsoft.com/office/drawing/2014/main" id="{DF83D6C0-CEBC-791A-2EBA-5AF1F3DD41B9}"/>
                </a:ext>
              </a:extLst>
            </p:cNvPr>
            <p:cNvSpPr txBox="1">
              <a:spLocks noChangeArrowheads="1"/>
            </p:cNvSpPr>
            <p:nvPr/>
          </p:nvSpPr>
          <p:spPr bwMode="auto">
            <a:xfrm>
              <a:off x="1539666" y="3377067"/>
              <a:ext cx="1321509" cy="1200329"/>
            </a:xfrm>
            <a:custGeom>
              <a:avLst/>
              <a:gdLst>
                <a:gd name="connsiteX0" fmla="*/ 0 w 1321509"/>
                <a:gd name="connsiteY0" fmla="*/ 0 h 1200329"/>
                <a:gd name="connsiteX1" fmla="*/ 1321509 w 1321509"/>
                <a:gd name="connsiteY1" fmla="*/ 0 h 1200329"/>
                <a:gd name="connsiteX2" fmla="*/ 1321509 w 1321509"/>
                <a:gd name="connsiteY2" fmla="*/ 1200329 h 1200329"/>
                <a:gd name="connsiteX3" fmla="*/ 0 w 1321509"/>
                <a:gd name="connsiteY3" fmla="*/ 1200329 h 1200329"/>
                <a:gd name="connsiteX4" fmla="*/ 0 w 1321509"/>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509" h="1200329" extrusionOk="0">
                  <a:moveTo>
                    <a:pt x="0" y="0"/>
                  </a:moveTo>
                  <a:cubicBezTo>
                    <a:pt x="475558" y="-6938"/>
                    <a:pt x="1022875" y="-13555"/>
                    <a:pt x="1321509" y="0"/>
                  </a:cubicBezTo>
                  <a:cubicBezTo>
                    <a:pt x="1290395" y="337080"/>
                    <a:pt x="1360999" y="899796"/>
                    <a:pt x="1321509" y="1200329"/>
                  </a:cubicBezTo>
                  <a:cubicBezTo>
                    <a:pt x="1089427" y="1307740"/>
                    <a:pt x="399075" y="1205238"/>
                    <a:pt x="0" y="1200329"/>
                  </a:cubicBezTo>
                  <a:cubicBezTo>
                    <a:pt x="-5118" y="993769"/>
                    <a:pt x="-42443" y="129899"/>
                    <a:pt x="0" y="0"/>
                  </a:cubicBezTo>
                  <a:close/>
                </a:path>
              </a:pathLst>
            </a:custGeom>
            <a:noFill/>
            <a:ln w="25400" cap="rnd">
              <a:solidFill>
                <a:srgbClr val="E15A4C"/>
              </a:solidFill>
              <a:round/>
              <a:headEnd/>
              <a:tailEnd/>
              <a:extLst>
                <a:ext uri="{C807C97D-BFC1-408E-A445-0C87EB9F89A2}">
                  <ask:lineSketchStyleProps xmlns:ask="http://schemas.microsoft.com/office/drawing/2018/sketchyshapes" sd="1219033472">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indent="-285750" algn="ctr">
                <a:lnSpc>
                  <a:spcPct val="100000"/>
                </a:lnSpc>
                <a:spcAft>
                  <a:spcPts val="800"/>
                </a:spcAft>
                <a:buNone/>
              </a:pPr>
              <a:r>
                <a:rPr lang="fr-FR" altLang="fr-FR" sz="1800" b="1" dirty="0">
                  <a:solidFill>
                    <a:srgbClr val="E15A4C"/>
                  </a:solidFill>
                  <a:cs typeface="Calibri" panose="020F0502020204030204" pitchFamily="34" charset="0"/>
                </a:rPr>
                <a:t>Loi Morizet</a:t>
              </a:r>
              <a:r>
                <a:rPr lang="fr-FR" altLang="fr-FR" sz="1800" dirty="0">
                  <a:solidFill>
                    <a:srgbClr val="E15A4C"/>
                  </a:solidFill>
                  <a:cs typeface="Calibri" panose="020F0502020204030204" pitchFamily="34" charset="0"/>
                </a:rPr>
                <a:t>, suppression des fumées industrielles</a:t>
              </a:r>
            </a:p>
          </p:txBody>
        </p:sp>
        <p:pic>
          <p:nvPicPr>
            <p:cNvPr id="6" name="Savoir +">
              <a:hlinkClick r:id="rId3" action="ppaction://hlinksldjump"/>
              <a:extLst>
                <a:ext uri="{FF2B5EF4-FFF2-40B4-BE49-F238E27FC236}">
                  <a16:creationId xmlns:a16="http://schemas.microsoft.com/office/drawing/2014/main" id="{5ADE0274-4421-EFAC-46EB-99C3DDBB2A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9405" y="3843128"/>
              <a:ext cx="519567" cy="476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2" name="Groupe 3">
            <a:extLst>
              <a:ext uri="{FF2B5EF4-FFF2-40B4-BE49-F238E27FC236}">
                <a16:creationId xmlns:a16="http://schemas.microsoft.com/office/drawing/2014/main" id="{BAB3407D-0EB2-8B09-EBEB-C41240DE7399}"/>
              </a:ext>
            </a:extLst>
          </p:cNvPr>
          <p:cNvGrpSpPr/>
          <p:nvPr/>
        </p:nvGrpSpPr>
        <p:grpSpPr>
          <a:xfrm>
            <a:off x="2991187" y="1438010"/>
            <a:ext cx="3024304" cy="3477705"/>
            <a:chOff x="4046482" y="1420189"/>
            <a:chExt cx="2419127" cy="3477705"/>
          </a:xfrm>
        </p:grpSpPr>
        <p:cxnSp>
          <p:nvCxnSpPr>
            <p:cNvPr id="3" name="Connecteur droit 2">
              <a:extLst>
                <a:ext uri="{FF2B5EF4-FFF2-40B4-BE49-F238E27FC236}">
                  <a16:creationId xmlns:a16="http://schemas.microsoft.com/office/drawing/2014/main" id="{B8B80053-8554-9D87-76F6-FEC239B0DC25}"/>
                </a:ext>
              </a:extLst>
            </p:cNvPr>
            <p:cNvCxnSpPr>
              <a:cxnSpLocks/>
            </p:cNvCxnSpPr>
            <p:nvPr/>
          </p:nvCxnSpPr>
          <p:spPr bwMode="auto">
            <a:xfrm flipV="1">
              <a:off x="5243449" y="1800874"/>
              <a:ext cx="9376" cy="1526530"/>
            </a:xfrm>
            <a:prstGeom prst="line">
              <a:avLst/>
            </a:prstGeom>
            <a:ln w="50800">
              <a:solidFill>
                <a:srgbClr val="2B2E70"/>
              </a:solidFill>
            </a:ln>
          </p:spPr>
          <p:style>
            <a:lnRef idx="1">
              <a:schemeClr val="accent1"/>
            </a:lnRef>
            <a:fillRef idx="0">
              <a:schemeClr val="accent1"/>
            </a:fillRef>
            <a:effectRef idx="0">
              <a:schemeClr val="accent1"/>
            </a:effectRef>
            <a:fontRef idx="minor">
              <a:schemeClr val="tx1"/>
            </a:fontRef>
          </p:style>
        </p:cxnSp>
        <p:sp>
          <p:nvSpPr>
            <p:cNvPr id="11" name="ZoneTexte 16">
              <a:extLst>
                <a:ext uri="{FF2B5EF4-FFF2-40B4-BE49-F238E27FC236}">
                  <a16:creationId xmlns:a16="http://schemas.microsoft.com/office/drawing/2014/main" id="{8676F7E4-48AB-2FD3-AE00-1E0E4117953F}"/>
                </a:ext>
              </a:extLst>
            </p:cNvPr>
            <p:cNvSpPr txBox="1">
              <a:spLocks noChangeArrowheads="1"/>
            </p:cNvSpPr>
            <p:nvPr/>
          </p:nvSpPr>
          <p:spPr bwMode="auto">
            <a:xfrm>
              <a:off x="4288375" y="3420566"/>
              <a:ext cx="1847960" cy="1477328"/>
            </a:xfrm>
            <a:custGeom>
              <a:avLst/>
              <a:gdLst>
                <a:gd name="connsiteX0" fmla="*/ 0 w 1847960"/>
                <a:gd name="connsiteY0" fmla="*/ 0 h 1477328"/>
                <a:gd name="connsiteX1" fmla="*/ 1847960 w 1847960"/>
                <a:gd name="connsiteY1" fmla="*/ 0 h 1477328"/>
                <a:gd name="connsiteX2" fmla="*/ 1847960 w 1847960"/>
                <a:gd name="connsiteY2" fmla="*/ 1477328 h 1477328"/>
                <a:gd name="connsiteX3" fmla="*/ 0 w 1847960"/>
                <a:gd name="connsiteY3" fmla="*/ 1477328 h 1477328"/>
                <a:gd name="connsiteX4" fmla="*/ 0 w 1847960"/>
                <a:gd name="connsiteY4" fmla="*/ 0 h 1477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960" h="1477328" extrusionOk="0">
                  <a:moveTo>
                    <a:pt x="0" y="0"/>
                  </a:moveTo>
                  <a:cubicBezTo>
                    <a:pt x="912647" y="-134698"/>
                    <a:pt x="1373558" y="-72128"/>
                    <a:pt x="1847960" y="0"/>
                  </a:cubicBezTo>
                  <a:cubicBezTo>
                    <a:pt x="1922285" y="370457"/>
                    <a:pt x="1844591" y="791020"/>
                    <a:pt x="1847960" y="1477328"/>
                  </a:cubicBezTo>
                  <a:cubicBezTo>
                    <a:pt x="1390627" y="1641480"/>
                    <a:pt x="494717" y="1574294"/>
                    <a:pt x="0" y="1477328"/>
                  </a:cubicBezTo>
                  <a:cubicBezTo>
                    <a:pt x="103363" y="958366"/>
                    <a:pt x="-69302" y="613999"/>
                    <a:pt x="0" y="0"/>
                  </a:cubicBezTo>
                  <a:close/>
                </a:path>
              </a:pathLst>
            </a:custGeom>
            <a:noFill/>
            <a:ln w="25400">
              <a:solidFill>
                <a:srgbClr val="2B2E70"/>
              </a:solidFill>
              <a:miter lim="800000"/>
              <a:headEnd/>
              <a:tailEnd/>
              <a:extLst>
                <a:ext uri="{C807C97D-BFC1-408E-A445-0C87EB9F89A2}">
                  <ask:lineSketchStyleProps xmlns:ask="http://schemas.microsoft.com/office/drawing/2018/sketchyshapes" sd="4266498984">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Aft>
                  <a:spcPts val="800"/>
                </a:spcAft>
                <a:buNone/>
              </a:pPr>
              <a:r>
                <a:rPr lang="fr-FR" sz="1800" b="1" dirty="0">
                  <a:solidFill>
                    <a:srgbClr val="002060"/>
                  </a:solidFill>
                </a:rPr>
                <a:t>L</a:t>
              </a:r>
              <a:r>
                <a:rPr lang="fr-FR" sz="1800" b="1" dirty="0">
                  <a:solidFill>
                    <a:srgbClr val="002060"/>
                  </a:solidFill>
                  <a:effectLst/>
                </a:rPr>
                <a:t>oi n°76-663 </a:t>
              </a:r>
              <a:r>
                <a:rPr lang="fr-FR" sz="1800" dirty="0">
                  <a:solidFill>
                    <a:srgbClr val="002060"/>
                  </a:solidFill>
                  <a:effectLst/>
                </a:rPr>
                <a:t>relative aux </a:t>
              </a:r>
              <a:r>
                <a:rPr lang="fr-FR" sz="1800" b="1" dirty="0">
                  <a:solidFill>
                    <a:srgbClr val="002060"/>
                  </a:solidFill>
                  <a:effectLst/>
                </a:rPr>
                <a:t>installations classées </a:t>
              </a:r>
              <a:r>
                <a:rPr lang="fr-FR" sz="1800" dirty="0">
                  <a:solidFill>
                    <a:srgbClr val="002060"/>
                  </a:solidFill>
                  <a:effectLst/>
                </a:rPr>
                <a:t>pour </a:t>
              </a:r>
              <a:r>
                <a:rPr lang="fr-FR" sz="1800" b="1" dirty="0">
                  <a:solidFill>
                    <a:srgbClr val="002060"/>
                  </a:solidFill>
                  <a:effectLst/>
                </a:rPr>
                <a:t>la protection de l’environnement</a:t>
              </a:r>
            </a:p>
          </p:txBody>
        </p:sp>
        <p:sp>
          <p:nvSpPr>
            <p:cNvPr id="35" name="ZoneTexte 16">
              <a:extLst>
                <a:ext uri="{FF2B5EF4-FFF2-40B4-BE49-F238E27FC236}">
                  <a16:creationId xmlns:a16="http://schemas.microsoft.com/office/drawing/2014/main" id="{89E9B86D-8F1C-C049-B7EE-5B3A04756235}"/>
                </a:ext>
              </a:extLst>
            </p:cNvPr>
            <p:cNvSpPr txBox="1">
              <a:spLocks noChangeArrowheads="1"/>
            </p:cNvSpPr>
            <p:nvPr/>
          </p:nvSpPr>
          <p:spPr bwMode="auto">
            <a:xfrm>
              <a:off x="4046482" y="1420189"/>
              <a:ext cx="2419127" cy="3693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sz="1800" b="1" dirty="0">
                  <a:solidFill>
                    <a:srgbClr val="002060"/>
                  </a:solidFill>
                  <a:effectLst/>
                  <a:ea typeface="Calibri" panose="020F0502020204030204" pitchFamily="34" charset="0"/>
                  <a:cs typeface="Calibri" panose="020F0502020204030204" pitchFamily="34" charset="0"/>
                </a:rPr>
                <a:t>19 juillet 1976</a:t>
              </a:r>
              <a:endParaRPr lang="fr-FR" altLang="fr-FR" sz="1800" b="1" dirty="0">
                <a:solidFill>
                  <a:srgbClr val="002060"/>
                </a:solidFill>
                <a:ea typeface="Calibri" panose="020F0502020204030204" pitchFamily="34" charset="0"/>
                <a:cs typeface="Calibri" panose="020F0502020204030204" pitchFamily="34" charset="0"/>
              </a:endParaRPr>
            </a:p>
          </p:txBody>
        </p:sp>
      </p:grpSp>
      <p:grpSp>
        <p:nvGrpSpPr>
          <p:cNvPr id="4" name="Groupe 2">
            <a:extLst>
              <a:ext uri="{FF2B5EF4-FFF2-40B4-BE49-F238E27FC236}">
                <a16:creationId xmlns:a16="http://schemas.microsoft.com/office/drawing/2014/main" id="{27AB2927-B34A-9B4B-0D5D-A7B4447EC6AE}"/>
              </a:ext>
            </a:extLst>
          </p:cNvPr>
          <p:cNvGrpSpPr/>
          <p:nvPr/>
        </p:nvGrpSpPr>
        <p:grpSpPr>
          <a:xfrm>
            <a:off x="1639385" y="1256358"/>
            <a:ext cx="3157053" cy="5429375"/>
            <a:chOff x="1296810" y="1256358"/>
            <a:chExt cx="3157053" cy="5429375"/>
          </a:xfrm>
        </p:grpSpPr>
        <p:cxnSp>
          <p:nvCxnSpPr>
            <p:cNvPr id="32" name="Connecteur droit 31">
              <a:extLst>
                <a:ext uri="{FF2B5EF4-FFF2-40B4-BE49-F238E27FC236}">
                  <a16:creationId xmlns:a16="http://schemas.microsoft.com/office/drawing/2014/main" id="{09046265-5704-CB68-3BB1-B84AC34CE6BF}"/>
                </a:ext>
              </a:extLst>
            </p:cNvPr>
            <p:cNvCxnSpPr>
              <a:cxnSpLocks/>
              <a:endCxn id="36" idx="2"/>
            </p:cNvCxnSpPr>
            <p:nvPr/>
          </p:nvCxnSpPr>
          <p:spPr bwMode="auto">
            <a:xfrm flipV="1">
              <a:off x="2681560" y="1625690"/>
              <a:ext cx="0" cy="3543686"/>
            </a:xfrm>
            <a:prstGeom prst="line">
              <a:avLst/>
            </a:prstGeom>
            <a:ln w="50800">
              <a:solidFill>
                <a:srgbClr val="2B2E70"/>
              </a:solidFill>
            </a:ln>
          </p:spPr>
          <p:style>
            <a:lnRef idx="1">
              <a:schemeClr val="accent1"/>
            </a:lnRef>
            <a:fillRef idx="0">
              <a:schemeClr val="accent1"/>
            </a:fillRef>
            <a:effectRef idx="0">
              <a:schemeClr val="accent1"/>
            </a:effectRef>
            <a:fontRef idx="minor">
              <a:schemeClr val="tx1"/>
            </a:fontRef>
          </p:style>
        </p:cxnSp>
        <p:sp>
          <p:nvSpPr>
            <p:cNvPr id="10" name="ZoneTexte 16">
              <a:extLst>
                <a:ext uri="{FF2B5EF4-FFF2-40B4-BE49-F238E27FC236}">
                  <a16:creationId xmlns:a16="http://schemas.microsoft.com/office/drawing/2014/main" id="{E90D61C2-DB76-E56C-A1DE-0B5312513263}"/>
                </a:ext>
              </a:extLst>
            </p:cNvPr>
            <p:cNvSpPr txBox="1">
              <a:spLocks noChangeArrowheads="1"/>
            </p:cNvSpPr>
            <p:nvPr/>
          </p:nvSpPr>
          <p:spPr bwMode="auto">
            <a:xfrm>
              <a:off x="1296810" y="5090424"/>
              <a:ext cx="3157053" cy="1595309"/>
            </a:xfrm>
            <a:custGeom>
              <a:avLst/>
              <a:gdLst>
                <a:gd name="connsiteX0" fmla="*/ 0 w 3157053"/>
                <a:gd name="connsiteY0" fmla="*/ 0 h 1595309"/>
                <a:gd name="connsiteX1" fmla="*/ 3157053 w 3157053"/>
                <a:gd name="connsiteY1" fmla="*/ 0 h 1595309"/>
                <a:gd name="connsiteX2" fmla="*/ 3157053 w 3157053"/>
                <a:gd name="connsiteY2" fmla="*/ 1595309 h 1595309"/>
                <a:gd name="connsiteX3" fmla="*/ 0 w 3157053"/>
                <a:gd name="connsiteY3" fmla="*/ 1595309 h 1595309"/>
                <a:gd name="connsiteX4" fmla="*/ 0 w 3157053"/>
                <a:gd name="connsiteY4" fmla="*/ 0 h 1595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7053" h="1595309" extrusionOk="0">
                  <a:moveTo>
                    <a:pt x="0" y="0"/>
                  </a:moveTo>
                  <a:cubicBezTo>
                    <a:pt x="1288257" y="118645"/>
                    <a:pt x="1682917" y="116012"/>
                    <a:pt x="3157053" y="0"/>
                  </a:cubicBezTo>
                  <a:cubicBezTo>
                    <a:pt x="3141084" y="310335"/>
                    <a:pt x="3250456" y="828204"/>
                    <a:pt x="3157053" y="1595309"/>
                  </a:cubicBezTo>
                  <a:cubicBezTo>
                    <a:pt x="2698606" y="1729909"/>
                    <a:pt x="1084179" y="1438113"/>
                    <a:pt x="0" y="1595309"/>
                  </a:cubicBezTo>
                  <a:cubicBezTo>
                    <a:pt x="-78523" y="895002"/>
                    <a:pt x="108557" y="258516"/>
                    <a:pt x="0" y="0"/>
                  </a:cubicBezTo>
                  <a:close/>
                </a:path>
              </a:pathLst>
            </a:custGeom>
            <a:noFill/>
            <a:ln w="25400" cap="rnd">
              <a:solidFill>
                <a:srgbClr val="2B2E70"/>
              </a:solidFill>
              <a:round/>
              <a:headEnd/>
              <a:tailEnd/>
              <a:extLst>
                <a:ext uri="{C807C97D-BFC1-408E-A445-0C87EB9F89A2}">
                  <ask:lineSketchStyleProps xmlns:ask="http://schemas.microsoft.com/office/drawing/2018/sketchyshapes" sd="1219033472">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Aft>
                  <a:spcPts val="800"/>
                </a:spcAft>
                <a:buNone/>
              </a:pPr>
              <a:endParaRPr lang="fr-FR" sz="100" b="1" dirty="0">
                <a:solidFill>
                  <a:srgbClr val="002060"/>
                </a:solidFill>
                <a:effectLst/>
              </a:endParaRPr>
            </a:p>
            <a:p>
              <a:pPr algn="ctr">
                <a:lnSpc>
                  <a:spcPct val="100000"/>
                </a:lnSpc>
                <a:spcBef>
                  <a:spcPts val="0"/>
                </a:spcBef>
                <a:buNone/>
              </a:pPr>
              <a:r>
                <a:rPr lang="fr-FR" sz="1800" b="1" dirty="0">
                  <a:solidFill>
                    <a:srgbClr val="002060"/>
                  </a:solidFill>
                  <a:effectLst/>
                </a:rPr>
                <a:t>Loi n°61-842 </a:t>
              </a:r>
              <a:r>
                <a:rPr lang="fr-FR" sz="1800" dirty="0">
                  <a:solidFill>
                    <a:srgbClr val="002060"/>
                  </a:solidFill>
                  <a:effectLst/>
                </a:rPr>
                <a:t>relative à </a:t>
              </a:r>
              <a:r>
                <a:rPr lang="fr-FR" sz="1800" b="1" dirty="0">
                  <a:solidFill>
                    <a:srgbClr val="002060"/>
                  </a:solidFill>
                  <a:effectLst/>
                </a:rPr>
                <a:t>la lutte contre les pollutions atmosphériques et les odeurs </a:t>
              </a:r>
              <a:r>
                <a:rPr lang="fr-FR" sz="1800" dirty="0">
                  <a:solidFill>
                    <a:srgbClr val="002060"/>
                  </a:solidFill>
                  <a:effectLst/>
                </a:rPr>
                <a:t>et portant modification de la </a:t>
              </a:r>
              <a:r>
                <a:rPr lang="fr-FR" sz="1800" b="1" dirty="0">
                  <a:solidFill>
                    <a:srgbClr val="002060"/>
                  </a:solidFill>
                  <a:effectLst/>
                </a:rPr>
                <a:t>loi du 19 décembre 1917 </a:t>
              </a:r>
              <a:endParaRPr lang="fr-FR" altLang="fr-FR" sz="1800" dirty="0">
                <a:solidFill>
                  <a:srgbClr val="002060"/>
                </a:solidFill>
                <a:cs typeface="Calibri" panose="020F0502020204030204" pitchFamily="34" charset="0"/>
              </a:endParaRPr>
            </a:p>
          </p:txBody>
        </p:sp>
        <p:sp>
          <p:nvSpPr>
            <p:cNvPr id="36" name="ZoneTexte 16">
              <a:extLst>
                <a:ext uri="{FF2B5EF4-FFF2-40B4-BE49-F238E27FC236}">
                  <a16:creationId xmlns:a16="http://schemas.microsoft.com/office/drawing/2014/main" id="{5CFF247D-4369-D0D5-1FC0-511E4B3E501B}"/>
                </a:ext>
              </a:extLst>
            </p:cNvPr>
            <p:cNvSpPr txBox="1">
              <a:spLocks noChangeArrowheads="1"/>
            </p:cNvSpPr>
            <p:nvPr/>
          </p:nvSpPr>
          <p:spPr bwMode="auto">
            <a:xfrm>
              <a:off x="1895747" y="1256358"/>
              <a:ext cx="1571625" cy="36933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sz="1800" b="1" dirty="0">
                  <a:solidFill>
                    <a:srgbClr val="002060"/>
                  </a:solidFill>
                  <a:effectLst/>
                  <a:ea typeface="Calibri" panose="020F0502020204030204" pitchFamily="34" charset="0"/>
                  <a:cs typeface="Calibri" panose="020F0502020204030204" pitchFamily="34" charset="0"/>
                </a:rPr>
                <a:t>2 août</a:t>
              </a:r>
              <a:r>
                <a:rPr lang="fr-FR" sz="1800" b="1" dirty="0">
                  <a:solidFill>
                    <a:srgbClr val="002060"/>
                  </a:solidFill>
                  <a:ea typeface="Calibri" panose="020F0502020204030204" pitchFamily="34" charset="0"/>
                  <a:cs typeface="Calibri" panose="020F0502020204030204" pitchFamily="34" charset="0"/>
                </a:rPr>
                <a:t> 1961</a:t>
              </a:r>
              <a:endParaRPr lang="fr-FR" altLang="fr-FR" sz="1800" b="1" dirty="0">
                <a:solidFill>
                  <a:srgbClr val="002060"/>
                </a:solidFill>
                <a:ea typeface="Calibri" panose="020F0502020204030204" pitchFamily="34" charset="0"/>
                <a:cs typeface="Calibri" panose="020F0502020204030204" pitchFamily="34" charset="0"/>
              </a:endParaRPr>
            </a:p>
          </p:txBody>
        </p:sp>
      </p:grpSp>
      <p:grpSp>
        <p:nvGrpSpPr>
          <p:cNvPr id="17" name="Groupe 4">
            <a:extLst>
              <a:ext uri="{FF2B5EF4-FFF2-40B4-BE49-F238E27FC236}">
                <a16:creationId xmlns:a16="http://schemas.microsoft.com/office/drawing/2014/main" id="{0F4C8819-56E4-A3EC-1DA6-56105947F0F4}"/>
              </a:ext>
            </a:extLst>
          </p:cNvPr>
          <p:cNvGrpSpPr/>
          <p:nvPr/>
        </p:nvGrpSpPr>
        <p:grpSpPr>
          <a:xfrm>
            <a:off x="5810189" y="1650305"/>
            <a:ext cx="2401571" cy="2894679"/>
            <a:chOff x="6847534" y="1850366"/>
            <a:chExt cx="2909988" cy="2110349"/>
          </a:xfrm>
        </p:grpSpPr>
        <p:sp>
          <p:nvSpPr>
            <p:cNvPr id="9" name="ZoneTexte 16">
              <a:extLst>
                <a:ext uri="{FF2B5EF4-FFF2-40B4-BE49-F238E27FC236}">
                  <a16:creationId xmlns:a16="http://schemas.microsoft.com/office/drawing/2014/main" id="{C0A57641-EE90-8D7F-AF22-B60E13A1C80C}"/>
                </a:ext>
              </a:extLst>
            </p:cNvPr>
            <p:cNvSpPr txBox="1">
              <a:spLocks noChangeArrowheads="1"/>
            </p:cNvSpPr>
            <p:nvPr/>
          </p:nvSpPr>
          <p:spPr bwMode="auto">
            <a:xfrm>
              <a:off x="6853710" y="3038735"/>
              <a:ext cx="2903812" cy="921980"/>
            </a:xfrm>
            <a:custGeom>
              <a:avLst/>
              <a:gdLst>
                <a:gd name="connsiteX0" fmla="*/ 0 w 2903812"/>
                <a:gd name="connsiteY0" fmla="*/ 0 h 921980"/>
                <a:gd name="connsiteX1" fmla="*/ 2903812 w 2903812"/>
                <a:gd name="connsiteY1" fmla="*/ 0 h 921980"/>
                <a:gd name="connsiteX2" fmla="*/ 2903812 w 2903812"/>
                <a:gd name="connsiteY2" fmla="*/ 921980 h 921980"/>
                <a:gd name="connsiteX3" fmla="*/ 0 w 2903812"/>
                <a:gd name="connsiteY3" fmla="*/ 921980 h 921980"/>
                <a:gd name="connsiteX4" fmla="*/ 0 w 2903812"/>
                <a:gd name="connsiteY4" fmla="*/ 0 h 921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812" h="921980" extrusionOk="0">
                  <a:moveTo>
                    <a:pt x="0" y="0"/>
                  </a:moveTo>
                  <a:cubicBezTo>
                    <a:pt x="727400" y="-42219"/>
                    <a:pt x="2451207" y="63140"/>
                    <a:pt x="2903812" y="0"/>
                  </a:cubicBezTo>
                  <a:cubicBezTo>
                    <a:pt x="2940624" y="202715"/>
                    <a:pt x="2844042" y="478404"/>
                    <a:pt x="2903812" y="921980"/>
                  </a:cubicBezTo>
                  <a:cubicBezTo>
                    <a:pt x="2473854" y="1015635"/>
                    <a:pt x="863179" y="856178"/>
                    <a:pt x="0" y="921980"/>
                  </a:cubicBezTo>
                  <a:cubicBezTo>
                    <a:pt x="-16550" y="524704"/>
                    <a:pt x="37468" y="315553"/>
                    <a:pt x="0" y="0"/>
                  </a:cubicBezTo>
                  <a:close/>
                </a:path>
              </a:pathLst>
            </a:custGeom>
            <a:noFill/>
            <a:ln w="38100">
              <a:solidFill>
                <a:srgbClr val="31A2C2"/>
              </a:solidFill>
              <a:miter lim="800000"/>
              <a:headEnd/>
              <a:tailEnd/>
              <a:extLst>
                <a:ext uri="{C807C97D-BFC1-408E-A445-0C87EB9F89A2}">
                  <ask:lineSketchStyleProps xmlns:ask="http://schemas.microsoft.com/office/drawing/2018/sketchyshapes" sd="879248734">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7000"/>
                </a:lnSpc>
                <a:spcAft>
                  <a:spcPts val="800"/>
                </a:spcAft>
                <a:buNone/>
              </a:pPr>
              <a:r>
                <a:rPr lang="fr-FR" sz="1800" b="1" dirty="0">
                  <a:solidFill>
                    <a:srgbClr val="31A2C2"/>
                  </a:solidFill>
                </a:rPr>
                <a:t>L</a:t>
              </a:r>
              <a:r>
                <a:rPr lang="fr-FR" sz="1800" b="1" dirty="0">
                  <a:solidFill>
                    <a:srgbClr val="31A2C2"/>
                  </a:solidFill>
                  <a:effectLst/>
                </a:rPr>
                <a:t>oi n° 96-1236 </a:t>
              </a:r>
              <a:r>
                <a:rPr lang="fr-FR" sz="1800" dirty="0">
                  <a:solidFill>
                    <a:srgbClr val="31A2C2"/>
                  </a:solidFill>
                  <a:effectLst/>
                </a:rPr>
                <a:t>sur la qualité de l’air et l’utilisation rationnelle de l’énergie </a:t>
              </a:r>
              <a:r>
                <a:rPr lang="fr-FR" sz="1800" b="1" dirty="0">
                  <a:solidFill>
                    <a:srgbClr val="31A2C2"/>
                  </a:solidFill>
                  <a:effectLst/>
                </a:rPr>
                <a:t>(LAURE)</a:t>
              </a:r>
              <a:endParaRPr lang="fr-FR" altLang="fr-FR" sz="1800" dirty="0">
                <a:solidFill>
                  <a:srgbClr val="31A2C2"/>
                </a:solidFill>
                <a:cs typeface="Calibri" panose="020F0502020204030204" pitchFamily="34" charset="0"/>
              </a:endParaRPr>
            </a:p>
          </p:txBody>
        </p:sp>
        <p:cxnSp>
          <p:nvCxnSpPr>
            <p:cNvPr id="34" name="Connecteur droit 33">
              <a:extLst>
                <a:ext uri="{FF2B5EF4-FFF2-40B4-BE49-F238E27FC236}">
                  <a16:creationId xmlns:a16="http://schemas.microsoft.com/office/drawing/2014/main" id="{3C8EEB14-4D6D-3B19-59F4-6A974A629BF5}"/>
                </a:ext>
              </a:extLst>
            </p:cNvPr>
            <p:cNvCxnSpPr>
              <a:cxnSpLocks/>
            </p:cNvCxnSpPr>
            <p:nvPr/>
          </p:nvCxnSpPr>
          <p:spPr bwMode="auto">
            <a:xfrm flipV="1">
              <a:off x="8185626" y="2129923"/>
              <a:ext cx="0" cy="888215"/>
            </a:xfrm>
            <a:prstGeom prst="line">
              <a:avLst/>
            </a:prstGeom>
            <a:ln w="50800">
              <a:solidFill>
                <a:srgbClr val="31A2C2"/>
              </a:solidFill>
            </a:ln>
          </p:spPr>
          <p:style>
            <a:lnRef idx="1">
              <a:schemeClr val="accent1"/>
            </a:lnRef>
            <a:fillRef idx="0">
              <a:schemeClr val="accent1"/>
            </a:fillRef>
            <a:effectRef idx="0">
              <a:schemeClr val="accent1"/>
            </a:effectRef>
            <a:fontRef idx="minor">
              <a:schemeClr val="tx1"/>
            </a:fontRef>
          </p:style>
        </p:cxnSp>
        <p:sp>
          <p:nvSpPr>
            <p:cNvPr id="37" name="ZoneTexte 16">
              <a:extLst>
                <a:ext uri="{FF2B5EF4-FFF2-40B4-BE49-F238E27FC236}">
                  <a16:creationId xmlns:a16="http://schemas.microsoft.com/office/drawing/2014/main" id="{74AE18A1-C88A-071A-4AF7-943D8615ED53}"/>
                </a:ext>
              </a:extLst>
            </p:cNvPr>
            <p:cNvSpPr txBox="1">
              <a:spLocks noChangeArrowheads="1"/>
            </p:cNvSpPr>
            <p:nvPr/>
          </p:nvSpPr>
          <p:spPr bwMode="auto">
            <a:xfrm>
              <a:off x="6847534" y="1850366"/>
              <a:ext cx="2711172" cy="26925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sz="1800" b="1" dirty="0">
                  <a:solidFill>
                    <a:srgbClr val="008CB4"/>
                  </a:solidFill>
                  <a:ea typeface="Calibri" panose="020F0502020204030204" pitchFamily="34" charset="0"/>
                  <a:cs typeface="Calibri" panose="020F0502020204030204" pitchFamily="34" charset="0"/>
                </a:rPr>
                <a:t>30 d</a:t>
              </a:r>
              <a:r>
                <a:rPr lang="fr-FR" sz="1800" b="1" dirty="0">
                  <a:solidFill>
                    <a:srgbClr val="008CB4"/>
                  </a:solidFill>
                  <a:effectLst/>
                  <a:ea typeface="Calibri" panose="020F0502020204030204" pitchFamily="34" charset="0"/>
                  <a:cs typeface="Calibri" panose="020F0502020204030204" pitchFamily="34" charset="0"/>
                </a:rPr>
                <a:t>écembre 1996</a:t>
              </a:r>
              <a:endParaRPr lang="fr-FR" altLang="fr-FR" sz="1800" b="1" dirty="0">
                <a:solidFill>
                  <a:srgbClr val="008CB4"/>
                </a:solidFill>
                <a:ea typeface="Calibri" panose="020F0502020204030204" pitchFamily="34" charset="0"/>
                <a:cs typeface="Calibri" panose="020F0502020204030204" pitchFamily="34" charset="0"/>
              </a:endParaRPr>
            </a:p>
          </p:txBody>
        </p:sp>
      </p:grpSp>
      <p:sp>
        <p:nvSpPr>
          <p:cNvPr id="61502" name="ZoneTexte 16">
            <a:extLst>
              <a:ext uri="{FF2B5EF4-FFF2-40B4-BE49-F238E27FC236}">
                <a16:creationId xmlns:a16="http://schemas.microsoft.com/office/drawing/2014/main" id="{378DCEC1-98A1-4D1F-97ED-867FC8663F4E}"/>
              </a:ext>
            </a:extLst>
          </p:cNvPr>
          <p:cNvSpPr txBox="1">
            <a:spLocks noChangeArrowheads="1"/>
          </p:cNvSpPr>
          <p:nvPr/>
        </p:nvSpPr>
        <p:spPr bwMode="auto">
          <a:xfrm>
            <a:off x="1497826" y="2526045"/>
            <a:ext cx="10080000" cy="486264"/>
          </a:xfrm>
          <a:prstGeom prst="rect">
            <a:avLst/>
          </a:prstGeom>
          <a:solidFill>
            <a:srgbClr val="2B2E70"/>
          </a:solidFill>
          <a:ln>
            <a:solidFill>
              <a:srgbClr val="2B2E70"/>
            </a:solid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endParaRPr lang="fr-FR" altLang="fr-FR" sz="1400" b="1" dirty="0">
              <a:solidFill>
                <a:schemeClr val="bg1"/>
              </a:solidFill>
              <a:latin typeface="+mn-lt"/>
              <a:cs typeface="Arial" panose="020B0604020202020204" pitchFamily="34" charset="0"/>
            </a:endParaRPr>
          </a:p>
        </p:txBody>
      </p:sp>
      <p:grpSp>
        <p:nvGrpSpPr>
          <p:cNvPr id="7" name="Groupe 6">
            <a:extLst>
              <a:ext uri="{FF2B5EF4-FFF2-40B4-BE49-F238E27FC236}">
                <a16:creationId xmlns:a16="http://schemas.microsoft.com/office/drawing/2014/main" id="{AAD0CDDA-007A-071B-1BB7-A874134A3C93}"/>
              </a:ext>
            </a:extLst>
          </p:cNvPr>
          <p:cNvGrpSpPr/>
          <p:nvPr/>
        </p:nvGrpSpPr>
        <p:grpSpPr>
          <a:xfrm>
            <a:off x="8755873" y="1469683"/>
            <a:ext cx="3211708" cy="3277585"/>
            <a:chOff x="2741509" y="1748637"/>
            <a:chExt cx="3211708" cy="3277585"/>
          </a:xfrm>
        </p:grpSpPr>
        <p:cxnSp>
          <p:nvCxnSpPr>
            <p:cNvPr id="8" name="Connecteur droit 7">
              <a:extLst>
                <a:ext uri="{FF2B5EF4-FFF2-40B4-BE49-F238E27FC236}">
                  <a16:creationId xmlns:a16="http://schemas.microsoft.com/office/drawing/2014/main" id="{3A977EDA-0BD8-5662-5326-828ABA12F9C4}"/>
                </a:ext>
              </a:extLst>
            </p:cNvPr>
            <p:cNvCxnSpPr>
              <a:cxnSpLocks/>
            </p:cNvCxnSpPr>
            <p:nvPr/>
          </p:nvCxnSpPr>
          <p:spPr bwMode="auto">
            <a:xfrm flipV="1">
              <a:off x="4794673" y="2170608"/>
              <a:ext cx="17003" cy="1656266"/>
            </a:xfrm>
            <a:prstGeom prst="line">
              <a:avLst/>
            </a:prstGeom>
            <a:ln w="50800">
              <a:solidFill>
                <a:srgbClr val="2B2E70"/>
              </a:solidFill>
            </a:ln>
          </p:spPr>
          <p:style>
            <a:lnRef idx="1">
              <a:schemeClr val="accent1"/>
            </a:lnRef>
            <a:fillRef idx="0">
              <a:schemeClr val="accent1"/>
            </a:fillRef>
            <a:effectRef idx="0">
              <a:schemeClr val="accent1"/>
            </a:effectRef>
            <a:fontRef idx="minor">
              <a:schemeClr val="tx1"/>
            </a:fontRef>
          </p:style>
        </p:cxnSp>
        <p:sp>
          <p:nvSpPr>
            <p:cNvPr id="13" name="ZoneTexte 16">
              <a:extLst>
                <a:ext uri="{FF2B5EF4-FFF2-40B4-BE49-F238E27FC236}">
                  <a16:creationId xmlns:a16="http://schemas.microsoft.com/office/drawing/2014/main" id="{692DDE45-5307-677E-415B-2E6907F06199}"/>
                </a:ext>
              </a:extLst>
            </p:cNvPr>
            <p:cNvSpPr txBox="1">
              <a:spLocks noChangeArrowheads="1"/>
            </p:cNvSpPr>
            <p:nvPr/>
          </p:nvSpPr>
          <p:spPr bwMode="auto">
            <a:xfrm>
              <a:off x="2741509" y="3825893"/>
              <a:ext cx="3211708" cy="1200329"/>
            </a:xfrm>
            <a:custGeom>
              <a:avLst/>
              <a:gdLst>
                <a:gd name="connsiteX0" fmla="*/ 0 w 3211708"/>
                <a:gd name="connsiteY0" fmla="*/ 0 h 1200329"/>
                <a:gd name="connsiteX1" fmla="*/ 3211708 w 3211708"/>
                <a:gd name="connsiteY1" fmla="*/ 0 h 1200329"/>
                <a:gd name="connsiteX2" fmla="*/ 3211708 w 3211708"/>
                <a:gd name="connsiteY2" fmla="*/ 1200329 h 1200329"/>
                <a:gd name="connsiteX3" fmla="*/ 0 w 3211708"/>
                <a:gd name="connsiteY3" fmla="*/ 1200329 h 1200329"/>
                <a:gd name="connsiteX4" fmla="*/ 0 w 3211708"/>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1708" h="1200329" extrusionOk="0">
                  <a:moveTo>
                    <a:pt x="0" y="0"/>
                  </a:moveTo>
                  <a:cubicBezTo>
                    <a:pt x="710825" y="-5264"/>
                    <a:pt x="1975777" y="84467"/>
                    <a:pt x="3211708" y="0"/>
                  </a:cubicBezTo>
                  <a:cubicBezTo>
                    <a:pt x="3174781" y="393021"/>
                    <a:pt x="3179665" y="1014765"/>
                    <a:pt x="3211708" y="1200329"/>
                  </a:cubicBezTo>
                  <a:cubicBezTo>
                    <a:pt x="2510956" y="1306649"/>
                    <a:pt x="1258763" y="1192680"/>
                    <a:pt x="0" y="1200329"/>
                  </a:cubicBezTo>
                  <a:cubicBezTo>
                    <a:pt x="-39762" y="727104"/>
                    <a:pt x="103026" y="164741"/>
                    <a:pt x="0" y="0"/>
                  </a:cubicBezTo>
                  <a:close/>
                </a:path>
              </a:pathLst>
            </a:custGeom>
            <a:noFill/>
            <a:ln w="25400">
              <a:solidFill>
                <a:srgbClr val="2B2E70"/>
              </a:solidFill>
              <a:miter lim="800000"/>
              <a:headEnd/>
              <a:tailEnd/>
              <a:extLst>
                <a:ext uri="{C807C97D-BFC1-408E-A445-0C87EB9F89A2}">
                  <ask:lineSketchStyleProps xmlns:ask="http://schemas.microsoft.com/office/drawing/2018/sketchyshapes" sd="2650216993">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pPr>
              <a:r>
                <a:rPr lang="fr-FR" sz="1800" b="1" dirty="0">
                  <a:solidFill>
                    <a:srgbClr val="002060"/>
                  </a:solidFill>
                  <a:ea typeface="Calibri" panose="020F0502020204030204" pitchFamily="34" charset="0"/>
                  <a:cs typeface="Times New Roman" panose="02020603050405020304" pitchFamily="18" charset="0"/>
                </a:rPr>
                <a:t>L</a:t>
              </a:r>
              <a:r>
                <a:rPr lang="fr-FR"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oi Grenelle 2, </a:t>
              </a:r>
              <a:r>
                <a:rPr lang="fr-F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prévoit l’adoption </a:t>
              </a:r>
              <a:r>
                <a:rPr lang="fr-FR"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des Schémas régionaux du climat, de l’air et de l’énergie </a:t>
              </a:r>
              <a:r>
                <a:rPr lang="fr-F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(SRCAE, article 68)</a:t>
              </a:r>
              <a:endParaRPr lang="fr-FR" sz="1800" b="1" dirty="0">
                <a:solidFill>
                  <a:srgbClr val="002060"/>
                </a:solidFill>
              </a:endParaRPr>
            </a:p>
          </p:txBody>
        </p:sp>
        <p:sp>
          <p:nvSpPr>
            <p:cNvPr id="19" name="ZoneTexte 16">
              <a:extLst>
                <a:ext uri="{FF2B5EF4-FFF2-40B4-BE49-F238E27FC236}">
                  <a16:creationId xmlns:a16="http://schemas.microsoft.com/office/drawing/2014/main" id="{9FB3109D-60B8-73D1-13A9-8FBBFB5C0C45}"/>
                </a:ext>
              </a:extLst>
            </p:cNvPr>
            <p:cNvSpPr txBox="1">
              <a:spLocks noChangeArrowheads="1"/>
            </p:cNvSpPr>
            <p:nvPr/>
          </p:nvSpPr>
          <p:spPr bwMode="auto">
            <a:xfrm>
              <a:off x="4039159" y="1748637"/>
              <a:ext cx="1571625" cy="36933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002060"/>
                  </a:solidFill>
                  <a:ea typeface="Calibri" panose="020F0502020204030204" pitchFamily="34" charset="0"/>
                  <a:cs typeface="Calibri" panose="020F0502020204030204" pitchFamily="34" charset="0"/>
                </a:rPr>
                <a:t>12 juillet 2010</a:t>
              </a:r>
            </a:p>
          </p:txBody>
        </p:sp>
      </p:grpSp>
      <p:grpSp>
        <p:nvGrpSpPr>
          <p:cNvPr id="39" name="Groupe 5">
            <a:extLst>
              <a:ext uri="{FF2B5EF4-FFF2-40B4-BE49-F238E27FC236}">
                <a16:creationId xmlns:a16="http://schemas.microsoft.com/office/drawing/2014/main" id="{0458CAE6-2E2B-21AA-0755-73C9452371BA}"/>
              </a:ext>
            </a:extLst>
          </p:cNvPr>
          <p:cNvGrpSpPr/>
          <p:nvPr/>
        </p:nvGrpSpPr>
        <p:grpSpPr>
          <a:xfrm>
            <a:off x="5343315" y="1674722"/>
            <a:ext cx="5209300" cy="4971982"/>
            <a:chOff x="1642169" y="1801276"/>
            <a:chExt cx="5209300" cy="4971982"/>
          </a:xfrm>
        </p:grpSpPr>
        <p:cxnSp>
          <p:nvCxnSpPr>
            <p:cNvPr id="40" name="Connecteur droit 39">
              <a:extLst>
                <a:ext uri="{FF2B5EF4-FFF2-40B4-BE49-F238E27FC236}">
                  <a16:creationId xmlns:a16="http://schemas.microsoft.com/office/drawing/2014/main" id="{291903C6-80D0-C9C0-3704-990456E6CFC0}"/>
                </a:ext>
              </a:extLst>
            </p:cNvPr>
            <p:cNvCxnSpPr>
              <a:cxnSpLocks/>
            </p:cNvCxnSpPr>
            <p:nvPr/>
          </p:nvCxnSpPr>
          <p:spPr bwMode="auto">
            <a:xfrm flipV="1">
              <a:off x="4851112" y="2170608"/>
              <a:ext cx="9551" cy="3139224"/>
            </a:xfrm>
            <a:prstGeom prst="line">
              <a:avLst/>
            </a:prstGeom>
            <a:ln w="50800">
              <a:solidFill>
                <a:srgbClr val="2B2E70"/>
              </a:solidFill>
            </a:ln>
          </p:spPr>
          <p:style>
            <a:lnRef idx="1">
              <a:schemeClr val="accent1"/>
            </a:lnRef>
            <a:fillRef idx="0">
              <a:schemeClr val="accent1"/>
            </a:fillRef>
            <a:effectRef idx="0">
              <a:schemeClr val="accent1"/>
            </a:effectRef>
            <a:fontRef idx="minor">
              <a:schemeClr val="tx1"/>
            </a:fontRef>
          </p:style>
        </p:cxnSp>
        <p:sp>
          <p:nvSpPr>
            <p:cNvPr id="41" name="ZoneTexte 16">
              <a:extLst>
                <a:ext uri="{FF2B5EF4-FFF2-40B4-BE49-F238E27FC236}">
                  <a16:creationId xmlns:a16="http://schemas.microsoft.com/office/drawing/2014/main" id="{50C91142-3EAE-005A-4480-EE46D41FB20B}"/>
                </a:ext>
              </a:extLst>
            </p:cNvPr>
            <p:cNvSpPr txBox="1">
              <a:spLocks noChangeArrowheads="1"/>
            </p:cNvSpPr>
            <p:nvPr/>
          </p:nvSpPr>
          <p:spPr bwMode="auto">
            <a:xfrm>
              <a:off x="1642169" y="5295930"/>
              <a:ext cx="5209300" cy="1477328"/>
            </a:xfrm>
            <a:custGeom>
              <a:avLst/>
              <a:gdLst>
                <a:gd name="connsiteX0" fmla="*/ 0 w 5209300"/>
                <a:gd name="connsiteY0" fmla="*/ 0 h 1477328"/>
                <a:gd name="connsiteX1" fmla="*/ 5209300 w 5209300"/>
                <a:gd name="connsiteY1" fmla="*/ 0 h 1477328"/>
                <a:gd name="connsiteX2" fmla="*/ 5209300 w 5209300"/>
                <a:gd name="connsiteY2" fmla="*/ 1477328 h 1477328"/>
                <a:gd name="connsiteX3" fmla="*/ 0 w 5209300"/>
                <a:gd name="connsiteY3" fmla="*/ 1477328 h 1477328"/>
                <a:gd name="connsiteX4" fmla="*/ 0 w 5209300"/>
                <a:gd name="connsiteY4" fmla="*/ 0 h 1477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9300" h="1477328" extrusionOk="0">
                  <a:moveTo>
                    <a:pt x="0" y="0"/>
                  </a:moveTo>
                  <a:cubicBezTo>
                    <a:pt x="2516789" y="-5264"/>
                    <a:pt x="3075722" y="84467"/>
                    <a:pt x="5209300" y="0"/>
                  </a:cubicBezTo>
                  <a:cubicBezTo>
                    <a:pt x="5097583" y="533042"/>
                    <a:pt x="5318526" y="968921"/>
                    <a:pt x="5209300" y="1477328"/>
                  </a:cubicBezTo>
                  <a:cubicBezTo>
                    <a:pt x="3165236" y="1583648"/>
                    <a:pt x="1475509" y="1469679"/>
                    <a:pt x="0" y="1477328"/>
                  </a:cubicBezTo>
                  <a:cubicBezTo>
                    <a:pt x="-81312" y="864007"/>
                    <a:pt x="-38244" y="302446"/>
                    <a:pt x="0" y="0"/>
                  </a:cubicBezTo>
                  <a:close/>
                </a:path>
              </a:pathLst>
            </a:custGeom>
            <a:noFill/>
            <a:ln w="25400">
              <a:solidFill>
                <a:srgbClr val="2B2E70"/>
              </a:solidFill>
              <a:miter lim="800000"/>
              <a:headEnd/>
              <a:tailEnd/>
              <a:extLst>
                <a:ext uri="{C807C97D-BFC1-408E-A445-0C87EB9F89A2}">
                  <ask:lineSketchStyleProps xmlns:ask="http://schemas.microsoft.com/office/drawing/2018/sketchyshapes" sd="2650216993">
                    <a:prstGeom prst="rect">
                      <a:avLst/>
                    </a:prstGeom>
                    <ask:type>
                      <ask:lineSketchCurved/>
                    </ask:type>
                  </ask:lineSketchStyleProps>
                </a:ext>
              </a:extLst>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buNone/>
              </a:pPr>
              <a:r>
                <a:rPr lang="fr-FR" sz="1800" b="1" dirty="0">
                  <a:solidFill>
                    <a:srgbClr val="002060"/>
                  </a:solidFill>
                  <a:ea typeface="Calibri" panose="020F0502020204030204" pitchFamily="34" charset="0"/>
                  <a:cs typeface="Times New Roman" panose="02020603050405020304" pitchFamily="18" charset="0"/>
                </a:rPr>
                <a:t>L</a:t>
              </a:r>
              <a:r>
                <a:rPr lang="fr-FR"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oi Grenelle 1, </a:t>
              </a:r>
              <a:r>
                <a:rPr lang="fr-F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mise en place de </a:t>
              </a:r>
              <a:r>
                <a:rPr lang="fr-FR"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plans de déplacements d’entreprises (PDE)</a:t>
              </a:r>
              <a:r>
                <a:rPr lang="fr-F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d’administrations, d’écoles ou de zones d’activités, ainsi que le développement du co-voiturage, du télétravail, de la marche et du vélo (article 13.I)</a:t>
              </a:r>
              <a:endParaRPr lang="fr-FR" sz="1800" dirty="0">
                <a:solidFill>
                  <a:srgbClr val="002060"/>
                </a:solidFill>
              </a:endParaRPr>
            </a:p>
          </p:txBody>
        </p:sp>
        <p:sp>
          <p:nvSpPr>
            <p:cNvPr id="42" name="ZoneTexte 16">
              <a:extLst>
                <a:ext uri="{FF2B5EF4-FFF2-40B4-BE49-F238E27FC236}">
                  <a16:creationId xmlns:a16="http://schemas.microsoft.com/office/drawing/2014/main" id="{7DF7A1BA-1FCB-3D50-989F-99297093ADD4}"/>
                </a:ext>
              </a:extLst>
            </p:cNvPr>
            <p:cNvSpPr txBox="1">
              <a:spLocks noChangeArrowheads="1"/>
            </p:cNvSpPr>
            <p:nvPr/>
          </p:nvSpPr>
          <p:spPr bwMode="auto">
            <a:xfrm>
              <a:off x="4185886" y="1801276"/>
              <a:ext cx="1571625" cy="36933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002060"/>
                  </a:solidFill>
                  <a:ea typeface="Calibri" panose="020F0502020204030204" pitchFamily="34" charset="0"/>
                  <a:cs typeface="Calibri" panose="020F0502020204030204" pitchFamily="34" charset="0"/>
                </a:rPr>
                <a:t>3 août 2009</a:t>
              </a:r>
            </a:p>
          </p:txBody>
        </p:sp>
      </p:grpSp>
      <p:sp>
        <p:nvSpPr>
          <p:cNvPr id="2" name="ZoneTexte 1">
            <a:extLst>
              <a:ext uri="{FF2B5EF4-FFF2-40B4-BE49-F238E27FC236}">
                <a16:creationId xmlns:a16="http://schemas.microsoft.com/office/drawing/2014/main" id="{108E96EF-5BDC-E29C-B689-E297E0AF98C0}"/>
              </a:ext>
            </a:extLst>
          </p:cNvPr>
          <p:cNvSpPr txBox="1"/>
          <p:nvPr/>
        </p:nvSpPr>
        <p:spPr>
          <a:xfrm>
            <a:off x="1721383" y="6642945"/>
            <a:ext cx="6183084" cy="261610"/>
          </a:xfrm>
          <a:prstGeom prst="rect">
            <a:avLst/>
          </a:prstGeom>
          <a:noFill/>
        </p:spPr>
        <p:txBody>
          <a:bodyPr wrap="square">
            <a:spAutoFit/>
          </a:bodyPr>
          <a:lstStyle/>
          <a:p>
            <a:r>
              <a:rPr lang="fr-FR" altLang="fr-FR" sz="1100" i="1" dirty="0">
                <a:solidFill>
                  <a:schemeClr val="bg1">
                    <a:lumMod val="65000"/>
                  </a:schemeClr>
                </a:solidFill>
                <a:latin typeface="Calibri" panose="020F0502020204030204" pitchFamily="34" charset="0"/>
                <a:ea typeface="Microsoft YaHei" panose="020B0503020204020204" pitchFamily="34" charset="-122"/>
              </a:rPr>
              <a:t>Source : </a:t>
            </a:r>
            <a:r>
              <a:rPr lang="fr-FR" altLang="fr-FR" sz="1100" i="1" dirty="0" err="1">
                <a:solidFill>
                  <a:schemeClr val="bg1">
                    <a:lumMod val="65000"/>
                  </a:schemeClr>
                </a:solidFill>
                <a:latin typeface="Calibri" panose="020F0502020204030204" pitchFamily="34" charset="0"/>
                <a:ea typeface="Microsoft YaHei" panose="020B0503020204020204" pitchFamily="34" charset="-122"/>
              </a:rPr>
              <a:t>Legifrance</a:t>
            </a:r>
            <a:r>
              <a:rPr lang="fr-FR" altLang="fr-FR" sz="1100" i="1" dirty="0">
                <a:solidFill>
                  <a:schemeClr val="bg1">
                    <a:lumMod val="65000"/>
                  </a:schemeClr>
                </a:solidFill>
                <a:latin typeface="Calibri" panose="020F0502020204030204" pitchFamily="34" charset="0"/>
                <a:ea typeface="Microsoft YaHei" panose="020B0503020204020204" pitchFamily="34" charset="-122"/>
              </a:rPr>
              <a:t>, Sénat</a:t>
            </a:r>
            <a:endParaRPr lang="fr-FR" sz="1100" i="1" dirty="0">
              <a:solidFill>
                <a:schemeClr val="bg1">
                  <a:lumMod val="65000"/>
                </a:schemeClr>
              </a:solidFill>
              <a:latin typeface="Calibri" panose="020F0502020204030204" pitchFamily="34" charset="0"/>
              <a:ea typeface="Microsoft YaHei" panose="020B0503020204020204" pitchFamily="34" charset="-122"/>
            </a:endParaRPr>
          </a:p>
        </p:txBody>
      </p:sp>
    </p:spTree>
    <p:extLst>
      <p:ext uri="{BB962C8B-B14F-4D97-AF65-F5344CB8AC3E}">
        <p14:creationId xmlns:p14="http://schemas.microsoft.com/office/powerpoint/2010/main" val="187094200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nodeType="afterEffect">
                                  <p:stCondLst>
                                    <p:cond delay="75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750"/>
                            </p:stCondLst>
                            <p:childTnLst>
                              <p:par>
                                <p:cTn id="13" presetID="10" presetClass="entr" presetSubtype="0" fill="hold" nodeType="afterEffect">
                                  <p:stCondLst>
                                    <p:cond delay="75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3000"/>
                            </p:stCondLst>
                            <p:childTnLst>
                              <p:par>
                                <p:cTn id="17" presetID="10" presetClass="entr" presetSubtype="0" fill="hold" nodeType="afterEffect">
                                  <p:stCondLst>
                                    <p:cond delay="75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4250"/>
                            </p:stCondLst>
                            <p:childTnLst>
                              <p:par>
                                <p:cTn id="21" presetID="10" presetClass="entr" presetSubtype="0" fill="hold"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childTnLst>
                          </p:cTn>
                        </p:par>
                        <p:par>
                          <p:cTn id="24" fill="hold">
                            <p:stCondLst>
                              <p:cond delay="4750"/>
                            </p:stCondLst>
                            <p:childTnLst>
                              <p:par>
                                <p:cTn id="25" presetID="10" presetClass="entr" presetSubtype="0" fill="hold" nodeType="afterEffect">
                                  <p:stCondLst>
                                    <p:cond delay="75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 industriel">
            <a:extLst>
              <a:ext uri="{FF2B5EF4-FFF2-40B4-BE49-F238E27FC236}">
                <a16:creationId xmlns:a16="http://schemas.microsoft.com/office/drawing/2014/main" id="{F6D0401B-9186-B0D5-94C9-639AEC08FC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909" t="5544" r="12746" b="5380"/>
          <a:stretch/>
        </p:blipFill>
        <p:spPr bwMode="auto">
          <a:xfrm>
            <a:off x="2126688" y="2679136"/>
            <a:ext cx="2836199" cy="3265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66" name="Texte 2">
            <a:extLst>
              <a:ext uri="{FF2B5EF4-FFF2-40B4-BE49-F238E27FC236}">
                <a16:creationId xmlns:a16="http://schemas.microsoft.com/office/drawing/2014/main" id="{F1801061-891C-F28C-6657-AAA98276471E}"/>
              </a:ext>
            </a:extLst>
          </p:cNvPr>
          <p:cNvSpPr>
            <a:spLocks noChangeArrowheads="1"/>
          </p:cNvSpPr>
          <p:nvPr/>
        </p:nvSpPr>
        <p:spPr bwMode="auto">
          <a:xfrm>
            <a:off x="5026730" y="2040380"/>
            <a:ext cx="6802897" cy="4153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just"/>
            <a:r>
              <a:rPr lang="fr-FR" sz="2200" dirty="0">
                <a:solidFill>
                  <a:srgbClr val="2F5597"/>
                </a:solidFill>
              </a:rPr>
              <a:t>Elle </a:t>
            </a:r>
            <a:r>
              <a:rPr lang="fr-FR" sz="2200" b="1" dirty="0">
                <a:solidFill>
                  <a:srgbClr val="2F5597"/>
                </a:solidFill>
              </a:rPr>
              <a:t>interdit</a:t>
            </a:r>
            <a:r>
              <a:rPr lang="fr-FR" sz="2200" dirty="0">
                <a:solidFill>
                  <a:srgbClr val="2F5597"/>
                </a:solidFill>
              </a:rPr>
              <a:t> aux établissements </a:t>
            </a:r>
            <a:r>
              <a:rPr lang="fr-FR" sz="2200" b="1" dirty="0">
                <a:solidFill>
                  <a:srgbClr val="2F5597"/>
                </a:solidFill>
              </a:rPr>
              <a:t>industriels, commerciaux ou administratifs</a:t>
            </a:r>
            <a:r>
              <a:rPr lang="fr-FR" sz="2200" dirty="0">
                <a:solidFill>
                  <a:srgbClr val="2F5597"/>
                </a:solidFill>
              </a:rPr>
              <a:t> d’émettre </a:t>
            </a:r>
            <a:r>
              <a:rPr lang="fr-FR" sz="2200" b="1" dirty="0">
                <a:solidFill>
                  <a:srgbClr val="2F5597"/>
                </a:solidFill>
              </a:rPr>
              <a:t>« des fumées, des suies, des gaz toxiques ou corrosifs susceptibles d’incommoder le voisinage, de polluer l’atmosphère, de nuire à la santé ou à la sécurité publique, à la production agricole, à la bonne conservation des monuments ou à la beauté des sites». </a:t>
            </a:r>
          </a:p>
          <a:p>
            <a:pPr algn="just"/>
            <a:r>
              <a:rPr lang="fr-FR" sz="2200" dirty="0">
                <a:solidFill>
                  <a:srgbClr val="2F5597"/>
                </a:solidFill>
              </a:rPr>
              <a:t>Considéré comme </a:t>
            </a:r>
            <a:r>
              <a:rPr lang="fr-FR" sz="2200" b="1" dirty="0">
                <a:solidFill>
                  <a:srgbClr val="2F5597"/>
                </a:solidFill>
              </a:rPr>
              <a:t>trop ambitieux dans ses objectifs</a:t>
            </a:r>
            <a:r>
              <a:rPr lang="fr-FR" sz="2200" dirty="0">
                <a:solidFill>
                  <a:srgbClr val="2F5597"/>
                </a:solidFill>
              </a:rPr>
              <a:t> et s’adressant </a:t>
            </a:r>
            <a:r>
              <a:rPr lang="fr-FR" sz="2200" b="1" dirty="0">
                <a:solidFill>
                  <a:srgbClr val="2F5597"/>
                </a:solidFill>
              </a:rPr>
              <a:t>uniquement aux industriels</a:t>
            </a:r>
            <a:r>
              <a:rPr lang="fr-FR" sz="2200" dirty="0">
                <a:solidFill>
                  <a:srgbClr val="2F5597"/>
                </a:solidFill>
              </a:rPr>
              <a:t>, ce dispositif relève davantage d’une incitation forte adressée à ces derniers de prévenir </a:t>
            </a:r>
            <a:r>
              <a:rPr lang="fr-FR" sz="2200" b="1" dirty="0">
                <a:solidFill>
                  <a:srgbClr val="2F5597"/>
                </a:solidFill>
              </a:rPr>
              <a:t>les émissions de fumées susceptibles de souiller l’atmosphère.</a:t>
            </a:r>
          </a:p>
        </p:txBody>
      </p:sp>
      <p:sp>
        <p:nvSpPr>
          <p:cNvPr id="3" name="Titre de la diapositive">
            <a:extLst>
              <a:ext uri="{FF2B5EF4-FFF2-40B4-BE49-F238E27FC236}">
                <a16:creationId xmlns:a16="http://schemas.microsoft.com/office/drawing/2014/main" id="{10E6442E-205B-046C-CE17-5DA1E3CAEA22}"/>
              </a:ext>
            </a:extLst>
          </p:cNvPr>
          <p:cNvSpPr/>
          <p:nvPr/>
        </p:nvSpPr>
        <p:spPr>
          <a:xfrm>
            <a:off x="1492250" y="-12700"/>
            <a:ext cx="10709275" cy="1080000"/>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rPr>
              <a:t>La Loi Morizet</a:t>
            </a:r>
          </a:p>
        </p:txBody>
      </p:sp>
      <p:sp>
        <p:nvSpPr>
          <p:cNvPr id="6" name="Texte 1">
            <a:extLst>
              <a:ext uri="{FF2B5EF4-FFF2-40B4-BE49-F238E27FC236}">
                <a16:creationId xmlns:a16="http://schemas.microsoft.com/office/drawing/2014/main" id="{025665E3-5489-864A-5814-C56DCB64397A}"/>
              </a:ext>
            </a:extLst>
          </p:cNvPr>
          <p:cNvSpPr>
            <a:spLocks noChangeArrowheads="1"/>
          </p:cNvSpPr>
          <p:nvPr/>
        </p:nvSpPr>
        <p:spPr bwMode="auto">
          <a:xfrm>
            <a:off x="1570950" y="1215385"/>
            <a:ext cx="10258677" cy="76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r>
              <a:rPr lang="fr-FR" altLang="fr-FR" sz="2200" b="1" dirty="0">
                <a:solidFill>
                  <a:srgbClr val="2F5597"/>
                </a:solidFill>
              </a:rPr>
              <a:t>Loi du 20 avril 1932</a:t>
            </a:r>
            <a:r>
              <a:rPr lang="fr-FR" altLang="fr-FR" sz="2200" dirty="0">
                <a:solidFill>
                  <a:srgbClr val="2F5597"/>
                </a:solidFill>
              </a:rPr>
              <a:t> dite </a:t>
            </a:r>
            <a:r>
              <a:rPr lang="fr-FR" altLang="fr-FR" sz="2200" b="1" dirty="0">
                <a:solidFill>
                  <a:srgbClr val="2F5597"/>
                </a:solidFill>
              </a:rPr>
              <a:t>loi Morizet</a:t>
            </a:r>
            <a:r>
              <a:rPr lang="fr-FR" altLang="fr-FR" sz="2200" dirty="0">
                <a:solidFill>
                  <a:srgbClr val="2F5597"/>
                </a:solidFill>
              </a:rPr>
              <a:t> sur </a:t>
            </a:r>
            <a:r>
              <a:rPr lang="fr-FR" altLang="fr-FR" sz="2200" b="1" dirty="0">
                <a:solidFill>
                  <a:srgbClr val="2F5597"/>
                </a:solidFill>
              </a:rPr>
              <a:t>la suppression des fumées industrielles </a:t>
            </a:r>
            <a:r>
              <a:rPr lang="fr-FR" altLang="fr-FR" sz="2200" dirty="0">
                <a:solidFill>
                  <a:srgbClr val="2F5597"/>
                </a:solidFill>
              </a:rPr>
              <a:t>et qui introduit pour </a:t>
            </a:r>
            <a:r>
              <a:rPr lang="fr-FR" altLang="fr-FR" sz="2200" b="1" dirty="0">
                <a:solidFill>
                  <a:srgbClr val="2F5597"/>
                </a:solidFill>
              </a:rPr>
              <a:t>la première fois la notion de pollution atmosphérique.</a:t>
            </a:r>
          </a:p>
        </p:txBody>
      </p:sp>
      <p:pic>
        <p:nvPicPr>
          <p:cNvPr id="4" name="Picto Retour">
            <a:hlinkClick r:id="rId4" action="ppaction://hlinksldjump"/>
            <a:extLst>
              <a:ext uri="{FF2B5EF4-FFF2-40B4-BE49-F238E27FC236}">
                <a16:creationId xmlns:a16="http://schemas.microsoft.com/office/drawing/2014/main" id="{6F532252-6AA2-BCC8-F5E4-4C367B0BAC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5192" y="5758798"/>
            <a:ext cx="596157" cy="567075"/>
          </a:xfrm>
          <a:prstGeom prst="rect">
            <a:avLst/>
          </a:prstGeom>
        </p:spPr>
      </p:pic>
      <p:sp>
        <p:nvSpPr>
          <p:cNvPr id="10" name="Texte de la source">
            <a:extLst>
              <a:ext uri="{FF2B5EF4-FFF2-40B4-BE49-F238E27FC236}">
                <a16:creationId xmlns:a16="http://schemas.microsoft.com/office/drawing/2014/main" id="{26668EE4-A399-C9E7-3202-DED87509E3E6}"/>
              </a:ext>
            </a:extLst>
          </p:cNvPr>
          <p:cNvSpPr txBox="1"/>
          <p:nvPr/>
        </p:nvSpPr>
        <p:spPr>
          <a:xfrm>
            <a:off x="1717548" y="6457850"/>
            <a:ext cx="9382140" cy="261610"/>
          </a:xfrm>
          <a:prstGeom prst="rect">
            <a:avLst/>
          </a:prstGeom>
          <a:noFill/>
        </p:spPr>
        <p:txBody>
          <a:bodyPr wrap="square" rtlCol="0">
            <a:spAutoFit/>
          </a:bodyPr>
          <a:lstStyle/>
          <a:p>
            <a:r>
              <a:rPr lang="fr-FR" sz="1100" dirty="0">
                <a:solidFill>
                  <a:schemeClr val="bg1">
                    <a:lumMod val="50000"/>
                  </a:schemeClr>
                </a:solidFill>
              </a:rPr>
              <a:t>Source : Sénat et loi du 12 mai 1932 dite Morizet relative au Conseil Général de la Seine JORF du 14 mai 1932 (JORF : Journal Officiel da la République Française)</a:t>
            </a:r>
          </a:p>
        </p:txBody>
      </p:sp>
    </p:spTree>
    <p:extLst>
      <p:ext uri="{BB962C8B-B14F-4D97-AF65-F5344CB8AC3E}">
        <p14:creationId xmlns:p14="http://schemas.microsoft.com/office/powerpoint/2010/main" val="91791538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a:extLst>
              <a:ext uri="{FF2B5EF4-FFF2-40B4-BE49-F238E27FC236}">
                <a16:creationId xmlns:a16="http://schemas.microsoft.com/office/drawing/2014/main" id="{49EB8067-647D-66B0-5911-9928F1435C9A}"/>
              </a:ext>
            </a:extLst>
          </p:cNvPr>
          <p:cNvPicPr>
            <a:picLocks noChangeAspect="1"/>
          </p:cNvPicPr>
          <p:nvPr/>
        </p:nvPicPr>
        <p:blipFill>
          <a:blip r:embed="rId3">
            <a:extLst>
              <a:ext uri="{28A0092B-C50C-407E-A947-70E740481C1C}">
                <a14:useLocalDpi xmlns:a14="http://schemas.microsoft.com/office/drawing/2010/main" val="0"/>
              </a:ext>
            </a:extLst>
          </a:blip>
          <a:srcRect l="10657" b="7204"/>
          <a:stretch>
            <a:fillRect/>
          </a:stretch>
        </p:blipFill>
        <p:spPr bwMode="auto">
          <a:xfrm>
            <a:off x="0" y="28575"/>
            <a:ext cx="121920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1">
            <a:extLst>
              <a:ext uri="{FF2B5EF4-FFF2-40B4-BE49-F238E27FC236}">
                <a16:creationId xmlns:a16="http://schemas.microsoft.com/office/drawing/2014/main" id="{09CEA7AB-4EB7-72D9-9DB3-7F9F84760D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7885" y="2613329"/>
            <a:ext cx="5329555"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8" name="Rectangle 12">
            <a:extLst>
              <a:ext uri="{FF2B5EF4-FFF2-40B4-BE49-F238E27FC236}">
                <a16:creationId xmlns:a16="http://schemas.microsoft.com/office/drawing/2014/main" id="{986E55A4-85B2-C809-7A61-74E06F4ED1B0}"/>
              </a:ext>
            </a:extLst>
          </p:cNvPr>
          <p:cNvSpPr>
            <a:spLocks noChangeArrowheads="1"/>
          </p:cNvSpPr>
          <p:nvPr/>
        </p:nvSpPr>
        <p:spPr bwMode="auto">
          <a:xfrm>
            <a:off x="5059680" y="690562"/>
            <a:ext cx="7132320" cy="1784655"/>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fr-FR" sz="4000" b="1" dirty="0">
                <a:solidFill>
                  <a:srgbClr val="FFFFFF"/>
                </a:solidFill>
                <a:latin typeface="Calibri" panose="020F0502020204030204" pitchFamily="34" charset="0"/>
                <a:ea typeface="Microsoft YaHei" panose="020B0503020204020204" pitchFamily="34" charset="-122"/>
              </a:rPr>
              <a:t>     LES DIFFÉRENTS PILIERS </a:t>
            </a:r>
          </a:p>
          <a:p>
            <a:r>
              <a:rPr lang="fr-FR" sz="4000" b="1" dirty="0">
                <a:solidFill>
                  <a:srgbClr val="FFFFFF"/>
                </a:solidFill>
                <a:latin typeface="Calibri" panose="020F0502020204030204" pitchFamily="34" charset="0"/>
                <a:ea typeface="Microsoft YaHei" panose="020B0503020204020204" pitchFamily="34" charset="-122"/>
              </a:rPr>
              <a:t>     DE L’OBSERVATOIRE </a:t>
            </a:r>
            <a:endParaRPr lang="fr-FR" dirty="0"/>
          </a:p>
        </p:txBody>
      </p:sp>
    </p:spTree>
    <p:extLst>
      <p:ext uri="{BB962C8B-B14F-4D97-AF65-F5344CB8AC3E}">
        <p14:creationId xmlns:p14="http://schemas.microsoft.com/office/powerpoint/2010/main" val="134266609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nd ?">
            <a:extLst>
              <a:ext uri="{FF2B5EF4-FFF2-40B4-BE49-F238E27FC236}">
                <a16:creationId xmlns:a16="http://schemas.microsoft.com/office/drawing/2014/main" id="{072196DD-5629-F008-D62A-75C02CDF15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20267" r="74062" b="18936"/>
          <a:stretch/>
        </p:blipFill>
        <p:spPr bwMode="auto">
          <a:xfrm>
            <a:off x="6822187" y="1366992"/>
            <a:ext cx="3099763" cy="5265582"/>
          </a:xfrm>
          <a:prstGeom prst="rect">
            <a:avLst/>
          </a:prstGeom>
          <a:noFill/>
          <a:ln>
            <a:noFill/>
          </a:ln>
          <a:effectLst/>
          <a:extLst>
            <a:ext uri="{909E8E84-426E-40DD-AFC4-6F175D3DCCD1}">
              <a14:hiddenFill xmlns:a14="http://schemas.microsoft.com/office/drawing/2010/main">
                <a:blipFill dpi="0" rotWithShape="0">
                  <a:blip/>
                  <a:srcRect t="20267" r="71779" b="1893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8129" name="Titre de la diapositive">
            <a:extLst>
              <a:ext uri="{FF2B5EF4-FFF2-40B4-BE49-F238E27FC236}">
                <a16:creationId xmlns:a16="http://schemas.microsoft.com/office/drawing/2014/main" id="{37DD3198-5D77-56D8-9BAA-403CBAB6B914}"/>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Qu’est-ce qu’un observatoire ?</a:t>
            </a:r>
          </a:p>
        </p:txBody>
      </p:sp>
      <p:sp>
        <p:nvSpPr>
          <p:cNvPr id="48141" name="Texte 1">
            <a:extLst>
              <a:ext uri="{FF2B5EF4-FFF2-40B4-BE49-F238E27FC236}">
                <a16:creationId xmlns:a16="http://schemas.microsoft.com/office/drawing/2014/main" id="{E330A38E-0DD0-A430-6C0C-71840D06E87E}"/>
              </a:ext>
            </a:extLst>
          </p:cNvPr>
          <p:cNvSpPr>
            <a:spLocks noChangeArrowheads="1"/>
          </p:cNvSpPr>
          <p:nvPr/>
        </p:nvSpPr>
        <p:spPr bwMode="auto">
          <a:xfrm>
            <a:off x="5207330" y="2036284"/>
            <a:ext cx="6329469" cy="1445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9pPr>
          </a:lstStyle>
          <a:p>
            <a:pPr algn="just" eaLnBrk="1">
              <a:buClrTx/>
              <a:buFontTx/>
              <a:buNone/>
            </a:pPr>
            <a:r>
              <a:rPr lang="fr-FR" altLang="fr-FR" sz="2200" dirty="0">
                <a:solidFill>
                  <a:srgbClr val="2F5597"/>
                </a:solidFill>
              </a:rPr>
              <a:t>Un observatoire est un établissement, un organisme administratif ou syndical, chargé d'</a:t>
            </a:r>
            <a:r>
              <a:rPr lang="fr-FR" altLang="fr-FR" sz="2200" b="1" dirty="0">
                <a:solidFill>
                  <a:srgbClr val="2F5597"/>
                </a:solidFill>
              </a:rPr>
              <a:t>observer</a:t>
            </a:r>
            <a:r>
              <a:rPr lang="fr-FR" altLang="fr-FR" sz="2200" dirty="0">
                <a:solidFill>
                  <a:srgbClr val="2F5597"/>
                </a:solidFill>
              </a:rPr>
              <a:t> un domaine </a:t>
            </a:r>
            <a:r>
              <a:rPr lang="fr-FR" altLang="fr-FR" sz="2200" b="1" dirty="0">
                <a:solidFill>
                  <a:srgbClr val="2F5597"/>
                </a:solidFill>
              </a:rPr>
              <a:t>spécifique</a:t>
            </a:r>
            <a:r>
              <a:rPr lang="fr-FR" altLang="fr-FR" sz="2200" dirty="0">
                <a:solidFill>
                  <a:srgbClr val="2F5597"/>
                </a:solidFill>
              </a:rPr>
              <a:t> (astronomie, qualité de l’air, biodiversité…).</a:t>
            </a:r>
          </a:p>
        </p:txBody>
      </p:sp>
      <p:sp>
        <p:nvSpPr>
          <p:cNvPr id="4" name="Texte 2">
            <a:extLst>
              <a:ext uri="{FF2B5EF4-FFF2-40B4-BE49-F238E27FC236}">
                <a16:creationId xmlns:a16="http://schemas.microsoft.com/office/drawing/2014/main" id="{99B0F205-087E-34C0-3696-41B5F85A90BA}"/>
              </a:ext>
            </a:extLst>
          </p:cNvPr>
          <p:cNvSpPr>
            <a:spLocks noChangeArrowheads="1"/>
          </p:cNvSpPr>
          <p:nvPr/>
        </p:nvSpPr>
        <p:spPr bwMode="auto">
          <a:xfrm>
            <a:off x="5207330" y="4150659"/>
            <a:ext cx="6329469" cy="1445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Calibri" panose="020F0502020204030204" pitchFamily="34" charset="0"/>
                <a:ea typeface="Microsoft YaHei" panose="020B0503020204020204" pitchFamily="34" charset="-122"/>
              </a:defRPr>
            </a:lvl9pPr>
          </a:lstStyle>
          <a:p>
            <a:pPr algn="just" eaLnBrk="1">
              <a:buClrTx/>
              <a:buFontTx/>
              <a:buNone/>
            </a:pPr>
            <a:r>
              <a:rPr lang="fr-FR" altLang="fr-FR" sz="2200" b="1" dirty="0">
                <a:solidFill>
                  <a:srgbClr val="2F5597"/>
                </a:solidFill>
              </a:rPr>
              <a:t>Un observatoire </a:t>
            </a:r>
            <a:r>
              <a:rPr lang="fr-FR" altLang="fr-FR" sz="2200" dirty="0">
                <a:solidFill>
                  <a:srgbClr val="2F5597"/>
                </a:solidFill>
              </a:rPr>
              <a:t>va donc </a:t>
            </a:r>
            <a:r>
              <a:rPr lang="fr-FR" altLang="fr-FR" sz="2200" b="1" dirty="0">
                <a:solidFill>
                  <a:srgbClr val="2F5597"/>
                </a:solidFill>
              </a:rPr>
              <a:t>observer et prélever des données </a:t>
            </a:r>
            <a:r>
              <a:rPr lang="fr-FR" altLang="fr-FR" sz="2200" dirty="0">
                <a:solidFill>
                  <a:srgbClr val="2F5597"/>
                </a:solidFill>
              </a:rPr>
              <a:t>dans son domaine d’information, les rassembler, puis les analyser pour comprendre et prévoir, afin d’informer la population.</a:t>
            </a:r>
          </a:p>
        </p:txBody>
      </p:sp>
      <p:pic>
        <p:nvPicPr>
          <p:cNvPr id="10" name="Image 9">
            <a:extLst>
              <a:ext uri="{FF2B5EF4-FFF2-40B4-BE49-F238E27FC236}">
                <a16:creationId xmlns:a16="http://schemas.microsoft.com/office/drawing/2014/main" id="{205510AA-4F84-0AC5-281B-37B209D751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3664" y="1881381"/>
            <a:ext cx="1986237" cy="4538555"/>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8141"/>
                                        </p:tgtEl>
                                        <p:attrNameLst>
                                          <p:attrName>style.visibility</p:attrName>
                                        </p:attrNameLst>
                                      </p:cBhvr>
                                      <p:to>
                                        <p:strVal val="visible"/>
                                      </p:to>
                                    </p:set>
                                    <p:animEffect transition="in" filter="fade">
                                      <p:cBhvr>
                                        <p:cTn id="11" dur="500"/>
                                        <p:tgtEl>
                                          <p:spTgt spid="48141"/>
                                        </p:tgtEl>
                                      </p:cBhvr>
                                    </p:animEffect>
                                  </p:childTnLst>
                                </p:cTn>
                              </p:par>
                            </p:childTnLst>
                          </p:cTn>
                        </p:par>
                        <p:par>
                          <p:cTn id="12" fill="hold">
                            <p:stCondLst>
                              <p:cond delay="1000"/>
                            </p:stCondLst>
                            <p:childTnLst>
                              <p:par>
                                <p:cTn id="13" presetID="10" presetClass="entr" presetSubtype="0" fill="hold" grpId="0" nodeType="afterEffect">
                                  <p:stCondLst>
                                    <p:cond delay="5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1"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
            <a:extLst>
              <a:ext uri="{FF2B5EF4-FFF2-40B4-BE49-F238E27FC236}">
                <a16:creationId xmlns:a16="http://schemas.microsoft.com/office/drawing/2014/main" id="{ED312E98-B7C4-AE28-E792-2E8375AC986D}"/>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469474" y="4201886"/>
            <a:ext cx="2471150" cy="1436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e 4">
            <a:extLst>
              <a:ext uri="{FF2B5EF4-FFF2-40B4-BE49-F238E27FC236}">
                <a16:creationId xmlns:a16="http://schemas.microsoft.com/office/drawing/2014/main" id="{ACF035E3-78AE-AC1F-1306-075A21372060}"/>
              </a:ext>
            </a:extLst>
          </p:cNvPr>
          <p:cNvSpPr/>
          <p:nvPr/>
        </p:nvSpPr>
        <p:spPr>
          <a:xfrm>
            <a:off x="8519990" y="5702707"/>
            <a:ext cx="2172546" cy="424732"/>
          </a:xfrm>
          <a:prstGeom prst="rect">
            <a:avLst/>
          </a:prstGeom>
        </p:spPr>
        <p:txBody>
          <a:bodyPr wrap="square">
            <a:spAutoFit/>
          </a:bodyPr>
          <a:lstStyle/>
          <a:p>
            <a:pPr algn="ctr">
              <a:lnSpc>
                <a:spcPct val="90000"/>
              </a:lnSpc>
              <a:spcBef>
                <a:spcPts val="1000"/>
              </a:spcBef>
            </a:pPr>
            <a:r>
              <a:rPr lang="fr-FR" altLang="fr-FR" sz="2400" b="1" dirty="0">
                <a:solidFill>
                  <a:srgbClr val="2F5597"/>
                </a:solidFill>
                <a:cs typeface="Calibri" panose="020F0502020204030204" pitchFamily="34" charset="0"/>
              </a:rPr>
              <a:t>Engager</a:t>
            </a:r>
          </a:p>
        </p:txBody>
      </p:sp>
      <p:grpSp>
        <p:nvGrpSpPr>
          <p:cNvPr id="15" name="Connaitre">
            <a:extLst>
              <a:ext uri="{FF2B5EF4-FFF2-40B4-BE49-F238E27FC236}">
                <a16:creationId xmlns:a16="http://schemas.microsoft.com/office/drawing/2014/main" id="{A0804ED0-3087-C037-9F72-2D547F4EE4DA}"/>
              </a:ext>
            </a:extLst>
          </p:cNvPr>
          <p:cNvGrpSpPr/>
          <p:nvPr/>
        </p:nvGrpSpPr>
        <p:grpSpPr>
          <a:xfrm>
            <a:off x="3150919" y="3498981"/>
            <a:ext cx="2172546" cy="2825498"/>
            <a:chOff x="9193960" y="1258276"/>
            <a:chExt cx="2750173" cy="3284031"/>
          </a:xfrm>
        </p:grpSpPr>
        <p:pic>
          <p:nvPicPr>
            <p:cNvPr id="13" name="Image 12">
              <a:extLst>
                <a:ext uri="{FF2B5EF4-FFF2-40B4-BE49-F238E27FC236}">
                  <a16:creationId xmlns:a16="http://schemas.microsoft.com/office/drawing/2014/main" id="{9090B03C-969D-EBB9-937B-314B96C3033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244270" y="1258276"/>
              <a:ext cx="2653080" cy="2868195"/>
            </a:xfrm>
            <a:prstGeom prst="rect">
              <a:avLst/>
            </a:prstGeom>
          </p:spPr>
        </p:pic>
        <p:sp>
          <p:nvSpPr>
            <p:cNvPr id="5" name="Texte 3">
              <a:extLst>
                <a:ext uri="{FF2B5EF4-FFF2-40B4-BE49-F238E27FC236}">
                  <a16:creationId xmlns:a16="http://schemas.microsoft.com/office/drawing/2014/main" id="{8760C65D-AA6A-AEB8-A20B-9B4DAAF02ECC}"/>
                </a:ext>
              </a:extLst>
            </p:cNvPr>
            <p:cNvSpPr/>
            <p:nvPr/>
          </p:nvSpPr>
          <p:spPr>
            <a:xfrm>
              <a:off x="9193960" y="4048648"/>
              <a:ext cx="2750173" cy="493659"/>
            </a:xfrm>
            <a:prstGeom prst="rect">
              <a:avLst/>
            </a:prstGeom>
          </p:spPr>
          <p:txBody>
            <a:bodyPr wrap="square">
              <a:spAutoFit/>
            </a:bodyPr>
            <a:lstStyle/>
            <a:p>
              <a:pPr algn="ctr">
                <a:lnSpc>
                  <a:spcPct val="90000"/>
                </a:lnSpc>
                <a:spcBef>
                  <a:spcPts val="1000"/>
                </a:spcBef>
              </a:pPr>
              <a:r>
                <a:rPr lang="fr-FR" altLang="fr-FR" sz="2400" b="1" dirty="0">
                  <a:solidFill>
                    <a:srgbClr val="2F5597"/>
                  </a:solidFill>
                  <a:cs typeface="Calibri" panose="020F0502020204030204" pitchFamily="34" charset="0"/>
                </a:rPr>
                <a:t>Connaître</a:t>
              </a:r>
            </a:p>
          </p:txBody>
        </p:sp>
      </p:grpSp>
      <p:grpSp>
        <p:nvGrpSpPr>
          <p:cNvPr id="12" name="Informer">
            <a:extLst>
              <a:ext uri="{FF2B5EF4-FFF2-40B4-BE49-F238E27FC236}">
                <a16:creationId xmlns:a16="http://schemas.microsoft.com/office/drawing/2014/main" id="{41F7ADD1-7259-4A83-37D1-CD5FBBB97707}"/>
              </a:ext>
            </a:extLst>
          </p:cNvPr>
          <p:cNvGrpSpPr/>
          <p:nvPr/>
        </p:nvGrpSpPr>
        <p:grpSpPr>
          <a:xfrm>
            <a:off x="7850588" y="1387023"/>
            <a:ext cx="3274611" cy="2026126"/>
            <a:chOff x="5208556" y="1505843"/>
            <a:chExt cx="3578220" cy="2476503"/>
          </a:xfrm>
        </p:grpSpPr>
        <p:pic>
          <p:nvPicPr>
            <p:cNvPr id="11" name="Image 10">
              <a:extLst>
                <a:ext uri="{FF2B5EF4-FFF2-40B4-BE49-F238E27FC236}">
                  <a16:creationId xmlns:a16="http://schemas.microsoft.com/office/drawing/2014/main" id="{ED7DB5FC-1DC5-079F-A5D1-C68797FCBF8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0085" y="1505843"/>
              <a:ext cx="2276762" cy="2113281"/>
            </a:xfrm>
            <a:prstGeom prst="rect">
              <a:avLst/>
            </a:prstGeom>
          </p:spPr>
        </p:pic>
        <p:sp>
          <p:nvSpPr>
            <p:cNvPr id="7" name="Texte 2">
              <a:extLst>
                <a:ext uri="{FF2B5EF4-FFF2-40B4-BE49-F238E27FC236}">
                  <a16:creationId xmlns:a16="http://schemas.microsoft.com/office/drawing/2014/main" id="{19ADAEAA-1AFC-9D36-67C1-CF43F9BBD9F4}"/>
                </a:ext>
              </a:extLst>
            </p:cNvPr>
            <p:cNvSpPr txBox="1">
              <a:spLocks noChangeArrowheads="1"/>
            </p:cNvSpPr>
            <p:nvPr/>
          </p:nvSpPr>
          <p:spPr bwMode="auto">
            <a:xfrm>
              <a:off x="5208556" y="3463203"/>
              <a:ext cx="3578220" cy="519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2400" b="1" dirty="0">
                  <a:solidFill>
                    <a:srgbClr val="2F5597"/>
                  </a:solidFill>
                  <a:cs typeface="Calibri" panose="020F0502020204030204" pitchFamily="34" charset="0"/>
                </a:rPr>
                <a:t>Informer</a:t>
              </a:r>
            </a:p>
          </p:txBody>
        </p:sp>
      </p:grpSp>
      <p:grpSp>
        <p:nvGrpSpPr>
          <p:cNvPr id="14" name="Surveiller">
            <a:extLst>
              <a:ext uri="{FF2B5EF4-FFF2-40B4-BE49-F238E27FC236}">
                <a16:creationId xmlns:a16="http://schemas.microsoft.com/office/drawing/2014/main" id="{00516283-8F25-21EB-D533-66CBA7A67AF6}"/>
              </a:ext>
            </a:extLst>
          </p:cNvPr>
          <p:cNvGrpSpPr/>
          <p:nvPr/>
        </p:nvGrpSpPr>
        <p:grpSpPr>
          <a:xfrm>
            <a:off x="3122953" y="1697326"/>
            <a:ext cx="2187205" cy="1720902"/>
            <a:chOff x="1609726" y="2344940"/>
            <a:chExt cx="2778250" cy="2185939"/>
          </a:xfrm>
        </p:grpSpPr>
        <p:pic>
          <p:nvPicPr>
            <p:cNvPr id="9" name="Image 8">
              <a:extLst>
                <a:ext uri="{FF2B5EF4-FFF2-40B4-BE49-F238E27FC236}">
                  <a16:creationId xmlns:a16="http://schemas.microsoft.com/office/drawing/2014/main" id="{76B88DF8-065F-AF04-5CF0-B36197726C8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022825" y="2344940"/>
              <a:ext cx="2090370" cy="1543857"/>
            </a:xfrm>
            <a:prstGeom prst="rect">
              <a:avLst/>
            </a:prstGeom>
          </p:spPr>
        </p:pic>
        <p:sp>
          <p:nvSpPr>
            <p:cNvPr id="6" name="Texte 1">
              <a:extLst>
                <a:ext uri="{FF2B5EF4-FFF2-40B4-BE49-F238E27FC236}">
                  <a16:creationId xmlns:a16="http://schemas.microsoft.com/office/drawing/2014/main" id="{66676BEA-D6BF-75EB-5A91-AC2562D25DC7}"/>
                </a:ext>
              </a:extLst>
            </p:cNvPr>
            <p:cNvSpPr txBox="1">
              <a:spLocks noChangeArrowheads="1"/>
            </p:cNvSpPr>
            <p:nvPr/>
          </p:nvSpPr>
          <p:spPr bwMode="auto">
            <a:xfrm>
              <a:off x="1609726" y="3991372"/>
              <a:ext cx="2778250" cy="539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2400" b="1" dirty="0">
                  <a:solidFill>
                    <a:srgbClr val="2F5597"/>
                  </a:solidFill>
                  <a:cs typeface="Calibri" panose="020F0502020204030204" pitchFamily="34" charset="0"/>
                </a:rPr>
                <a:t>Surveiller</a:t>
              </a:r>
            </a:p>
          </p:txBody>
        </p:sp>
      </p:grpSp>
      <p:sp>
        <p:nvSpPr>
          <p:cNvPr id="50177" name="Rectangle 1">
            <a:extLst>
              <a:ext uri="{FF2B5EF4-FFF2-40B4-BE49-F238E27FC236}">
                <a16:creationId xmlns:a16="http://schemas.microsoft.com/office/drawing/2014/main" id="{2067E78E-1330-9DD8-E9CF-0F852F0CD165}"/>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lnSpc>
                <a:spcPct val="90000"/>
              </a:lnSpc>
              <a:spcBef>
                <a:spcPts val="1000"/>
              </a:spcBef>
            </a:pPr>
            <a:r>
              <a:rPr lang="fr-FR" altLang="fr-FR" sz="3200" b="1" dirty="0">
                <a:solidFill>
                  <a:schemeClr val="accent5">
                    <a:lumMod val="75000"/>
                  </a:schemeClr>
                </a:solidFill>
                <a:latin typeface="+mn-lt"/>
                <a:ea typeface="+mn-ea"/>
                <a:cs typeface="Arial" charset="0"/>
              </a:rPr>
              <a:t>À ton avis, quels sont les trois piliers de l</a:t>
            </a:r>
            <a:r>
              <a:rPr lang="fr-FR" sz="3200" b="1" dirty="0">
                <a:solidFill>
                  <a:schemeClr val="accent5">
                    <a:lumMod val="75000"/>
                  </a:schemeClr>
                </a:solidFill>
                <a:latin typeface="+mn-lt"/>
                <a:ea typeface="+mn-ea"/>
                <a:cs typeface="Arial" charset="0"/>
              </a:rPr>
              <a:t>’expertise des observatoires de la qualité de l’air ?</a:t>
            </a:r>
            <a:endParaRPr lang="fr-FR" altLang="fr-FR" sz="3200" b="1" dirty="0">
              <a:solidFill>
                <a:schemeClr val="accent5">
                  <a:lumMod val="75000"/>
                </a:schemeClr>
              </a:solidFill>
              <a:latin typeface="+mn-lt"/>
              <a:ea typeface="+mn-ea"/>
              <a:cs typeface="Arial" charset="0"/>
            </a:endParaRPr>
          </a:p>
        </p:txBody>
      </p:sp>
      <p:sp>
        <p:nvSpPr>
          <p:cNvPr id="2" name="Numéro 1">
            <a:extLst>
              <a:ext uri="{FF2B5EF4-FFF2-40B4-BE49-F238E27FC236}">
                <a16:creationId xmlns:a16="http://schemas.microsoft.com/office/drawing/2014/main" id="{254B7280-F20C-718F-A5E9-AB594DA894C0}"/>
              </a:ext>
            </a:extLst>
          </p:cNvPr>
          <p:cNvSpPr/>
          <p:nvPr/>
        </p:nvSpPr>
        <p:spPr bwMode="auto">
          <a:xfrm>
            <a:off x="3624526" y="1781690"/>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3" name="Numéro 3">
            <a:extLst>
              <a:ext uri="{FF2B5EF4-FFF2-40B4-BE49-F238E27FC236}">
                <a16:creationId xmlns:a16="http://schemas.microsoft.com/office/drawing/2014/main" id="{578C5578-189C-90F2-C74E-13B7A0791002}"/>
              </a:ext>
            </a:extLst>
          </p:cNvPr>
          <p:cNvSpPr/>
          <p:nvPr/>
        </p:nvSpPr>
        <p:spPr bwMode="auto">
          <a:xfrm>
            <a:off x="3692235" y="436337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
        <p:nvSpPr>
          <p:cNvPr id="4" name="Numéro 2">
            <a:extLst>
              <a:ext uri="{FF2B5EF4-FFF2-40B4-BE49-F238E27FC236}">
                <a16:creationId xmlns:a16="http://schemas.microsoft.com/office/drawing/2014/main" id="{BF151DD9-FE51-4755-96DE-E3F84E0EAB41}"/>
              </a:ext>
            </a:extLst>
          </p:cNvPr>
          <p:cNvSpPr/>
          <p:nvPr/>
        </p:nvSpPr>
        <p:spPr bwMode="auto">
          <a:xfrm>
            <a:off x="8990778" y="1859756"/>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pic>
        <p:nvPicPr>
          <p:cNvPr id="8" name="Picto Info">
            <a:extLst>
              <a:ext uri="{FF2B5EF4-FFF2-40B4-BE49-F238E27FC236}">
                <a16:creationId xmlns:a16="http://schemas.microsoft.com/office/drawing/2014/main" id="{FC835653-EDFD-DCE8-1612-3CEA0994AD25}"/>
              </a:ext>
            </a:extLst>
          </p:cNvPr>
          <p:cNvPicPr>
            <a:picLocks noChangeAspect="1"/>
          </p:cNvPicPr>
          <p:nvPr/>
        </p:nvPicPr>
        <p:blipFill>
          <a:blip r:embed="rId7">
            <a:duotone>
              <a:schemeClr val="accent6">
                <a:shade val="45000"/>
                <a:satMod val="135000"/>
              </a:schemeClr>
              <a:prstClr val="white"/>
            </a:duotone>
          </a:blip>
          <a:srcRect/>
          <a:stretch>
            <a:fillRect/>
          </a:stretch>
        </p:blipFill>
        <p:spPr bwMode="auto">
          <a:xfrm>
            <a:off x="294820" y="1704975"/>
            <a:ext cx="779463" cy="661988"/>
          </a:xfrm>
          <a:prstGeom prst="rect">
            <a:avLst/>
          </a:prstGeom>
          <a:noFill/>
          <a:ln>
            <a:noFill/>
          </a:ln>
        </p:spPr>
      </p:pic>
      <p:sp>
        <p:nvSpPr>
          <p:cNvPr id="10" name="Carré corné Info">
            <a:extLst>
              <a:ext uri="{FF2B5EF4-FFF2-40B4-BE49-F238E27FC236}">
                <a16:creationId xmlns:a16="http://schemas.microsoft.com/office/drawing/2014/main" id="{EF15978F-78D9-ED13-CF35-246C21F8B7D0}"/>
              </a:ext>
            </a:extLst>
          </p:cNvPr>
          <p:cNvSpPr/>
          <p:nvPr/>
        </p:nvSpPr>
        <p:spPr>
          <a:xfrm>
            <a:off x="259188" y="5702707"/>
            <a:ext cx="984822" cy="961733"/>
          </a:xfrm>
          <a:prstGeom prst="foldedCorner">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100" b="1" dirty="0">
                <a:solidFill>
                  <a:srgbClr val="2F5597"/>
                </a:solidFill>
              </a:rPr>
              <a:t>1.Surveiller</a:t>
            </a:r>
          </a:p>
          <a:p>
            <a:pPr algn="ctr">
              <a:defRPr/>
            </a:pPr>
            <a:r>
              <a:rPr lang="fr-FR" sz="1100" b="1" dirty="0">
                <a:solidFill>
                  <a:srgbClr val="2F5597"/>
                </a:solidFill>
              </a:rPr>
              <a:t>2. Informer </a:t>
            </a:r>
          </a:p>
          <a:p>
            <a:pPr algn="ctr">
              <a:defRPr/>
            </a:pPr>
            <a:r>
              <a:rPr lang="fr-FR" sz="1100" b="1" dirty="0">
                <a:solidFill>
                  <a:srgbClr val="2F5597"/>
                </a:solidFill>
              </a:rPr>
              <a:t>3. Connaître</a:t>
            </a:r>
          </a:p>
          <a:p>
            <a:pPr algn="ctr">
              <a:defRPr/>
            </a:pPr>
            <a:r>
              <a:rPr lang="fr-FR" sz="1100" b="1" dirty="0">
                <a:solidFill>
                  <a:srgbClr val="2F5597"/>
                </a:solidFill>
              </a:rPr>
              <a:t>4. Engager</a:t>
            </a:r>
          </a:p>
        </p:txBody>
      </p:sp>
      <p:sp>
        <p:nvSpPr>
          <p:cNvPr id="16" name="Numéro 4">
            <a:extLst>
              <a:ext uri="{FF2B5EF4-FFF2-40B4-BE49-F238E27FC236}">
                <a16:creationId xmlns:a16="http://schemas.microsoft.com/office/drawing/2014/main" id="{7D9840CE-11CD-01F8-7796-67600E181DC2}"/>
              </a:ext>
            </a:extLst>
          </p:cNvPr>
          <p:cNvSpPr/>
          <p:nvPr/>
        </p:nvSpPr>
        <p:spPr bwMode="auto">
          <a:xfrm>
            <a:off x="9098263" y="431504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4</a:t>
            </a:r>
          </a:p>
        </p:txBody>
      </p:sp>
      <p:pic>
        <p:nvPicPr>
          <p:cNvPr id="22" name="picto + n°1">
            <a:extLst>
              <a:ext uri="{FF2B5EF4-FFF2-40B4-BE49-F238E27FC236}">
                <a16:creationId xmlns:a16="http://schemas.microsoft.com/office/drawing/2014/main" id="{53489759-7DFC-C8A4-D583-98E92F941A80}"/>
              </a:ext>
            </a:extLst>
          </p:cNvPr>
          <p:cNvPicPr preferRelativeResize="0">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4799591" y="3017808"/>
            <a:ext cx="470600" cy="36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bulle n°1">
            <a:extLst>
              <a:ext uri="{FF2B5EF4-FFF2-40B4-BE49-F238E27FC236}">
                <a16:creationId xmlns:a16="http://schemas.microsoft.com/office/drawing/2014/main" id="{9549539C-C351-B436-B786-D9000874C6E6}"/>
              </a:ext>
            </a:extLst>
          </p:cNvPr>
          <p:cNvSpPr/>
          <p:nvPr/>
        </p:nvSpPr>
        <p:spPr bwMode="auto">
          <a:xfrm>
            <a:off x="5188142" y="1237649"/>
            <a:ext cx="3387404" cy="225862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fr-FR" dirty="0"/>
              <a:t>Par des mesures, de la modélisation (cartographies et scénarisations), des inventaires (cadastres des émissions dans l’air et de l’énergie), des contributions participatives citoyennes, du traitement de données.</a:t>
            </a:r>
            <a:endParaRPr lang="fr-FR" dirty="0">
              <a:effectLst/>
            </a:endParaRPr>
          </a:p>
        </p:txBody>
      </p:sp>
      <p:pic>
        <p:nvPicPr>
          <p:cNvPr id="26" name="picto + n°3">
            <a:extLst>
              <a:ext uri="{FF2B5EF4-FFF2-40B4-BE49-F238E27FC236}">
                <a16:creationId xmlns:a16="http://schemas.microsoft.com/office/drawing/2014/main" id="{68F91005-0599-3A00-DA85-979CCB69BF01}"/>
              </a:ext>
            </a:extLst>
          </p:cNvPr>
          <p:cNvPicPr preferRelativeResize="0">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4801744" y="5921674"/>
            <a:ext cx="470600" cy="36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bulle n°3">
            <a:extLst>
              <a:ext uri="{FF2B5EF4-FFF2-40B4-BE49-F238E27FC236}">
                <a16:creationId xmlns:a16="http://schemas.microsoft.com/office/drawing/2014/main" id="{28FDDE73-0923-283F-CEFC-F820F489ACF6}"/>
              </a:ext>
            </a:extLst>
          </p:cNvPr>
          <p:cNvSpPr/>
          <p:nvPr/>
        </p:nvSpPr>
        <p:spPr bwMode="auto">
          <a:xfrm>
            <a:off x="1568346" y="4960681"/>
            <a:ext cx="2315244" cy="106007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fr-FR" dirty="0"/>
              <a:t>Via le développement de l’expertise.</a:t>
            </a:r>
          </a:p>
        </p:txBody>
      </p:sp>
      <p:pic>
        <p:nvPicPr>
          <p:cNvPr id="28" name="picto + n°2">
            <a:extLst>
              <a:ext uri="{FF2B5EF4-FFF2-40B4-BE49-F238E27FC236}">
                <a16:creationId xmlns:a16="http://schemas.microsoft.com/office/drawing/2014/main" id="{34DC87E5-CAC3-E729-0001-12754E1D5B96}"/>
              </a:ext>
            </a:extLst>
          </p:cNvPr>
          <p:cNvPicPr preferRelativeResize="0">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10045941" y="2999307"/>
            <a:ext cx="470600" cy="36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bulle n°2">
            <a:extLst>
              <a:ext uri="{FF2B5EF4-FFF2-40B4-BE49-F238E27FC236}">
                <a16:creationId xmlns:a16="http://schemas.microsoft.com/office/drawing/2014/main" id="{295E7447-EA0A-F40A-5BD7-6909DEDA722D}"/>
              </a:ext>
            </a:extLst>
          </p:cNvPr>
          <p:cNvSpPr/>
          <p:nvPr/>
        </p:nvSpPr>
        <p:spPr bwMode="auto">
          <a:xfrm>
            <a:off x="5015272" y="3517991"/>
            <a:ext cx="3775955" cy="225862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fr-FR" dirty="0"/>
              <a:t>Via la diffusion des données informations (open data, alertes, bulletins quotidiens, </a:t>
            </a:r>
            <a:r>
              <a:rPr lang="fr-FR" dirty="0" err="1"/>
              <a:t>reporting</a:t>
            </a:r>
            <a:r>
              <a:rPr lang="fr-FR" dirty="0"/>
              <a:t> européen…) et le maintien d’un service d’intervention post-accidentel, nommé QAPA (suite à la circulaire dite </a:t>
            </a:r>
            <a:r>
              <a:rPr lang="fr-FR" dirty="0" err="1"/>
              <a:t>Lubrizol</a:t>
            </a:r>
            <a:r>
              <a:rPr lang="fr-FR" dirty="0"/>
              <a:t>).</a:t>
            </a:r>
            <a:endParaRPr lang="fr-FR" dirty="0">
              <a:effectLst/>
            </a:endParaRPr>
          </a:p>
        </p:txBody>
      </p:sp>
    </p:spTree>
    <p:extLst>
      <p:ext uri="{BB962C8B-B14F-4D97-AF65-F5344CB8AC3E}">
        <p14:creationId xmlns:p14="http://schemas.microsoft.com/office/powerpoint/2010/main" val="860981713"/>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par>
                                <p:cTn id="10" presetID="10"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nextCondLst>
                <p:cond evt="onClick" delay="0">
                  <p:tgtEl>
                    <p:spTgt spid="2"/>
                  </p:tgtEl>
                </p:cond>
              </p:nextCondLst>
            </p:seq>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childTnLst>
                          </p:cTn>
                        </p:par>
                      </p:childTnLst>
                    </p:cTn>
                  </p:par>
                </p:childTnLst>
              </p:cTn>
              <p:nextCondLst>
                <p:cond evt="onClick" delay="0">
                  <p:tgtEl>
                    <p:spTgt spid="4"/>
                  </p:tgtEl>
                </p:cond>
              </p:nextCondLst>
            </p:seq>
            <p:seq concurrent="1" nextAc="seek">
              <p:cTn id="24" restart="whenNotActive" fill="hold" evtFilter="cancelBubble" nodeType="interactiveSeq">
                <p:stCondLst>
                  <p:cond evt="onClick" delay="0">
                    <p:tgtEl>
                      <p:spTgt spid="3"/>
                    </p:tgtEl>
                  </p:cond>
                </p:stCondLst>
                <p:endSync evt="end" delay="0">
                  <p:rtn val="all"/>
                </p:endSync>
                <p:childTnLst>
                  <p:par>
                    <p:cTn id="25" fill="hold">
                      <p:stCondLst>
                        <p:cond delay="0"/>
                      </p:stCondLst>
                      <p:childTnLst>
                        <p:par>
                          <p:cTn id="26" fill="hold">
                            <p:stCondLst>
                              <p:cond delay="0"/>
                            </p:stCondLst>
                            <p:childTnLst>
                              <p:par>
                                <p:cTn id="27" presetID="1" presetClass="exit"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childTnLst>
                          </p:cTn>
                        </p:par>
                      </p:childTnLst>
                    </p:cTn>
                  </p:par>
                </p:childTnLst>
              </p:cTn>
              <p:nextCondLst>
                <p:cond evt="onClick" delay="0">
                  <p:tgtEl>
                    <p:spTgt spid="3"/>
                  </p:tgtEl>
                </p:cond>
              </p:nextCondLst>
            </p:seq>
            <p:seq concurrent="1" nextAc="seek">
              <p:cTn id="35" restart="whenNotActive" fill="hold" evtFilter="cancelBubble" nodeType="interactiveSeq">
                <p:stCondLst>
                  <p:cond evt="onClick" delay="0">
                    <p:tgtEl>
                      <p:spTgt spid="8"/>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1" nodeType="clickEffect">
                                  <p:stCondLst>
                                    <p:cond delay="0"/>
                                  </p:stCondLst>
                                  <p:childTnLst>
                                    <p:set>
                                      <p:cBhvr>
                                        <p:cTn id="43"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4" restart="whenNotActive" fill="hold" evtFilter="cancelBubble" nodeType="interactiveSeq">
                <p:stCondLst>
                  <p:cond evt="onClick" delay="0">
                    <p:tgtEl>
                      <p:spTgt spid="16"/>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0" presetClass="entr" presetSubtype="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childTnLst>
                    </p:cTn>
                  </p:par>
                </p:childTnLst>
              </p:cTn>
              <p:nextCondLst>
                <p:cond evt="onClick" delay="0">
                  <p:tgtEl>
                    <p:spTgt spid="16"/>
                  </p:tgtEl>
                </p:cond>
              </p:nextCondLst>
            </p:seq>
            <p:seq concurrent="1" nextAc="seek">
              <p:cTn id="54" restart="whenNotActive" fill="hold" evtFilter="cancelBubble" nodeType="interactiveSeq">
                <p:stCondLst>
                  <p:cond evt="onClick" delay="0">
                    <p:tgtEl>
                      <p:spTgt spid="22"/>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1" nodeType="click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3" restart="whenNotActive" fill="hold" evtFilter="cancelBubble" nodeType="interactiveSeq">
                <p:stCondLst>
                  <p:cond evt="onClick" delay="0">
                    <p:tgtEl>
                      <p:spTgt spid="26"/>
                    </p:tgtEl>
                  </p:cond>
                </p:stCondLst>
                <p:endSync evt="end" delay="0">
                  <p:rtn val="all"/>
                </p:endSync>
                <p:childTnLst>
                  <p:par>
                    <p:cTn id="64" fill="hold">
                      <p:stCondLst>
                        <p:cond delay="0"/>
                      </p:stCondLst>
                      <p:childTnLst>
                        <p:par>
                          <p:cTn id="65" fill="hold">
                            <p:stCondLst>
                              <p:cond delay="0"/>
                            </p:stCondLst>
                            <p:childTnLst>
                              <p:par>
                                <p:cTn id="66" presetID="1" presetClass="entr" presetSubtype="0" fill="hold" grpId="1" nodeType="clickEffect">
                                  <p:stCondLst>
                                    <p:cond delay="0"/>
                                  </p:stCondLst>
                                  <p:childTnLst>
                                    <p:set>
                                      <p:cBhvr>
                                        <p:cTn id="67" dur="1" fill="hold">
                                          <p:stCondLst>
                                            <p:cond delay="0"/>
                                          </p:stCondLst>
                                        </p:cTn>
                                        <p:tgtEl>
                                          <p:spTgt spid="27"/>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xit" presetSubtype="0" fill="hold" grpId="0" nodeType="clickEffect">
                                  <p:stCondLst>
                                    <p:cond delay="0"/>
                                  </p:stCondLst>
                                  <p:childTnLst>
                                    <p:set>
                                      <p:cBhvr>
                                        <p:cTn id="71"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72" restart="whenNotActive" fill="hold" evtFilter="cancelBubble" nodeType="interactiveSeq">
                <p:stCondLst>
                  <p:cond evt="onClick" delay="0">
                    <p:tgtEl>
                      <p:spTgt spid="28"/>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grpId="1" nodeType="clickEffect">
                                  <p:stCondLst>
                                    <p:cond delay="0"/>
                                  </p:stCondLst>
                                  <p:childTnLst>
                                    <p:set>
                                      <p:cBhvr>
                                        <p:cTn id="76" dur="1" fill="hold">
                                          <p:stCondLst>
                                            <p:cond delay="0"/>
                                          </p:stCondLst>
                                        </p:cTn>
                                        <p:tgtEl>
                                          <p:spTgt spid="2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xit" presetSubtype="0" fill="hold" grpId="0" nodeType="clickEffect">
                                  <p:stCondLst>
                                    <p:cond delay="0"/>
                                  </p:stCondLst>
                                  <p:childTnLst>
                                    <p:set>
                                      <p:cBhvr>
                                        <p:cTn id="80"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20" grpId="0"/>
      <p:bldP spid="2" grpId="0" animBg="1"/>
      <p:bldP spid="3" grpId="0" animBg="1"/>
      <p:bldP spid="4" grpId="0" animBg="1"/>
      <p:bldP spid="10" grpId="0" animBg="1"/>
      <p:bldP spid="10" grpId="1" animBg="1"/>
      <p:bldP spid="16" grpId="0" animBg="1"/>
      <p:bldP spid="23" grpId="0" animBg="1"/>
      <p:bldP spid="23" grpId="1" animBg="1"/>
      <p:bldP spid="27" grpId="0" animBg="1"/>
      <p:bldP spid="27" grpId="1" animBg="1"/>
      <p:bldP spid="29" grpId="0" animBg="1"/>
      <p:bldP spid="29"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esure">
            <a:extLst>
              <a:ext uri="{FF2B5EF4-FFF2-40B4-BE49-F238E27FC236}">
                <a16:creationId xmlns:a16="http://schemas.microsoft.com/office/drawing/2014/main" id="{C595E537-CF2D-817C-D6AF-40E82B1876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303" y="2708866"/>
            <a:ext cx="2828550" cy="1941580"/>
          </a:xfrm>
          <a:prstGeom prst="rect">
            <a:avLst/>
          </a:prstGeom>
        </p:spPr>
      </p:pic>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r>
              <a:rPr lang="fr-FR" altLang="fr-FR" sz="3200" b="1" dirty="0">
                <a:solidFill>
                  <a:schemeClr val="accent5">
                    <a:lumMod val="75000"/>
                  </a:schemeClr>
                </a:solidFill>
              </a:rPr>
              <a:t>Quels sont les outils de la surveillance de la qualité de l’air ?</a:t>
            </a:r>
          </a:p>
        </p:txBody>
      </p:sp>
      <p:sp>
        <p:nvSpPr>
          <p:cNvPr id="23" name="ZoneTexte mesure">
            <a:extLst>
              <a:ext uri="{FF2B5EF4-FFF2-40B4-BE49-F238E27FC236}">
                <a16:creationId xmlns:a16="http://schemas.microsoft.com/office/drawing/2014/main" id="{66ED2186-13FC-B080-6509-5B9FF7324A4D}"/>
              </a:ext>
            </a:extLst>
          </p:cNvPr>
          <p:cNvSpPr txBox="1"/>
          <p:nvPr/>
        </p:nvSpPr>
        <p:spPr>
          <a:xfrm>
            <a:off x="1468247" y="1865059"/>
            <a:ext cx="2906110" cy="2031325"/>
          </a:xfrm>
          <a:prstGeom prst="rect">
            <a:avLst/>
          </a:prstGeom>
          <a:noFill/>
        </p:spPr>
        <p:txBody>
          <a:bodyPr wrap="square">
            <a:spAutoFit/>
          </a:bodyPr>
          <a:lstStyle/>
          <a:p>
            <a:pPr algn="ctr"/>
            <a:r>
              <a:rPr lang="fr-FR" b="1" dirty="0">
                <a:solidFill>
                  <a:srgbClr val="2F5597"/>
                </a:solidFill>
              </a:rPr>
              <a:t>La mesure des polluants atmosphériques</a:t>
            </a:r>
          </a:p>
          <a:p>
            <a:pPr algn="ctr"/>
            <a:r>
              <a:rPr lang="fr-FR" dirty="0">
                <a:solidFill>
                  <a:srgbClr val="2F5597"/>
                </a:solidFill>
              </a:rPr>
              <a:t>Sites fixes et mobiles</a:t>
            </a:r>
          </a:p>
          <a:p>
            <a:pPr algn="ctr"/>
            <a:r>
              <a:rPr lang="fr-FR" dirty="0">
                <a:solidFill>
                  <a:srgbClr val="2F5597"/>
                </a:solidFill>
              </a:rPr>
              <a:t>Micro-capteurs</a:t>
            </a:r>
          </a:p>
          <a:p>
            <a:pPr algn="ctr"/>
            <a:r>
              <a:rPr lang="fr-FR" dirty="0">
                <a:solidFill>
                  <a:srgbClr val="2F5597"/>
                </a:solidFill>
              </a:rPr>
              <a:t>Analyseurs </a:t>
            </a:r>
          </a:p>
          <a:p>
            <a:pPr algn="ctr"/>
            <a:r>
              <a:rPr lang="fr-FR" dirty="0">
                <a:solidFill>
                  <a:srgbClr val="2F5597"/>
                </a:solidFill>
              </a:rPr>
              <a:t>Opérations de maintenance et d’étalonnage</a:t>
            </a:r>
          </a:p>
        </p:txBody>
      </p:sp>
      <p:sp>
        <p:nvSpPr>
          <p:cNvPr id="25" name="ZoneTexte participation">
            <a:extLst>
              <a:ext uri="{FF2B5EF4-FFF2-40B4-BE49-F238E27FC236}">
                <a16:creationId xmlns:a16="http://schemas.microsoft.com/office/drawing/2014/main" id="{579C0C04-EF81-7384-0DD7-A1A4695EFEDD}"/>
              </a:ext>
            </a:extLst>
          </p:cNvPr>
          <p:cNvSpPr txBox="1"/>
          <p:nvPr/>
        </p:nvSpPr>
        <p:spPr>
          <a:xfrm>
            <a:off x="1744090" y="4673367"/>
            <a:ext cx="2906110" cy="2031325"/>
          </a:xfrm>
          <a:prstGeom prst="rect">
            <a:avLst/>
          </a:prstGeom>
          <a:noFill/>
        </p:spPr>
        <p:txBody>
          <a:bodyPr wrap="square">
            <a:spAutoFit/>
          </a:bodyPr>
          <a:lstStyle/>
          <a:p>
            <a:pPr algn="ctr"/>
            <a:r>
              <a:rPr lang="fr-FR" b="1" dirty="0">
                <a:solidFill>
                  <a:srgbClr val="2F5597"/>
                </a:solidFill>
              </a:rPr>
              <a:t>Surveillance participative</a:t>
            </a:r>
          </a:p>
          <a:p>
            <a:pPr algn="ctr"/>
            <a:r>
              <a:rPr lang="fr-FR" b="1" dirty="0">
                <a:solidFill>
                  <a:srgbClr val="2F5597"/>
                </a:solidFill>
              </a:rPr>
              <a:t> </a:t>
            </a:r>
          </a:p>
          <a:p>
            <a:pPr algn="ctr"/>
            <a:r>
              <a:rPr lang="fr-FR" dirty="0">
                <a:solidFill>
                  <a:srgbClr val="2F5597"/>
                </a:solidFill>
              </a:rPr>
              <a:t>Site </a:t>
            </a:r>
            <a:r>
              <a:rPr lang="fr-FR" b="1" dirty="0" err="1">
                <a:solidFill>
                  <a:srgbClr val="2F5597"/>
                </a:solidFill>
              </a:rPr>
              <a:t>Signal’Air</a:t>
            </a:r>
            <a:endParaRPr lang="fr-FR" b="1" dirty="0">
              <a:solidFill>
                <a:srgbClr val="2F5597"/>
              </a:solidFill>
            </a:endParaRPr>
          </a:p>
          <a:p>
            <a:pPr algn="ctr"/>
            <a:r>
              <a:rPr lang="fr-FR" b="1" dirty="0">
                <a:solidFill>
                  <a:srgbClr val="2F5597"/>
                </a:solidFill>
              </a:rPr>
              <a:t>Micro-capteurs</a:t>
            </a:r>
          </a:p>
          <a:p>
            <a:pPr algn="ctr"/>
            <a:r>
              <a:rPr lang="fr-FR" dirty="0">
                <a:solidFill>
                  <a:srgbClr val="2F5597"/>
                </a:solidFill>
              </a:rPr>
              <a:t>Intégration des </a:t>
            </a:r>
            <a:r>
              <a:rPr lang="fr-FR" b="1" dirty="0">
                <a:solidFill>
                  <a:srgbClr val="2F5597"/>
                </a:solidFill>
              </a:rPr>
              <a:t>données des citoyens</a:t>
            </a:r>
            <a:r>
              <a:rPr lang="fr-FR" dirty="0">
                <a:solidFill>
                  <a:srgbClr val="2F5597"/>
                </a:solidFill>
              </a:rPr>
              <a:t> dans la surveillance générale</a:t>
            </a:r>
            <a:endParaRPr lang="fr-FR" sz="1700" dirty="0">
              <a:solidFill>
                <a:srgbClr val="2F5597"/>
              </a:solidFill>
            </a:endParaRPr>
          </a:p>
        </p:txBody>
      </p:sp>
      <p:sp>
        <p:nvSpPr>
          <p:cNvPr id="27" name="ZoneTexte Inventaire des emissions">
            <a:extLst>
              <a:ext uri="{FF2B5EF4-FFF2-40B4-BE49-F238E27FC236}">
                <a16:creationId xmlns:a16="http://schemas.microsoft.com/office/drawing/2014/main" id="{FFA8CF18-D248-0021-111D-E86858A4F376}"/>
              </a:ext>
            </a:extLst>
          </p:cNvPr>
          <p:cNvSpPr txBox="1"/>
          <p:nvPr/>
        </p:nvSpPr>
        <p:spPr>
          <a:xfrm>
            <a:off x="8635095" y="1257833"/>
            <a:ext cx="3237185" cy="2031325"/>
          </a:xfrm>
          <a:prstGeom prst="rect">
            <a:avLst/>
          </a:prstGeom>
          <a:noFill/>
        </p:spPr>
        <p:txBody>
          <a:bodyPr wrap="square">
            <a:spAutoFit/>
          </a:bodyPr>
          <a:lstStyle/>
          <a:p>
            <a:pPr algn="ctr"/>
            <a:r>
              <a:rPr lang="fr-FR" b="1" dirty="0">
                <a:solidFill>
                  <a:srgbClr val="2F5597"/>
                </a:solidFill>
              </a:rPr>
              <a:t>La répartition des sources d’émissions sur le territoire</a:t>
            </a:r>
          </a:p>
          <a:p>
            <a:pPr algn="ctr"/>
            <a:r>
              <a:rPr lang="fr-FR" dirty="0">
                <a:solidFill>
                  <a:srgbClr val="2F5597"/>
                </a:solidFill>
              </a:rPr>
              <a:t> </a:t>
            </a:r>
          </a:p>
          <a:p>
            <a:pPr algn="ctr"/>
            <a:r>
              <a:rPr lang="fr-FR" dirty="0">
                <a:solidFill>
                  <a:srgbClr val="2F5597"/>
                </a:solidFill>
              </a:rPr>
              <a:t>Renseigner sur les différentes sources et leurs contributions respectives </a:t>
            </a:r>
          </a:p>
          <a:p>
            <a:pPr algn="ctr"/>
            <a:r>
              <a:rPr lang="fr-FR" b="1" dirty="0">
                <a:solidFill>
                  <a:srgbClr val="2F5597"/>
                </a:solidFill>
              </a:rPr>
              <a:t>Air-Climat-Energie</a:t>
            </a:r>
          </a:p>
        </p:txBody>
      </p:sp>
      <p:sp>
        <p:nvSpPr>
          <p:cNvPr id="29" name="ZoneTexte modélisation">
            <a:extLst>
              <a:ext uri="{FF2B5EF4-FFF2-40B4-BE49-F238E27FC236}">
                <a16:creationId xmlns:a16="http://schemas.microsoft.com/office/drawing/2014/main" id="{2ACAE0BA-51D8-05CF-E652-C20CB26AC895}"/>
              </a:ext>
            </a:extLst>
          </p:cNvPr>
          <p:cNvSpPr txBox="1"/>
          <p:nvPr/>
        </p:nvSpPr>
        <p:spPr>
          <a:xfrm>
            <a:off x="8709277" y="4454599"/>
            <a:ext cx="3088819" cy="1477328"/>
          </a:xfrm>
          <a:prstGeom prst="rect">
            <a:avLst/>
          </a:prstGeom>
          <a:noFill/>
        </p:spPr>
        <p:txBody>
          <a:bodyPr wrap="square">
            <a:spAutoFit/>
          </a:bodyPr>
          <a:lstStyle/>
          <a:p>
            <a:pPr algn="ctr"/>
            <a:r>
              <a:rPr lang="fr-FR" b="1" dirty="0">
                <a:solidFill>
                  <a:srgbClr val="2F5597"/>
                </a:solidFill>
              </a:rPr>
              <a:t>L’exposition des populations à la pollution atmosphérique </a:t>
            </a:r>
          </a:p>
          <a:p>
            <a:pPr algn="ctr"/>
            <a:endParaRPr lang="fr-FR" dirty="0">
              <a:solidFill>
                <a:srgbClr val="2F5597"/>
              </a:solidFill>
            </a:endParaRPr>
          </a:p>
          <a:p>
            <a:pPr algn="ctr"/>
            <a:r>
              <a:rPr lang="fr-FR" b="1" dirty="0">
                <a:solidFill>
                  <a:srgbClr val="2F5597"/>
                </a:solidFill>
              </a:rPr>
              <a:t>Cartographies</a:t>
            </a:r>
            <a:r>
              <a:rPr lang="fr-FR" dirty="0">
                <a:solidFill>
                  <a:srgbClr val="2F5597"/>
                </a:solidFill>
              </a:rPr>
              <a:t> des polluants</a:t>
            </a:r>
          </a:p>
          <a:p>
            <a:pPr algn="ctr"/>
            <a:r>
              <a:rPr lang="fr-FR" dirty="0">
                <a:solidFill>
                  <a:srgbClr val="2F5597"/>
                </a:solidFill>
              </a:rPr>
              <a:t>Cartes HD horaire </a:t>
            </a:r>
            <a:r>
              <a:rPr lang="fr-FR" dirty="0" err="1">
                <a:solidFill>
                  <a:srgbClr val="2F5597"/>
                </a:solidFill>
              </a:rPr>
              <a:t>ICAIRh</a:t>
            </a:r>
            <a:endParaRPr lang="fr-FR" dirty="0">
              <a:solidFill>
                <a:srgbClr val="2F5597"/>
              </a:solidFill>
            </a:endParaRPr>
          </a:p>
        </p:txBody>
      </p:sp>
      <p:pic>
        <p:nvPicPr>
          <p:cNvPr id="4" name="Inventaire des émissions">
            <a:extLst>
              <a:ext uri="{FF2B5EF4-FFF2-40B4-BE49-F238E27FC236}">
                <a16:creationId xmlns:a16="http://schemas.microsoft.com/office/drawing/2014/main" id="{6E86D361-E086-498C-8DCD-1AAD79884F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5512" y="1437591"/>
            <a:ext cx="2965710" cy="2133604"/>
          </a:xfrm>
          <a:prstGeom prst="rect">
            <a:avLst/>
          </a:prstGeom>
        </p:spPr>
      </p:pic>
      <p:pic>
        <p:nvPicPr>
          <p:cNvPr id="8" name="Modélisation">
            <a:extLst>
              <a:ext uri="{FF2B5EF4-FFF2-40B4-BE49-F238E27FC236}">
                <a16:creationId xmlns:a16="http://schemas.microsoft.com/office/drawing/2014/main" id="{C0BF67CC-A1DD-F65D-427A-D1DD409E4C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9605" y="3289158"/>
            <a:ext cx="2563373" cy="1981204"/>
          </a:xfrm>
          <a:prstGeom prst="rect">
            <a:avLst/>
          </a:prstGeom>
        </p:spPr>
      </p:pic>
      <p:pic>
        <p:nvPicPr>
          <p:cNvPr id="10" name="Surveillance participative">
            <a:extLst>
              <a:ext uri="{FF2B5EF4-FFF2-40B4-BE49-F238E27FC236}">
                <a16:creationId xmlns:a16="http://schemas.microsoft.com/office/drawing/2014/main" id="{F12A7FB6-2C8D-0E99-8164-76BAB92B8E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3701" y="4353607"/>
            <a:ext cx="2493269" cy="2039116"/>
          </a:xfrm>
          <a:prstGeom prst="rect">
            <a:avLst/>
          </a:prstGeom>
        </p:spPr>
      </p:pic>
      <p:pic>
        <p:nvPicPr>
          <p:cNvPr id="3" name="En savoir + participation">
            <a:hlinkClick r:id="rId7" action="ppaction://hlinksldjump"/>
            <a:extLst>
              <a:ext uri="{FF2B5EF4-FFF2-40B4-BE49-F238E27FC236}">
                <a16:creationId xmlns:a16="http://schemas.microsoft.com/office/drawing/2014/main" id="{78F77FAB-7095-3A6D-F322-F84ADF203FE8}"/>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5615372" y="5689030"/>
            <a:ext cx="508435" cy="46538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En savoir + mesure">
            <a:hlinkClick r:id="rId9" action="ppaction://hlinksldjump"/>
            <a:extLst>
              <a:ext uri="{FF2B5EF4-FFF2-40B4-BE49-F238E27FC236}">
                <a16:creationId xmlns:a16="http://schemas.microsoft.com/office/drawing/2014/main" id="{B7017EBA-E316-5D5C-063F-EA0E23E3CC1C}"/>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4970360" y="2915810"/>
            <a:ext cx="508435" cy="46538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En savoir + inventaire emis">
            <a:hlinkClick r:id="rId10" action="ppaction://hlinksldjump"/>
            <a:extLst>
              <a:ext uri="{FF2B5EF4-FFF2-40B4-BE49-F238E27FC236}">
                <a16:creationId xmlns:a16="http://schemas.microsoft.com/office/drawing/2014/main" id="{E079E10C-1FD1-93C2-083C-5E4EE87ED755}"/>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7116052" y="1865059"/>
            <a:ext cx="508436" cy="46538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En savoir + modélisation">
            <a:hlinkClick r:id="rId11" action="ppaction://hlinksldjump"/>
            <a:extLst>
              <a:ext uri="{FF2B5EF4-FFF2-40B4-BE49-F238E27FC236}">
                <a16:creationId xmlns:a16="http://schemas.microsoft.com/office/drawing/2014/main" id="{D1DDACAB-6A4F-CBC4-16CF-DF842190C71C}"/>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7685772" y="4544222"/>
            <a:ext cx="508435" cy="46538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6588869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7" grpId="0"/>
      <p:bldP spid="2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40E0DEF5-CFAF-7CD8-26CE-5A34DE68BBE0}"/>
              </a:ext>
            </a:extLst>
          </p:cNvPr>
          <p:cNvSpPr>
            <a:spLocks noChangeArrowheads="1"/>
          </p:cNvSpPr>
          <p:nvPr/>
        </p:nvSpPr>
        <p:spPr bwMode="auto">
          <a:xfrm>
            <a:off x="6613708" y="690562"/>
            <a:ext cx="5578292" cy="2236181"/>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4000" b="1" dirty="0">
              <a:solidFill>
                <a:schemeClr val="bg1"/>
              </a:solidFill>
            </a:endParaRPr>
          </a:p>
        </p:txBody>
      </p:sp>
      <p:sp>
        <p:nvSpPr>
          <p:cNvPr id="8" name="ZoneTexte 7">
            <a:extLst>
              <a:ext uri="{FF2B5EF4-FFF2-40B4-BE49-F238E27FC236}">
                <a16:creationId xmlns:a16="http://schemas.microsoft.com/office/drawing/2014/main" id="{E45EA4C0-42EA-377B-F6BA-BF9BA5469412}"/>
              </a:ext>
            </a:extLst>
          </p:cNvPr>
          <p:cNvSpPr txBox="1"/>
          <p:nvPr/>
        </p:nvSpPr>
        <p:spPr>
          <a:xfrm>
            <a:off x="6834684" y="1081142"/>
            <a:ext cx="6096000" cy="1323439"/>
          </a:xfrm>
          <a:prstGeom prst="rect">
            <a:avLst/>
          </a:prstGeom>
          <a:noFill/>
        </p:spPr>
        <p:txBody>
          <a:bodyPr wrap="square">
            <a:spAutoFit/>
          </a:bodyPr>
          <a:lstStyle/>
          <a:p>
            <a:r>
              <a:rPr lang="fr-FR" sz="4000" b="1" dirty="0">
                <a:solidFill>
                  <a:schemeClr val="bg1"/>
                </a:solidFill>
              </a:rPr>
              <a:t>SURVEILLER LA </a:t>
            </a:r>
          </a:p>
          <a:p>
            <a:r>
              <a:rPr lang="fr-FR" sz="4000" b="1" dirty="0">
                <a:solidFill>
                  <a:schemeClr val="bg1"/>
                </a:solidFill>
              </a:rPr>
              <a:t>QUALITÉ DE L’AIR</a:t>
            </a:r>
          </a:p>
        </p:txBody>
      </p:sp>
      <p:pic>
        <p:nvPicPr>
          <p:cNvPr id="3" name="Station de mesure">
            <a:extLst>
              <a:ext uri="{FF2B5EF4-FFF2-40B4-BE49-F238E27FC236}">
                <a16:creationId xmlns:a16="http://schemas.microsoft.com/office/drawing/2014/main" id="{D972E70F-46BA-1FF3-1B54-F091B113B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0956"/>
            <a:ext cx="4593021" cy="6063685"/>
          </a:xfrm>
          <a:prstGeom prst="rect">
            <a:avLst/>
          </a:prstGeom>
        </p:spPr>
      </p:pic>
      <p:pic>
        <p:nvPicPr>
          <p:cNvPr id="5" name="Image 2">
            <a:extLst>
              <a:ext uri="{FF2B5EF4-FFF2-40B4-BE49-F238E27FC236}">
                <a16:creationId xmlns:a16="http://schemas.microsoft.com/office/drawing/2014/main" id="{F377C8E4-5F4D-B056-8FBA-5340020A0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0469" y="4093700"/>
            <a:ext cx="1543750" cy="1777505"/>
          </a:xfrm>
          <a:prstGeom prst="rect">
            <a:avLst/>
          </a:prstGeom>
        </p:spPr>
      </p:pic>
      <p:pic>
        <p:nvPicPr>
          <p:cNvPr id="7" name="Image 1">
            <a:extLst>
              <a:ext uri="{FF2B5EF4-FFF2-40B4-BE49-F238E27FC236}">
                <a16:creationId xmlns:a16="http://schemas.microsoft.com/office/drawing/2014/main" id="{B57022F4-36FB-1C55-7A68-736C0CA1D8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2748" y="3578186"/>
            <a:ext cx="1126831" cy="1031028"/>
          </a:xfrm>
          <a:prstGeom prst="rect">
            <a:avLst/>
          </a:prstGeom>
        </p:spPr>
      </p:pic>
    </p:spTree>
    <p:extLst>
      <p:ext uri="{BB962C8B-B14F-4D97-AF65-F5344CB8AC3E}">
        <p14:creationId xmlns:p14="http://schemas.microsoft.com/office/powerpoint/2010/main" val="411650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e de la source">
            <a:extLst>
              <a:ext uri="{FF2B5EF4-FFF2-40B4-BE49-F238E27FC236}">
                <a16:creationId xmlns:a16="http://schemas.microsoft.com/office/drawing/2014/main" id="{DEE095C3-8726-8C54-520E-FD7140C0685E}"/>
              </a:ext>
            </a:extLst>
          </p:cNvPr>
          <p:cNvSpPr txBox="1"/>
          <p:nvPr/>
        </p:nvSpPr>
        <p:spPr>
          <a:xfrm>
            <a:off x="1717548" y="6477000"/>
            <a:ext cx="2223081" cy="261610"/>
          </a:xfrm>
          <a:prstGeom prst="rect">
            <a:avLst/>
          </a:prstGeom>
          <a:noFill/>
        </p:spPr>
        <p:txBody>
          <a:bodyPr wrap="square" rtlCol="0">
            <a:spAutoFit/>
          </a:bodyPr>
          <a:lstStyle/>
          <a:p>
            <a:r>
              <a:rPr lang="fr-FR" sz="1100" dirty="0">
                <a:solidFill>
                  <a:schemeClr val="bg1">
                    <a:lumMod val="50000"/>
                  </a:schemeClr>
                </a:solidFill>
              </a:rPr>
              <a:t>Source : www.atmo-france.org</a:t>
            </a:r>
          </a:p>
        </p:txBody>
      </p:sp>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r>
              <a:rPr lang="fr-FR" altLang="fr-FR" sz="3200" b="1" dirty="0">
                <a:solidFill>
                  <a:schemeClr val="accent5">
                    <a:lumMod val="75000"/>
                  </a:schemeClr>
                </a:solidFill>
              </a:rPr>
              <a:t>Comment évaluer/surveiller la qualité de l’air ?</a:t>
            </a:r>
          </a:p>
        </p:txBody>
      </p:sp>
      <p:sp>
        <p:nvSpPr>
          <p:cNvPr id="51213" name="Texte 1">
            <a:extLst>
              <a:ext uri="{FF2B5EF4-FFF2-40B4-BE49-F238E27FC236}">
                <a16:creationId xmlns:a16="http://schemas.microsoft.com/office/drawing/2014/main" id="{977953A1-2776-4F97-88D3-CD5C0F841208}"/>
              </a:ext>
            </a:extLst>
          </p:cNvPr>
          <p:cNvSpPr>
            <a:spLocks noChangeArrowheads="1"/>
          </p:cNvSpPr>
          <p:nvPr/>
        </p:nvSpPr>
        <p:spPr bwMode="auto">
          <a:xfrm>
            <a:off x="5071731" y="1592192"/>
            <a:ext cx="6860604" cy="41596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lnSpc>
                <a:spcPct val="90000"/>
              </a:lnSpc>
              <a:spcBef>
                <a:spcPts val="1000"/>
              </a:spcBef>
            </a:pPr>
            <a:r>
              <a:rPr lang="fr-FR" sz="2200" dirty="0">
                <a:solidFill>
                  <a:srgbClr val="2F5597"/>
                </a:solidFill>
              </a:rPr>
              <a:t>La surveillance de la qualité de l’air est réalisée sur le terrain par des stations de mesure fixes ou mobiles.</a:t>
            </a:r>
          </a:p>
          <a:p>
            <a:pPr algn="just">
              <a:lnSpc>
                <a:spcPct val="90000"/>
              </a:lnSpc>
              <a:spcBef>
                <a:spcPts val="1000"/>
              </a:spcBef>
            </a:pPr>
            <a:r>
              <a:rPr lang="fr-FR" sz="2200" dirty="0">
                <a:solidFill>
                  <a:srgbClr val="2F5597"/>
                </a:solidFill>
              </a:rPr>
              <a:t>Leur emplacement est choisi selon des critères définis par le </a:t>
            </a:r>
            <a:r>
              <a:rPr lang="fr-FR" sz="2200" b="1" dirty="0">
                <a:solidFill>
                  <a:srgbClr val="2F5597"/>
                </a:solidFill>
              </a:rPr>
              <a:t>Laboratoire central de surveillance de la qualité de l'air (LCSQA)</a:t>
            </a:r>
            <a:r>
              <a:rPr lang="fr-FR" sz="2400" dirty="0">
                <a:solidFill>
                  <a:srgbClr val="2F5597"/>
                </a:solidFill>
              </a:rPr>
              <a:t> </a:t>
            </a:r>
            <a:r>
              <a:rPr lang="fr-FR" sz="2200" dirty="0">
                <a:solidFill>
                  <a:srgbClr val="2F5597"/>
                </a:solidFill>
              </a:rPr>
              <a:t>et </a:t>
            </a:r>
            <a:r>
              <a:rPr lang="fr-FR" sz="2200" b="1" dirty="0">
                <a:solidFill>
                  <a:srgbClr val="2F5597"/>
                </a:solidFill>
              </a:rPr>
              <a:t>de la Fédération </a:t>
            </a:r>
            <a:r>
              <a:rPr lang="fr-FR" sz="2200" b="1" dirty="0" err="1">
                <a:solidFill>
                  <a:srgbClr val="2F5597"/>
                </a:solidFill>
              </a:rPr>
              <a:t>Atmo</a:t>
            </a:r>
            <a:r>
              <a:rPr lang="fr-FR" sz="2200" b="1" dirty="0">
                <a:solidFill>
                  <a:srgbClr val="2F5597"/>
                </a:solidFill>
              </a:rPr>
              <a:t>. </a:t>
            </a:r>
          </a:p>
          <a:p>
            <a:pPr algn="just">
              <a:lnSpc>
                <a:spcPct val="90000"/>
              </a:lnSpc>
              <a:spcBef>
                <a:spcPts val="1000"/>
              </a:spcBef>
            </a:pPr>
            <a:r>
              <a:rPr lang="fr-FR" sz="2200" dirty="0">
                <a:solidFill>
                  <a:srgbClr val="2F5597"/>
                </a:solidFill>
              </a:rPr>
              <a:t>Les stations doivent respecter les exigences</a:t>
            </a:r>
            <a:r>
              <a:rPr lang="fr-FR" sz="2200" b="1" dirty="0">
                <a:solidFill>
                  <a:srgbClr val="2F5597"/>
                </a:solidFill>
              </a:rPr>
              <a:t> des directives européennes </a:t>
            </a:r>
            <a:r>
              <a:rPr lang="fr-FR" sz="2200" dirty="0">
                <a:solidFill>
                  <a:srgbClr val="2F5597"/>
                </a:solidFill>
              </a:rPr>
              <a:t>et sont validées par le </a:t>
            </a:r>
            <a:r>
              <a:rPr lang="fr-FR" sz="2200" b="1" dirty="0">
                <a:solidFill>
                  <a:srgbClr val="2F5597"/>
                </a:solidFill>
              </a:rPr>
              <a:t>Ministère de l'Environnement. </a:t>
            </a:r>
          </a:p>
          <a:p>
            <a:pPr algn="just">
              <a:lnSpc>
                <a:spcPct val="90000"/>
              </a:lnSpc>
              <a:spcBef>
                <a:spcPts val="1000"/>
              </a:spcBef>
            </a:pPr>
            <a:r>
              <a:rPr lang="fr-FR" sz="2200" dirty="0">
                <a:solidFill>
                  <a:srgbClr val="2F5597"/>
                </a:solidFill>
              </a:rPr>
              <a:t>Chaque station est équipée </a:t>
            </a:r>
            <a:r>
              <a:rPr lang="fr-FR" sz="2200" b="1" dirty="0">
                <a:solidFill>
                  <a:srgbClr val="2F5597"/>
                </a:solidFill>
              </a:rPr>
              <a:t>de plusieurs appareils de mesure</a:t>
            </a:r>
            <a:r>
              <a:rPr lang="fr-FR" sz="2200" dirty="0">
                <a:solidFill>
                  <a:srgbClr val="2F5597"/>
                </a:solidFill>
              </a:rPr>
              <a:t>, en </a:t>
            </a:r>
            <a:r>
              <a:rPr lang="fr-FR" sz="2200" b="1" dirty="0">
                <a:solidFill>
                  <a:srgbClr val="2F5597"/>
                </a:solidFill>
              </a:rPr>
              <a:t>fonction des problématiques locales de pollution</a:t>
            </a:r>
            <a:r>
              <a:rPr lang="fr-FR" sz="2200" dirty="0">
                <a:solidFill>
                  <a:srgbClr val="2F5597"/>
                </a:solidFill>
              </a:rPr>
              <a:t>. A chaque </a:t>
            </a:r>
            <a:r>
              <a:rPr lang="fr-FR" sz="2200" b="1" dirty="0">
                <a:solidFill>
                  <a:srgbClr val="2F5597"/>
                </a:solidFill>
              </a:rPr>
              <a:t>polluant</a:t>
            </a:r>
            <a:r>
              <a:rPr lang="fr-FR" sz="2200" dirty="0">
                <a:solidFill>
                  <a:srgbClr val="2F5597"/>
                </a:solidFill>
              </a:rPr>
              <a:t> correspond </a:t>
            </a:r>
            <a:r>
              <a:rPr lang="fr-FR" sz="2200" b="1" dirty="0">
                <a:solidFill>
                  <a:srgbClr val="2F5597"/>
                </a:solidFill>
              </a:rPr>
              <a:t>un analyseur </a:t>
            </a:r>
            <a:r>
              <a:rPr lang="fr-FR" sz="2200" dirty="0">
                <a:solidFill>
                  <a:srgbClr val="2F5597"/>
                </a:solidFill>
              </a:rPr>
              <a:t>dont le principe de mesure lui est spécifique.</a:t>
            </a:r>
          </a:p>
        </p:txBody>
      </p:sp>
      <p:pic>
        <p:nvPicPr>
          <p:cNvPr id="5" name="Image 4">
            <a:extLst>
              <a:ext uri="{FF2B5EF4-FFF2-40B4-BE49-F238E27FC236}">
                <a16:creationId xmlns:a16="http://schemas.microsoft.com/office/drawing/2014/main" id="{5EE42A8A-4CA3-52BA-31D0-005DA9FDD56D}"/>
              </a:ext>
            </a:extLst>
          </p:cNvPr>
          <p:cNvPicPr>
            <a:picLocks noChangeAspect="1"/>
          </p:cNvPicPr>
          <p:nvPr/>
        </p:nvPicPr>
        <p:blipFill rotWithShape="1">
          <a:blip r:embed="rId3">
            <a:extLst>
              <a:ext uri="{28A0092B-C50C-407E-A947-70E740481C1C}">
                <a14:useLocalDpi xmlns:a14="http://schemas.microsoft.com/office/drawing/2010/main" val="0"/>
              </a:ext>
            </a:extLst>
          </a:blip>
          <a:srcRect l="12857" t="1010" r="24951"/>
          <a:stretch/>
        </p:blipFill>
        <p:spPr>
          <a:xfrm>
            <a:off x="1576850" y="1977196"/>
            <a:ext cx="3494881" cy="3774669"/>
          </a:xfrm>
          <a:prstGeom prst="rect">
            <a:avLst/>
          </a:prstGeom>
        </p:spPr>
      </p:pic>
    </p:spTree>
    <p:extLst>
      <p:ext uri="{BB962C8B-B14F-4D97-AF65-F5344CB8AC3E}">
        <p14:creationId xmlns:p14="http://schemas.microsoft.com/office/powerpoint/2010/main" val="160946578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tation de mesure">
            <a:extLst>
              <a:ext uri="{FF2B5EF4-FFF2-40B4-BE49-F238E27FC236}">
                <a16:creationId xmlns:a16="http://schemas.microsoft.com/office/drawing/2014/main" id="{13DC628C-CD68-885E-8283-9551CC35C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9417" y="1059611"/>
            <a:ext cx="4062253" cy="5362967"/>
          </a:xfrm>
          <a:prstGeom prst="rect">
            <a:avLst/>
          </a:prstGeom>
        </p:spPr>
      </p:pic>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r>
              <a:rPr lang="fr-FR" altLang="fr-FR" sz="3200" b="1" dirty="0">
                <a:solidFill>
                  <a:schemeClr val="accent5">
                    <a:lumMod val="75000"/>
                  </a:schemeClr>
                </a:solidFill>
              </a:rPr>
              <a:t>Quels sont les critères pour l’implantation des stations fixes ?</a:t>
            </a:r>
          </a:p>
        </p:txBody>
      </p:sp>
      <p:sp>
        <p:nvSpPr>
          <p:cNvPr id="8" name="Paramètre 1">
            <a:extLst>
              <a:ext uri="{FF2B5EF4-FFF2-40B4-BE49-F238E27FC236}">
                <a16:creationId xmlns:a16="http://schemas.microsoft.com/office/drawing/2014/main" id="{816CAC8D-F1BA-D48B-D0FD-9E303300A061}"/>
              </a:ext>
            </a:extLst>
          </p:cNvPr>
          <p:cNvSpPr/>
          <p:nvPr/>
        </p:nvSpPr>
        <p:spPr bwMode="auto">
          <a:xfrm>
            <a:off x="5308667" y="1972290"/>
            <a:ext cx="2762055" cy="102297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771F45"/>
          </a:solidFill>
          <a:ln>
            <a:solidFill>
              <a:srgbClr val="771F45"/>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b="1" dirty="0">
                <a:solidFill>
                  <a:srgbClr val="EACFF5"/>
                </a:solidFill>
                <a:cs typeface="Arial" panose="020B0604020202020204" pitchFamily="34" charset="0"/>
              </a:rPr>
              <a:t>La météo, la topographie, les conditions techniques</a:t>
            </a:r>
            <a:endParaRPr lang="fr-FR" altLang="fr-FR" b="1" dirty="0">
              <a:solidFill>
                <a:srgbClr val="EACFF5"/>
              </a:solidFill>
              <a:highlight>
                <a:srgbClr val="FFFF00"/>
              </a:highlight>
              <a:cs typeface="Arial" panose="020B0604020202020204" pitchFamily="34" charset="0"/>
            </a:endParaRPr>
          </a:p>
        </p:txBody>
      </p:sp>
      <p:sp>
        <p:nvSpPr>
          <p:cNvPr id="9" name="Paramètre 2">
            <a:extLst>
              <a:ext uri="{FF2B5EF4-FFF2-40B4-BE49-F238E27FC236}">
                <a16:creationId xmlns:a16="http://schemas.microsoft.com/office/drawing/2014/main" id="{1470F76B-C69B-13C1-9829-B44BAA7FCCEA}"/>
              </a:ext>
            </a:extLst>
          </p:cNvPr>
          <p:cNvSpPr/>
          <p:nvPr/>
        </p:nvSpPr>
        <p:spPr bwMode="auto">
          <a:xfrm>
            <a:off x="5420307" y="3532690"/>
            <a:ext cx="3453592" cy="109838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ED778B"/>
          </a:solidFill>
          <a:ln>
            <a:solidFill>
              <a:srgbClr val="ED778B"/>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b="1" dirty="0">
                <a:solidFill>
                  <a:srgbClr val="771F45"/>
                </a:solidFill>
              </a:rPr>
              <a:t>Le type de lieux (urbain, périurbain, rural) et de la densité de population</a:t>
            </a:r>
            <a:endParaRPr lang="fr-FR" altLang="fr-FR" dirty="0">
              <a:solidFill>
                <a:srgbClr val="771F45"/>
              </a:solidFill>
              <a:highlight>
                <a:srgbClr val="FFFF00"/>
              </a:highlight>
              <a:cs typeface="Arial" panose="020B0604020202020204" pitchFamily="34" charset="0"/>
            </a:endParaRPr>
          </a:p>
        </p:txBody>
      </p:sp>
      <p:sp>
        <p:nvSpPr>
          <p:cNvPr id="10" name="Paramètre 3">
            <a:extLst>
              <a:ext uri="{FF2B5EF4-FFF2-40B4-BE49-F238E27FC236}">
                <a16:creationId xmlns:a16="http://schemas.microsoft.com/office/drawing/2014/main" id="{354CD014-7521-979C-25E9-82EF61C67680}"/>
              </a:ext>
            </a:extLst>
          </p:cNvPr>
          <p:cNvSpPr/>
          <p:nvPr/>
        </p:nvSpPr>
        <p:spPr bwMode="auto">
          <a:xfrm>
            <a:off x="5916800" y="5069844"/>
            <a:ext cx="3578074" cy="109838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EACFF5"/>
          </a:solidFill>
          <a:ln>
            <a:solidFill>
              <a:srgbClr val="EACFF5"/>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b="1" dirty="0">
                <a:solidFill>
                  <a:srgbClr val="771F45"/>
                </a:solidFill>
              </a:rPr>
              <a:t>Le type de pollution de la zone (trafic routier, industrielle, de fond) </a:t>
            </a:r>
            <a:endParaRPr lang="fr-FR" altLang="fr-FR" dirty="0">
              <a:solidFill>
                <a:srgbClr val="771F45"/>
              </a:solidFill>
              <a:highlight>
                <a:srgbClr val="FFFF00"/>
              </a:highlight>
              <a:cs typeface="Arial" panose="020B0604020202020204" pitchFamily="34" charset="0"/>
            </a:endParaRPr>
          </a:p>
        </p:txBody>
      </p:sp>
      <p:pic>
        <p:nvPicPr>
          <p:cNvPr id="13" name="picto + n°1">
            <a:extLst>
              <a:ext uri="{FF2B5EF4-FFF2-40B4-BE49-F238E27FC236}">
                <a16:creationId xmlns:a16="http://schemas.microsoft.com/office/drawing/2014/main" id="{72E40181-C94F-F637-277C-67B67CB7AC54}"/>
              </a:ext>
            </a:extLst>
          </p:cNvPr>
          <p:cNvPicPr preferRelativeResize="0">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7800839" y="2660522"/>
            <a:ext cx="470600" cy="36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bulle n°1">
            <a:extLst>
              <a:ext uri="{FF2B5EF4-FFF2-40B4-BE49-F238E27FC236}">
                <a16:creationId xmlns:a16="http://schemas.microsoft.com/office/drawing/2014/main" id="{F333D4BB-96D1-C75C-E3B5-1485C44F8D73}"/>
              </a:ext>
            </a:extLst>
          </p:cNvPr>
          <p:cNvSpPr/>
          <p:nvPr/>
        </p:nvSpPr>
        <p:spPr bwMode="auto">
          <a:xfrm>
            <a:off x="8333785" y="1593972"/>
            <a:ext cx="3474451" cy="159911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008CB4"/>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90000"/>
              </a:lnSpc>
              <a:spcBef>
                <a:spcPts val="1000"/>
              </a:spcBef>
            </a:pPr>
            <a:r>
              <a:rPr lang="fr-FR" dirty="0">
                <a:solidFill>
                  <a:schemeClr val="bg1"/>
                </a:solidFill>
              </a:rPr>
              <a:t>Bonnes conditions de dispersion des polluants, absence d’obstacle, alimentation électrique, accès pour les techniciens...</a:t>
            </a:r>
          </a:p>
        </p:txBody>
      </p:sp>
      <p:pic>
        <p:nvPicPr>
          <p:cNvPr id="15" name="picto + n°2">
            <a:extLst>
              <a:ext uri="{FF2B5EF4-FFF2-40B4-BE49-F238E27FC236}">
                <a16:creationId xmlns:a16="http://schemas.microsoft.com/office/drawing/2014/main" id="{B4BBB7D3-FA7C-A459-BA4D-D5DDFABA690F}"/>
              </a:ext>
            </a:extLst>
          </p:cNvPr>
          <p:cNvPicPr preferRelativeResize="0">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8606809" y="4262435"/>
            <a:ext cx="426036" cy="34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bulle n°2">
            <a:extLst>
              <a:ext uri="{FF2B5EF4-FFF2-40B4-BE49-F238E27FC236}">
                <a16:creationId xmlns:a16="http://schemas.microsoft.com/office/drawing/2014/main" id="{B6E4150F-0043-557C-06A7-18515ACE371B}"/>
              </a:ext>
            </a:extLst>
          </p:cNvPr>
          <p:cNvSpPr/>
          <p:nvPr/>
        </p:nvSpPr>
        <p:spPr bwMode="auto">
          <a:xfrm>
            <a:off x="9032845" y="3331863"/>
            <a:ext cx="2651989" cy="134430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008CB4"/>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90000"/>
              </a:lnSpc>
              <a:spcBef>
                <a:spcPts val="1000"/>
              </a:spcBef>
            </a:pPr>
            <a:r>
              <a:rPr lang="fr-FR" dirty="0">
                <a:solidFill>
                  <a:schemeClr val="bg1"/>
                </a:solidFill>
              </a:rPr>
              <a:t>La station ne doit pas gêner ni mettre en danger la population.</a:t>
            </a:r>
          </a:p>
        </p:txBody>
      </p:sp>
      <p:sp>
        <p:nvSpPr>
          <p:cNvPr id="3" name="ZoneTexte 1">
            <a:extLst>
              <a:ext uri="{FF2B5EF4-FFF2-40B4-BE49-F238E27FC236}">
                <a16:creationId xmlns:a16="http://schemas.microsoft.com/office/drawing/2014/main" id="{C8F216A5-585A-74B9-2220-FB66B9C4A7DF}"/>
              </a:ext>
            </a:extLst>
          </p:cNvPr>
          <p:cNvSpPr txBox="1"/>
          <p:nvPr/>
        </p:nvSpPr>
        <p:spPr>
          <a:xfrm>
            <a:off x="1523380" y="1231205"/>
            <a:ext cx="10284855" cy="341632"/>
          </a:xfrm>
          <a:prstGeom prst="rect">
            <a:avLst/>
          </a:prstGeom>
          <a:noFill/>
        </p:spPr>
        <p:txBody>
          <a:bodyPr wrap="square">
            <a:spAutoFit/>
          </a:bodyPr>
          <a:lstStyle/>
          <a:p>
            <a:pPr algn="just">
              <a:lnSpc>
                <a:spcPct val="90000"/>
              </a:lnSpc>
              <a:spcBef>
                <a:spcPts val="1000"/>
              </a:spcBef>
            </a:pPr>
            <a:r>
              <a:rPr lang="fr-FR" sz="1800" dirty="0">
                <a:solidFill>
                  <a:srgbClr val="2F5597"/>
                </a:solidFill>
              </a:rPr>
              <a:t>Chaque station fixe doit respecter des critères d’implantation en lien avec </a:t>
            </a:r>
            <a:r>
              <a:rPr lang="fr-FR" sz="1800" b="1" dirty="0">
                <a:solidFill>
                  <a:srgbClr val="2F5597"/>
                </a:solidFill>
              </a:rPr>
              <a:t>sa classification</a:t>
            </a:r>
            <a:r>
              <a:rPr lang="fr-FR" sz="1800" dirty="0">
                <a:solidFill>
                  <a:srgbClr val="2F5597"/>
                </a:solidFill>
              </a:rPr>
              <a:t>, mais aussi :</a:t>
            </a:r>
          </a:p>
        </p:txBody>
      </p:sp>
      <p:pic>
        <p:nvPicPr>
          <p:cNvPr id="5" name="Picto Savoir +">
            <a:hlinkClick r:id="rId5" action="ppaction://hlinksldjump"/>
            <a:extLst>
              <a:ext uri="{FF2B5EF4-FFF2-40B4-BE49-F238E27FC236}">
                <a16:creationId xmlns:a16="http://schemas.microsoft.com/office/drawing/2014/main" id="{EAD00927-1288-E468-3A9F-B0EFA3ED1D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2878" y="4168587"/>
            <a:ext cx="553176" cy="507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o photo 1">
            <a:hlinkClick r:id="rId7" action="ppaction://hlinksldjump"/>
            <a:extLst>
              <a:ext uri="{FF2B5EF4-FFF2-40B4-BE49-F238E27FC236}">
                <a16:creationId xmlns:a16="http://schemas.microsoft.com/office/drawing/2014/main" id="{AD7712CC-8DF1-068B-3286-23B403E122F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784842" y="5830986"/>
            <a:ext cx="701748" cy="695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uméro 1">
            <a:extLst>
              <a:ext uri="{FF2B5EF4-FFF2-40B4-BE49-F238E27FC236}">
                <a16:creationId xmlns:a16="http://schemas.microsoft.com/office/drawing/2014/main" id="{A5E2E8C7-C2A0-AB14-D708-E5AB1714A432}"/>
              </a:ext>
            </a:extLst>
          </p:cNvPr>
          <p:cNvSpPr/>
          <p:nvPr/>
        </p:nvSpPr>
        <p:spPr bwMode="auto">
          <a:xfrm>
            <a:off x="6297460" y="2050734"/>
            <a:ext cx="784468" cy="77594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7" name="Numéro 3">
            <a:extLst>
              <a:ext uri="{FF2B5EF4-FFF2-40B4-BE49-F238E27FC236}">
                <a16:creationId xmlns:a16="http://schemas.microsoft.com/office/drawing/2014/main" id="{67856EFF-4732-E972-BED1-5BBE408A2672}"/>
              </a:ext>
            </a:extLst>
          </p:cNvPr>
          <p:cNvSpPr/>
          <p:nvPr/>
        </p:nvSpPr>
        <p:spPr bwMode="auto">
          <a:xfrm>
            <a:off x="7313294" y="5168500"/>
            <a:ext cx="785086" cy="77534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
        <p:nvSpPr>
          <p:cNvPr id="11" name="Numéro 2">
            <a:extLst>
              <a:ext uri="{FF2B5EF4-FFF2-40B4-BE49-F238E27FC236}">
                <a16:creationId xmlns:a16="http://schemas.microsoft.com/office/drawing/2014/main" id="{6B2933EC-8046-8EB4-3CB3-E2321DB93179}"/>
              </a:ext>
            </a:extLst>
          </p:cNvPr>
          <p:cNvSpPr/>
          <p:nvPr/>
        </p:nvSpPr>
        <p:spPr bwMode="auto">
          <a:xfrm>
            <a:off x="6754560" y="3673559"/>
            <a:ext cx="785086" cy="77534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sp>
        <p:nvSpPr>
          <p:cNvPr id="12" name="Texte de la source">
            <a:extLst>
              <a:ext uri="{FF2B5EF4-FFF2-40B4-BE49-F238E27FC236}">
                <a16:creationId xmlns:a16="http://schemas.microsoft.com/office/drawing/2014/main" id="{943BB948-F477-8AEA-FD0A-E4B4E8D9089A}"/>
              </a:ext>
            </a:extLst>
          </p:cNvPr>
          <p:cNvSpPr txBox="1"/>
          <p:nvPr/>
        </p:nvSpPr>
        <p:spPr>
          <a:xfrm>
            <a:off x="1717548" y="6477000"/>
            <a:ext cx="2223081" cy="261610"/>
          </a:xfrm>
          <a:prstGeom prst="rect">
            <a:avLst/>
          </a:prstGeom>
          <a:noFill/>
        </p:spPr>
        <p:txBody>
          <a:bodyPr wrap="square" rtlCol="0">
            <a:spAutoFit/>
          </a:bodyPr>
          <a:lstStyle/>
          <a:p>
            <a:r>
              <a:rPr lang="fr-FR" sz="1100" dirty="0">
                <a:solidFill>
                  <a:schemeClr val="bg1">
                    <a:lumMod val="50000"/>
                  </a:schemeClr>
                </a:solidFill>
              </a:rPr>
              <a:t>Source : www.atmo-france.org</a:t>
            </a:r>
          </a:p>
        </p:txBody>
      </p:sp>
    </p:spTree>
    <p:extLst>
      <p:ext uri="{BB962C8B-B14F-4D97-AF65-F5344CB8AC3E}">
        <p14:creationId xmlns:p14="http://schemas.microsoft.com/office/powerpoint/2010/main" val="158494428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3"/>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grpId="1"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8" restart="whenNotActive" fill="hold" evtFilter="cancelBubble" nodeType="interactiveSeq">
                <p:stCondLst>
                  <p:cond evt="onClick" delay="0">
                    <p:tgtEl>
                      <p:spTgt spid="15"/>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0" nodeType="withEffect">
                                  <p:stCondLst>
                                    <p:cond delay="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ntr" presetSubtype="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46" restart="whenNotActive" fill="hold" evtFilter="cancelBubble" nodeType="interactiveSeq">
                <p:stCondLst>
                  <p:cond evt="onClick" delay="0">
                    <p:tgtEl>
                      <p:spTgt spid="11"/>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hidden"/>
                                      </p:to>
                                    </p:set>
                                  </p:childTnLst>
                                </p:cTn>
                              </p:par>
                              <p:par>
                                <p:cTn id="51" presetID="1" presetClass="entr" presetSubtype="0" fill="hold" grpId="0" nodeType="withEffect">
                                  <p:stCondLst>
                                    <p:cond delay="0"/>
                                  </p:stCondLst>
                                  <p:childTnLst>
                                    <p:set>
                                      <p:cBhvr>
                                        <p:cTn id="52" dur="1" fill="hold">
                                          <p:stCondLst>
                                            <p:cond delay="0"/>
                                          </p:stCondLst>
                                        </p:cTn>
                                        <p:tgtEl>
                                          <p:spTgt spid="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55" restart="whenNotActive" fill="hold" evtFilter="cancelBubble" nodeType="interactiveSeq">
                <p:stCondLst>
                  <p:cond evt="onClick" delay="0">
                    <p:tgtEl>
                      <p:spTgt spid="7"/>
                    </p:tgtEl>
                  </p:cond>
                </p:stCondLst>
                <p:endSync evt="end" delay="0">
                  <p:rtn val="all"/>
                </p:endSync>
                <p:childTnLst>
                  <p:par>
                    <p:cTn id="56" fill="hold">
                      <p:stCondLst>
                        <p:cond delay="0"/>
                      </p:stCondLst>
                      <p:childTnLst>
                        <p:par>
                          <p:cTn id="57" fill="hold">
                            <p:stCondLst>
                              <p:cond delay="0"/>
                            </p:stCondLst>
                            <p:childTnLst>
                              <p:par>
                                <p:cTn id="58" presetID="1" presetClass="exit" presetSubtype="0" fill="hold" grpId="0" nodeType="withEffect">
                                  <p:stCondLst>
                                    <p:cond delay="0"/>
                                  </p:stCondLst>
                                  <p:childTnLst>
                                    <p:set>
                                      <p:cBhvr>
                                        <p:cTn id="59" dur="1" fill="hold">
                                          <p:stCondLst>
                                            <p:cond delay="0"/>
                                          </p:stCondLst>
                                        </p:cTn>
                                        <p:tgtEl>
                                          <p:spTgt spid="7"/>
                                        </p:tgtEl>
                                        <p:attrNameLst>
                                          <p:attrName>style.visibility</p:attrName>
                                        </p:attrNameLst>
                                      </p:cBhvr>
                                      <p:to>
                                        <p:strVal val="hidden"/>
                                      </p:to>
                                    </p:set>
                                  </p:childTnLst>
                                </p:cTn>
                              </p:par>
                              <p:par>
                                <p:cTn id="60" presetID="1" presetClass="entr" presetSubtype="0" fill="hold" grpId="0" nodeType="withEffect">
                                  <p:stCondLst>
                                    <p:cond delay="0"/>
                                  </p:stCondLst>
                                  <p:childTnLst>
                                    <p:set>
                                      <p:cBhvr>
                                        <p:cTn id="61"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childTnLst>
        </p:cTn>
      </p:par>
    </p:tnLst>
    <p:bldLst>
      <p:bldP spid="8" grpId="0" animBg="1"/>
      <p:bldP spid="9" grpId="0" animBg="1"/>
      <p:bldP spid="10" grpId="0" animBg="1"/>
      <p:bldP spid="14" grpId="0" animBg="1"/>
      <p:bldP spid="14" grpId="1" animBg="1"/>
      <p:bldP spid="16" grpId="0" animBg="1"/>
      <p:bldP spid="16" grpId="1" animBg="1"/>
      <p:bldP spid="3" grpId="0"/>
      <p:bldP spid="6" grpId="0" animBg="1"/>
      <p:bldP spid="6" grpId="1" animBg="1"/>
      <p:bldP spid="7" grpId="0" animBg="1"/>
      <p:bldP spid="7" grpId="1" animBg="1"/>
      <p:bldP spid="11" grpId="0" animBg="1"/>
      <p:bldP spid="11" grpId="1" animBg="1"/>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8A3F7FD-352A-AE7A-E999-D47EC1006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558" y="1378739"/>
            <a:ext cx="10703442" cy="4864070"/>
          </a:xfrm>
          <a:prstGeom prst="rect">
            <a:avLst/>
          </a:prstGeom>
        </p:spPr>
      </p:pic>
      <p:sp>
        <p:nvSpPr>
          <p:cNvPr id="6" name="ZoneTexte 5">
            <a:extLst>
              <a:ext uri="{FF2B5EF4-FFF2-40B4-BE49-F238E27FC236}">
                <a16:creationId xmlns:a16="http://schemas.microsoft.com/office/drawing/2014/main" id="{D216E3B4-784B-FAA2-F8A3-8F13EB7F4756}"/>
              </a:ext>
            </a:extLst>
          </p:cNvPr>
          <p:cNvSpPr txBox="1"/>
          <p:nvPr/>
        </p:nvSpPr>
        <p:spPr>
          <a:xfrm>
            <a:off x="1488559" y="223284"/>
            <a:ext cx="10703441"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32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Exemple d’implantation de réseau de mesure d’AtmoSud</a:t>
            </a:r>
          </a:p>
        </p:txBody>
      </p:sp>
      <p:pic>
        <p:nvPicPr>
          <p:cNvPr id="3" name="picto Retour">
            <a:hlinkClick r:id="rId3" action="ppaction://hlinksldjump"/>
            <a:extLst>
              <a:ext uri="{FF2B5EF4-FFF2-40B4-BE49-F238E27FC236}">
                <a16:creationId xmlns:a16="http://schemas.microsoft.com/office/drawing/2014/main" id="{80D616FA-BF13-F15A-30A8-9551189A5B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6721" y="5662715"/>
            <a:ext cx="596157" cy="567075"/>
          </a:xfrm>
          <a:prstGeom prst="rect">
            <a:avLst/>
          </a:prstGeom>
        </p:spPr>
      </p:pic>
    </p:spTree>
    <p:extLst>
      <p:ext uri="{BB962C8B-B14F-4D97-AF65-F5344CB8AC3E}">
        <p14:creationId xmlns:p14="http://schemas.microsoft.com/office/powerpoint/2010/main" val="29495387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Station de mesure">
            <a:extLst>
              <a:ext uri="{FF2B5EF4-FFF2-40B4-BE49-F238E27FC236}">
                <a16:creationId xmlns:a16="http://schemas.microsoft.com/office/drawing/2014/main" id="{125ADB75-E977-9002-3586-B3D5F22EBE8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228451" y="641131"/>
            <a:ext cx="8832421" cy="4987981"/>
          </a:xfrm>
          <a:prstGeom prst="rect">
            <a:avLst/>
          </a:prstGeom>
        </p:spPr>
      </p:pic>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3200" b="1" dirty="0">
                <a:solidFill>
                  <a:schemeClr val="accent5">
                    <a:lumMod val="75000"/>
                  </a:schemeClr>
                </a:solidFill>
              </a:rPr>
              <a:t>Comment fonctionne une station de surveillance ?</a:t>
            </a:r>
          </a:p>
        </p:txBody>
      </p:sp>
      <p:sp>
        <p:nvSpPr>
          <p:cNvPr id="9" name="Texte 1">
            <a:extLst>
              <a:ext uri="{FF2B5EF4-FFF2-40B4-BE49-F238E27FC236}">
                <a16:creationId xmlns:a16="http://schemas.microsoft.com/office/drawing/2014/main" id="{B29A8B44-F355-8B02-8B4A-A06C28804267}"/>
              </a:ext>
            </a:extLst>
          </p:cNvPr>
          <p:cNvSpPr>
            <a:spLocks noChangeArrowheads="1"/>
          </p:cNvSpPr>
          <p:nvPr/>
        </p:nvSpPr>
        <p:spPr bwMode="auto">
          <a:xfrm>
            <a:off x="1468247" y="1184302"/>
            <a:ext cx="8999272" cy="3715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buClrTx/>
              <a:buFontTx/>
              <a:buNone/>
            </a:pPr>
            <a:r>
              <a:rPr lang="fr-FR" altLang="fr-FR" dirty="0">
                <a:solidFill>
                  <a:schemeClr val="accent1">
                    <a:lumMod val="75000"/>
                  </a:schemeClr>
                </a:solidFill>
                <a:cs typeface="Arial" panose="020B0604020202020204" pitchFamily="34" charset="0"/>
              </a:rPr>
              <a:t>Exemple d’un schéma de fonctionnement d’une station de mesure :</a:t>
            </a:r>
            <a:endParaRPr lang="fr-FR" altLang="fr-FR" dirty="0">
              <a:solidFill>
                <a:schemeClr val="accent1">
                  <a:lumMod val="75000"/>
                </a:schemeClr>
              </a:solidFill>
              <a:highlight>
                <a:srgbClr val="FFFF00"/>
              </a:highlight>
              <a:cs typeface="Arial" panose="020B0604020202020204" pitchFamily="34" charset="0"/>
            </a:endParaRPr>
          </a:p>
        </p:txBody>
      </p:sp>
      <p:pic>
        <p:nvPicPr>
          <p:cNvPr id="4" name="Picto vidéo vert">
            <a:hlinkClick r:id="rId4"/>
            <a:extLst>
              <a:ext uri="{FF2B5EF4-FFF2-40B4-BE49-F238E27FC236}">
                <a16:creationId xmlns:a16="http://schemas.microsoft.com/office/drawing/2014/main" id="{DF60151F-8D7A-0CAD-2780-92A3A6990D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578" y="3758590"/>
            <a:ext cx="772473" cy="654790"/>
          </a:xfrm>
          <a:prstGeom prst="rect">
            <a:avLst/>
          </a:prstGeom>
        </p:spPr>
      </p:pic>
      <p:pic>
        <p:nvPicPr>
          <p:cNvPr id="5" name="picto Retour">
            <a:hlinkClick r:id="rId6" action="ppaction://hlinksldjump"/>
            <a:extLst>
              <a:ext uri="{FF2B5EF4-FFF2-40B4-BE49-F238E27FC236}">
                <a16:creationId xmlns:a16="http://schemas.microsoft.com/office/drawing/2014/main" id="{4BDB50E6-2A6C-C54B-0CF2-B444F5AE00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36721" y="5662715"/>
            <a:ext cx="596157" cy="567075"/>
          </a:xfrm>
          <a:prstGeom prst="rect">
            <a:avLst/>
          </a:prstGeom>
        </p:spPr>
      </p:pic>
      <p:pic>
        <p:nvPicPr>
          <p:cNvPr id="23" name="Image @">
            <a:extLst>
              <a:ext uri="{FF2B5EF4-FFF2-40B4-BE49-F238E27FC236}">
                <a16:creationId xmlns:a16="http://schemas.microsoft.com/office/drawing/2014/main" id="{44DD6737-889E-20B6-A04D-A59802A7989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487385" y="5211436"/>
            <a:ext cx="728040" cy="600964"/>
          </a:xfrm>
          <a:prstGeom prst="rect">
            <a:avLst/>
          </a:prstGeom>
        </p:spPr>
      </p:pic>
      <p:pic>
        <p:nvPicPr>
          <p:cNvPr id="25" name="Image ordinateur">
            <a:extLst>
              <a:ext uri="{FF2B5EF4-FFF2-40B4-BE49-F238E27FC236}">
                <a16:creationId xmlns:a16="http://schemas.microsoft.com/office/drawing/2014/main" id="{30FC0CEA-8928-5896-8A86-67C607F1C1A4}"/>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8909575" y="3315849"/>
            <a:ext cx="1110037" cy="1361087"/>
          </a:xfrm>
          <a:prstGeom prst="rect">
            <a:avLst/>
          </a:prstGeom>
        </p:spPr>
      </p:pic>
      <p:sp>
        <p:nvSpPr>
          <p:cNvPr id="26" name="Flèche bas 3">
            <a:extLst>
              <a:ext uri="{FF2B5EF4-FFF2-40B4-BE49-F238E27FC236}">
                <a16:creationId xmlns:a16="http://schemas.microsoft.com/office/drawing/2014/main" id="{58559066-A57D-5879-5468-792EC5BCEB0F}"/>
              </a:ext>
            </a:extLst>
          </p:cNvPr>
          <p:cNvSpPr/>
          <p:nvPr/>
        </p:nvSpPr>
        <p:spPr>
          <a:xfrm>
            <a:off x="4831181" y="2634023"/>
            <a:ext cx="83081" cy="309946"/>
          </a:xfrm>
          <a:prstGeom prst="downArrow">
            <a:avLst/>
          </a:prstGeom>
          <a:solidFill>
            <a:srgbClr val="008C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bas 5">
            <a:extLst>
              <a:ext uri="{FF2B5EF4-FFF2-40B4-BE49-F238E27FC236}">
                <a16:creationId xmlns:a16="http://schemas.microsoft.com/office/drawing/2014/main" id="{D86AAF70-D658-AA9E-7677-B1C31555DA84}"/>
              </a:ext>
            </a:extLst>
          </p:cNvPr>
          <p:cNvSpPr/>
          <p:nvPr/>
        </p:nvSpPr>
        <p:spPr>
          <a:xfrm>
            <a:off x="4848852" y="3360388"/>
            <a:ext cx="130820" cy="309947"/>
          </a:xfrm>
          <a:prstGeom prst="downArrow">
            <a:avLst/>
          </a:prstGeom>
          <a:solidFill>
            <a:srgbClr val="008C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bas 6">
            <a:extLst>
              <a:ext uri="{FF2B5EF4-FFF2-40B4-BE49-F238E27FC236}">
                <a16:creationId xmlns:a16="http://schemas.microsoft.com/office/drawing/2014/main" id="{480C7A4D-4351-C46C-485F-01CAA9A885A0}"/>
              </a:ext>
            </a:extLst>
          </p:cNvPr>
          <p:cNvSpPr/>
          <p:nvPr/>
        </p:nvSpPr>
        <p:spPr>
          <a:xfrm>
            <a:off x="6030590" y="3360387"/>
            <a:ext cx="130820" cy="309947"/>
          </a:xfrm>
          <a:prstGeom prst="downArrow">
            <a:avLst/>
          </a:prstGeom>
          <a:solidFill>
            <a:srgbClr val="008C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èche 1">
            <a:extLst>
              <a:ext uri="{FF2B5EF4-FFF2-40B4-BE49-F238E27FC236}">
                <a16:creationId xmlns:a16="http://schemas.microsoft.com/office/drawing/2014/main" id="{643B9F88-DB41-38BC-2428-D88D9E8C8A75}"/>
              </a:ext>
            </a:extLst>
          </p:cNvPr>
          <p:cNvSpPr/>
          <p:nvPr/>
        </p:nvSpPr>
        <p:spPr>
          <a:xfrm rot="18331056">
            <a:off x="4214069" y="1875892"/>
            <a:ext cx="130820" cy="309947"/>
          </a:xfrm>
          <a:prstGeom prst="downArrow">
            <a:avLst/>
          </a:prstGeom>
          <a:solidFill>
            <a:srgbClr val="008C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èche 2">
            <a:extLst>
              <a:ext uri="{FF2B5EF4-FFF2-40B4-BE49-F238E27FC236}">
                <a16:creationId xmlns:a16="http://schemas.microsoft.com/office/drawing/2014/main" id="{90F98339-2FCA-7E37-6D00-2427C43BF50B}"/>
              </a:ext>
            </a:extLst>
          </p:cNvPr>
          <p:cNvSpPr/>
          <p:nvPr/>
        </p:nvSpPr>
        <p:spPr>
          <a:xfrm rot="18597211">
            <a:off x="5418450" y="1869504"/>
            <a:ext cx="130820" cy="309947"/>
          </a:xfrm>
          <a:prstGeom prst="downArrow">
            <a:avLst/>
          </a:prstGeom>
          <a:solidFill>
            <a:srgbClr val="008C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7">
            <a:extLst>
              <a:ext uri="{FF2B5EF4-FFF2-40B4-BE49-F238E27FC236}">
                <a16:creationId xmlns:a16="http://schemas.microsoft.com/office/drawing/2014/main" id="{BD10B9A1-F16F-760E-42FB-A72C97B7DBEF}"/>
              </a:ext>
            </a:extLst>
          </p:cNvPr>
          <p:cNvSpPr/>
          <p:nvPr/>
        </p:nvSpPr>
        <p:spPr>
          <a:xfrm rot="18701413">
            <a:off x="8586635" y="3005909"/>
            <a:ext cx="206967" cy="432813"/>
          </a:xfrm>
          <a:prstGeom prst="downArrow">
            <a:avLst/>
          </a:prstGeom>
          <a:solidFill>
            <a:srgbClr val="008C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èche 8">
            <a:extLst>
              <a:ext uri="{FF2B5EF4-FFF2-40B4-BE49-F238E27FC236}">
                <a16:creationId xmlns:a16="http://schemas.microsoft.com/office/drawing/2014/main" id="{1A57D8EE-5BAA-0714-104F-72931FA21DE6}"/>
              </a:ext>
            </a:extLst>
          </p:cNvPr>
          <p:cNvSpPr/>
          <p:nvPr/>
        </p:nvSpPr>
        <p:spPr>
          <a:xfrm rot="1378515">
            <a:off x="9111942" y="4611865"/>
            <a:ext cx="206967" cy="432813"/>
          </a:xfrm>
          <a:prstGeom prst="downArrow">
            <a:avLst/>
          </a:prstGeom>
          <a:solidFill>
            <a:srgbClr val="008C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èche bas 4">
            <a:extLst>
              <a:ext uri="{FF2B5EF4-FFF2-40B4-BE49-F238E27FC236}">
                <a16:creationId xmlns:a16="http://schemas.microsoft.com/office/drawing/2014/main" id="{F6BBA98A-A90F-7155-5956-B2FCC266AAAD}"/>
              </a:ext>
            </a:extLst>
          </p:cNvPr>
          <p:cNvSpPr/>
          <p:nvPr/>
        </p:nvSpPr>
        <p:spPr>
          <a:xfrm>
            <a:off x="6011600" y="2627945"/>
            <a:ext cx="83081" cy="309946"/>
          </a:xfrm>
          <a:prstGeom prst="downArrow">
            <a:avLst/>
          </a:prstGeom>
          <a:solidFill>
            <a:srgbClr val="008C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Numéro 1">
            <a:extLst>
              <a:ext uri="{FF2B5EF4-FFF2-40B4-BE49-F238E27FC236}">
                <a16:creationId xmlns:a16="http://schemas.microsoft.com/office/drawing/2014/main" id="{3AC6AE59-DA83-EAC7-59D2-8831AE360562}"/>
              </a:ext>
            </a:extLst>
          </p:cNvPr>
          <p:cNvSpPr/>
          <p:nvPr/>
        </p:nvSpPr>
        <p:spPr bwMode="auto">
          <a:xfrm>
            <a:off x="3686294" y="1817388"/>
            <a:ext cx="405269" cy="43305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2800" b="1" dirty="0">
                <a:solidFill>
                  <a:schemeClr val="bg1"/>
                </a:solidFill>
              </a:rPr>
              <a:t>1</a:t>
            </a:r>
          </a:p>
        </p:txBody>
      </p:sp>
      <p:sp>
        <p:nvSpPr>
          <p:cNvPr id="36" name="Numéro 2">
            <a:extLst>
              <a:ext uri="{FF2B5EF4-FFF2-40B4-BE49-F238E27FC236}">
                <a16:creationId xmlns:a16="http://schemas.microsoft.com/office/drawing/2014/main" id="{E152CC3D-FE40-8C3F-8C39-DC7244A45955}"/>
              </a:ext>
            </a:extLst>
          </p:cNvPr>
          <p:cNvSpPr/>
          <p:nvPr/>
        </p:nvSpPr>
        <p:spPr bwMode="auto">
          <a:xfrm>
            <a:off x="3586851" y="3758590"/>
            <a:ext cx="464729" cy="44195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2400" b="1" dirty="0">
                <a:solidFill>
                  <a:schemeClr val="bg1"/>
                </a:solidFill>
              </a:rPr>
              <a:t>2</a:t>
            </a:r>
          </a:p>
        </p:txBody>
      </p:sp>
      <p:sp>
        <p:nvSpPr>
          <p:cNvPr id="37" name="Numéro 5">
            <a:extLst>
              <a:ext uri="{FF2B5EF4-FFF2-40B4-BE49-F238E27FC236}">
                <a16:creationId xmlns:a16="http://schemas.microsoft.com/office/drawing/2014/main" id="{DF7DFD2C-71F6-9B91-F51D-89CA591F6D58}"/>
              </a:ext>
            </a:extLst>
          </p:cNvPr>
          <p:cNvSpPr/>
          <p:nvPr/>
        </p:nvSpPr>
        <p:spPr bwMode="auto">
          <a:xfrm>
            <a:off x="8130873" y="5662715"/>
            <a:ext cx="464729" cy="44195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2400" b="1" dirty="0">
                <a:solidFill>
                  <a:schemeClr val="bg1"/>
                </a:solidFill>
              </a:rPr>
              <a:t>5</a:t>
            </a:r>
          </a:p>
        </p:txBody>
      </p:sp>
      <p:sp>
        <p:nvSpPr>
          <p:cNvPr id="38" name="Numéro 4">
            <a:extLst>
              <a:ext uri="{FF2B5EF4-FFF2-40B4-BE49-F238E27FC236}">
                <a16:creationId xmlns:a16="http://schemas.microsoft.com/office/drawing/2014/main" id="{B29AE6CD-9AB4-5B97-8718-9626EA4CE290}"/>
              </a:ext>
            </a:extLst>
          </p:cNvPr>
          <p:cNvSpPr/>
          <p:nvPr/>
        </p:nvSpPr>
        <p:spPr bwMode="auto">
          <a:xfrm>
            <a:off x="9486497" y="4397256"/>
            <a:ext cx="464729" cy="44195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2400" b="1" dirty="0">
                <a:solidFill>
                  <a:schemeClr val="bg1"/>
                </a:solidFill>
              </a:rPr>
              <a:t>4</a:t>
            </a:r>
          </a:p>
        </p:txBody>
      </p:sp>
      <p:sp>
        <p:nvSpPr>
          <p:cNvPr id="39" name="Numéro 3">
            <a:extLst>
              <a:ext uri="{FF2B5EF4-FFF2-40B4-BE49-F238E27FC236}">
                <a16:creationId xmlns:a16="http://schemas.microsoft.com/office/drawing/2014/main" id="{0803CECB-AFDC-9DD8-37B4-ECD4BE311E1D}"/>
              </a:ext>
            </a:extLst>
          </p:cNvPr>
          <p:cNvSpPr/>
          <p:nvPr/>
        </p:nvSpPr>
        <p:spPr bwMode="auto">
          <a:xfrm>
            <a:off x="7243859" y="2664372"/>
            <a:ext cx="464729" cy="44195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2400" b="1" dirty="0">
                <a:solidFill>
                  <a:schemeClr val="bg1"/>
                </a:solidFill>
              </a:rPr>
              <a:t>3</a:t>
            </a:r>
          </a:p>
        </p:txBody>
      </p:sp>
      <p:sp>
        <p:nvSpPr>
          <p:cNvPr id="45" name="bulle 1">
            <a:extLst>
              <a:ext uri="{FF2B5EF4-FFF2-40B4-BE49-F238E27FC236}">
                <a16:creationId xmlns:a16="http://schemas.microsoft.com/office/drawing/2014/main" id="{058BA84A-1D12-7D8A-17AF-E4995588E9A1}"/>
              </a:ext>
            </a:extLst>
          </p:cNvPr>
          <p:cNvSpPr/>
          <p:nvPr/>
        </p:nvSpPr>
        <p:spPr bwMode="auto">
          <a:xfrm>
            <a:off x="1468247" y="1555803"/>
            <a:ext cx="2185746" cy="13808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dirty="0">
                <a:solidFill>
                  <a:schemeClr val="bg1"/>
                </a:solidFill>
                <a:cs typeface="Arial" panose="020B0604020202020204" pitchFamily="34" charset="0"/>
              </a:rPr>
              <a:t>Les polluants sont captés par une tête de prélèvement et des filtres.</a:t>
            </a:r>
            <a:endParaRPr lang="fr-FR" altLang="fr-FR" dirty="0">
              <a:solidFill>
                <a:schemeClr val="bg1"/>
              </a:solidFill>
              <a:highlight>
                <a:srgbClr val="FFFF00"/>
              </a:highlight>
              <a:cs typeface="Arial" panose="020B0604020202020204" pitchFamily="34" charset="0"/>
            </a:endParaRPr>
          </a:p>
        </p:txBody>
      </p:sp>
      <p:sp>
        <p:nvSpPr>
          <p:cNvPr id="46" name="bulle 2">
            <a:extLst>
              <a:ext uri="{FF2B5EF4-FFF2-40B4-BE49-F238E27FC236}">
                <a16:creationId xmlns:a16="http://schemas.microsoft.com/office/drawing/2014/main" id="{FB4800BB-AA79-C039-8641-B0D9CAE41728}"/>
              </a:ext>
            </a:extLst>
          </p:cNvPr>
          <p:cNvSpPr/>
          <p:nvPr/>
        </p:nvSpPr>
        <p:spPr bwMode="auto">
          <a:xfrm>
            <a:off x="1468247" y="3365001"/>
            <a:ext cx="2060341" cy="118211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dirty="0">
                <a:solidFill>
                  <a:schemeClr val="bg1"/>
                </a:solidFill>
                <a:cs typeface="Arial" panose="020B0604020202020204" pitchFamily="34" charset="0"/>
              </a:rPr>
              <a:t>Leur concentration est mesurée par des analyseurs.</a:t>
            </a:r>
            <a:endParaRPr lang="fr-FR" altLang="fr-FR" dirty="0">
              <a:solidFill>
                <a:schemeClr val="bg1"/>
              </a:solidFill>
              <a:highlight>
                <a:srgbClr val="FFFF00"/>
              </a:highlight>
              <a:cs typeface="Arial" panose="020B0604020202020204" pitchFamily="34" charset="0"/>
            </a:endParaRPr>
          </a:p>
        </p:txBody>
      </p:sp>
      <p:sp>
        <p:nvSpPr>
          <p:cNvPr id="47" name="bulle 4">
            <a:extLst>
              <a:ext uri="{FF2B5EF4-FFF2-40B4-BE49-F238E27FC236}">
                <a16:creationId xmlns:a16="http://schemas.microsoft.com/office/drawing/2014/main" id="{FD946216-C086-5765-2F64-D0416959FBC2}"/>
              </a:ext>
            </a:extLst>
          </p:cNvPr>
          <p:cNvSpPr/>
          <p:nvPr/>
        </p:nvSpPr>
        <p:spPr bwMode="auto">
          <a:xfrm>
            <a:off x="10005874" y="3315849"/>
            <a:ext cx="2173273" cy="146748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dirty="0">
                <a:solidFill>
                  <a:schemeClr val="bg1"/>
                </a:solidFill>
                <a:cs typeface="Arial" panose="020B0604020202020204" pitchFamily="34" charset="0"/>
              </a:rPr>
              <a:t>Elles sont analysées par un(e) expert(e).</a:t>
            </a:r>
          </a:p>
        </p:txBody>
      </p:sp>
      <p:sp>
        <p:nvSpPr>
          <p:cNvPr id="48" name="bulle 3">
            <a:extLst>
              <a:ext uri="{FF2B5EF4-FFF2-40B4-BE49-F238E27FC236}">
                <a16:creationId xmlns:a16="http://schemas.microsoft.com/office/drawing/2014/main" id="{45426D55-C2D5-4B35-9C1F-656B404E2388}"/>
              </a:ext>
            </a:extLst>
          </p:cNvPr>
          <p:cNvSpPr/>
          <p:nvPr/>
        </p:nvSpPr>
        <p:spPr bwMode="auto">
          <a:xfrm>
            <a:off x="7617467" y="1767695"/>
            <a:ext cx="2841559" cy="108988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dirty="0">
                <a:solidFill>
                  <a:schemeClr val="bg1"/>
                </a:solidFill>
                <a:cs typeface="Arial" panose="020B0604020202020204" pitchFamily="34" charset="0"/>
              </a:rPr>
              <a:t>Les informations sont transmises à l’observatoire de la qualité de l’air.</a:t>
            </a:r>
          </a:p>
        </p:txBody>
      </p:sp>
      <p:sp>
        <p:nvSpPr>
          <p:cNvPr id="49" name="bulle 5">
            <a:extLst>
              <a:ext uri="{FF2B5EF4-FFF2-40B4-BE49-F238E27FC236}">
                <a16:creationId xmlns:a16="http://schemas.microsoft.com/office/drawing/2014/main" id="{7858ABF9-DA2E-6F0E-0C1C-693AAF185A2F}"/>
              </a:ext>
            </a:extLst>
          </p:cNvPr>
          <p:cNvSpPr/>
          <p:nvPr/>
        </p:nvSpPr>
        <p:spPr bwMode="auto">
          <a:xfrm>
            <a:off x="5644661" y="5694115"/>
            <a:ext cx="2544557" cy="102577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dirty="0">
                <a:solidFill>
                  <a:schemeClr val="bg1"/>
                </a:solidFill>
                <a:cs typeface="Arial" panose="020B0604020202020204" pitchFamily="34" charset="0"/>
              </a:rPr>
              <a:t>Les résultats sont publiés sur le site des AASQA.</a:t>
            </a:r>
          </a:p>
        </p:txBody>
      </p:sp>
    </p:spTree>
    <p:extLst>
      <p:ext uri="{BB962C8B-B14F-4D97-AF65-F5344CB8AC3E}">
        <p14:creationId xmlns:p14="http://schemas.microsoft.com/office/powerpoint/2010/main" val="348579881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par>
                          <p:cTn id="15" fill="hold">
                            <p:stCondLst>
                              <p:cond delay="0"/>
                            </p:stCondLst>
                            <p:childTnLst>
                              <p:par>
                                <p:cTn id="16" presetID="10" presetClass="entr" presetSubtype="0" fill="hold" grpId="0"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500"/>
                                        <p:tgtEl>
                                          <p:spTgt spid="31"/>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childTnLst>
                          </p:cTn>
                        </p:par>
                        <p:par>
                          <p:cTn id="27" fill="hold">
                            <p:stCondLst>
                              <p:cond delay="1500"/>
                            </p:stCondLst>
                            <p:childTnLst>
                              <p:par>
                                <p:cTn id="28" presetID="10" presetClass="entr" presetSubtype="0" fill="hold" grpId="0"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500"/>
                                        <p:tgtEl>
                                          <p:spTgt spid="29"/>
                                        </p:tgtEl>
                                      </p:cBhvr>
                                    </p:animEffect>
                                  </p:childTnLst>
                                </p:cTn>
                              </p:par>
                              <p:par>
                                <p:cTn id="35" presetID="1"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childTnLst>
                          </p:cTn>
                        </p:par>
                        <p:par>
                          <p:cTn id="41" fill="hold">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500"/>
                                        <p:tgtEl>
                                          <p:spTgt spid="32"/>
                                        </p:tgtEl>
                                      </p:cBhvr>
                                    </p:animEffect>
                                  </p:childTnLst>
                                </p:cTn>
                              </p:par>
                              <p:par>
                                <p:cTn id="45" presetID="1" presetClass="entr" presetSubtype="0"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par>
                          <p:cTn id="47" fill="hold">
                            <p:stCondLst>
                              <p:cond delay="3000"/>
                            </p:stCondLst>
                            <p:childTnLst>
                              <p:par>
                                <p:cTn id="48" presetID="10" presetClass="entr" presetSubtype="0" fill="hold" grpId="0" nodeType="after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500"/>
                                        <p:tgtEl>
                                          <p:spTgt spid="33"/>
                                        </p:tgtEl>
                                      </p:cBhvr>
                                    </p:animEffect>
                                  </p:childTnLst>
                                </p:cTn>
                              </p:par>
                              <p:par>
                                <p:cTn id="51" presetID="1" presetClass="entr" presetSubtype="0" fill="hold" grpId="0" nodeType="with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35"/>
                    </p:tgtEl>
                  </p:cond>
                </p:stCondLst>
                <p:endSync evt="end" delay="0">
                  <p:rtn val="all"/>
                </p:endSync>
                <p:childTnLst>
                  <p:par>
                    <p:cTn id="58" fill="hold">
                      <p:stCondLst>
                        <p:cond delay="0"/>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45"/>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66" restart="whenNotActive" fill="hold" evtFilter="cancelBubble" nodeType="interactiveSeq">
                <p:stCondLst>
                  <p:cond evt="onClick" delay="0">
                    <p:tgtEl>
                      <p:spTgt spid="36"/>
                    </p:tgtEl>
                  </p:cond>
                </p:stCondLst>
                <p:endSync evt="end" delay="0">
                  <p:rtn val="all"/>
                </p:endSync>
                <p:childTnLst>
                  <p:par>
                    <p:cTn id="67" fill="hold">
                      <p:stCondLst>
                        <p:cond delay="0"/>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grpId="1" nodeType="clickEffect">
                                  <p:stCondLst>
                                    <p:cond delay="0"/>
                                  </p:stCondLst>
                                  <p:childTnLst>
                                    <p:set>
                                      <p:cBhvr>
                                        <p:cTn id="74"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75" restart="whenNotActive" fill="hold" evtFilter="cancelBubble" nodeType="interactiveSeq">
                <p:stCondLst>
                  <p:cond evt="onClick" delay="0">
                    <p:tgtEl>
                      <p:spTgt spid="37"/>
                    </p:tgtEl>
                  </p:cond>
                </p:stCondLst>
                <p:endSync evt="end" delay="0">
                  <p:rtn val="all"/>
                </p:endSync>
                <p:childTnLst>
                  <p:par>
                    <p:cTn id="76" fill="hold">
                      <p:stCondLst>
                        <p:cond delay="0"/>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49"/>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xit" presetSubtype="0" fill="hold" grpId="1" nodeType="clickEffect">
                                  <p:stCondLst>
                                    <p:cond delay="0"/>
                                  </p:stCondLst>
                                  <p:childTnLst>
                                    <p:set>
                                      <p:cBhvr>
                                        <p:cTn id="83"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84" restart="whenNotActive" fill="hold" evtFilter="cancelBubble" nodeType="interactiveSeq">
                <p:stCondLst>
                  <p:cond evt="onClick" delay="0">
                    <p:tgtEl>
                      <p:spTgt spid="38"/>
                    </p:tgtEl>
                  </p:cond>
                </p:stCondLst>
                <p:endSync evt="end" delay="0">
                  <p:rtn val="all"/>
                </p:endSync>
                <p:childTnLst>
                  <p:par>
                    <p:cTn id="85" fill="hold">
                      <p:stCondLst>
                        <p:cond delay="0"/>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47"/>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grpId="1" nodeType="clickEffect">
                                  <p:stCondLst>
                                    <p:cond delay="0"/>
                                  </p:stCondLst>
                                  <p:childTnLst>
                                    <p:set>
                                      <p:cBhvr>
                                        <p:cTn id="92"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93" restart="whenNotActive" fill="hold" evtFilter="cancelBubble" nodeType="interactiveSeq">
                <p:stCondLst>
                  <p:cond evt="onClick" delay="0">
                    <p:tgtEl>
                      <p:spTgt spid="39"/>
                    </p:tgtEl>
                  </p:cond>
                </p:stCondLst>
                <p:endSync evt="end" delay="0">
                  <p:rtn val="all"/>
                </p:endSync>
                <p:childTnLst>
                  <p:par>
                    <p:cTn id="94" fill="hold">
                      <p:stCondLst>
                        <p:cond delay="0"/>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48"/>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xit" presetSubtype="0" fill="hold" grpId="1" nodeType="clickEffect">
                                  <p:stCondLst>
                                    <p:cond delay="0"/>
                                  </p:stCondLst>
                                  <p:childTnLst>
                                    <p:set>
                                      <p:cBhvr>
                                        <p:cTn id="101"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bldLst>
      <p:bldP spid="9" grpId="0"/>
      <p:bldP spid="26"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r>
              <a:rPr lang="fr-FR" altLang="fr-FR" sz="3200" b="1" dirty="0">
                <a:solidFill>
                  <a:schemeClr val="accent5">
                    <a:lumMod val="75000"/>
                  </a:schemeClr>
                </a:solidFill>
              </a:rPr>
              <a:t>Quelles sont les différentes stations de mesures ?</a:t>
            </a:r>
          </a:p>
        </p:txBody>
      </p:sp>
      <p:grpSp>
        <p:nvGrpSpPr>
          <p:cNvPr id="13" name="Groupe st fixe">
            <a:extLst>
              <a:ext uri="{FF2B5EF4-FFF2-40B4-BE49-F238E27FC236}">
                <a16:creationId xmlns:a16="http://schemas.microsoft.com/office/drawing/2014/main" id="{EF343510-3CB8-1847-EDFD-45CCA4BA0847}"/>
              </a:ext>
            </a:extLst>
          </p:cNvPr>
          <p:cNvGrpSpPr/>
          <p:nvPr/>
        </p:nvGrpSpPr>
        <p:grpSpPr>
          <a:xfrm>
            <a:off x="2508933" y="1262203"/>
            <a:ext cx="2683333" cy="1191869"/>
            <a:chOff x="1996257" y="1285687"/>
            <a:chExt cx="2450174" cy="1089765"/>
          </a:xfrm>
        </p:grpSpPr>
        <p:sp>
          <p:nvSpPr>
            <p:cNvPr id="14" name="bulle station fixe">
              <a:extLst>
                <a:ext uri="{FF2B5EF4-FFF2-40B4-BE49-F238E27FC236}">
                  <a16:creationId xmlns:a16="http://schemas.microsoft.com/office/drawing/2014/main" id="{EA7929CA-5F49-5156-B6CF-26CCD8ED67B1}"/>
                </a:ext>
              </a:extLst>
            </p:cNvPr>
            <p:cNvSpPr/>
            <p:nvPr/>
          </p:nvSpPr>
          <p:spPr>
            <a:xfrm>
              <a:off x="1996257" y="1285687"/>
              <a:ext cx="2450174" cy="573474"/>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b="1" dirty="0">
                  <a:solidFill>
                    <a:schemeClr val="bg1"/>
                  </a:solidFill>
                  <a:latin typeface="Calibri"/>
                  <a:ea typeface="Calibri"/>
                  <a:cs typeface="Calibri"/>
                  <a:sym typeface="Calibri"/>
                </a:rPr>
                <a:t>Stations fixes </a:t>
              </a:r>
            </a:p>
          </p:txBody>
        </p:sp>
        <p:cxnSp>
          <p:nvCxnSpPr>
            <p:cNvPr id="15" name="Connecteur droit avec flèche 14">
              <a:extLst>
                <a:ext uri="{FF2B5EF4-FFF2-40B4-BE49-F238E27FC236}">
                  <a16:creationId xmlns:a16="http://schemas.microsoft.com/office/drawing/2014/main" id="{C1BF447B-9FDA-258B-CA43-C84FE33C158D}"/>
                </a:ext>
              </a:extLst>
            </p:cNvPr>
            <p:cNvCxnSpPr>
              <a:cxnSpLocks/>
            </p:cNvCxnSpPr>
            <p:nvPr/>
          </p:nvCxnSpPr>
          <p:spPr>
            <a:xfrm>
              <a:off x="3201340" y="1859161"/>
              <a:ext cx="0" cy="516291"/>
            </a:xfrm>
            <a:prstGeom prst="straightConnector1">
              <a:avLst/>
            </a:prstGeom>
            <a:ln w="28575">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16" name="Groupe st mobile">
            <a:extLst>
              <a:ext uri="{FF2B5EF4-FFF2-40B4-BE49-F238E27FC236}">
                <a16:creationId xmlns:a16="http://schemas.microsoft.com/office/drawing/2014/main" id="{D8A4D958-1BCA-633D-61A9-D937129333E3}"/>
              </a:ext>
            </a:extLst>
          </p:cNvPr>
          <p:cNvGrpSpPr/>
          <p:nvPr/>
        </p:nvGrpSpPr>
        <p:grpSpPr>
          <a:xfrm>
            <a:off x="7684102" y="1295963"/>
            <a:ext cx="2822599" cy="1184829"/>
            <a:chOff x="7573730" y="1303513"/>
            <a:chExt cx="2705166" cy="1184829"/>
          </a:xfrm>
        </p:grpSpPr>
        <p:sp>
          <p:nvSpPr>
            <p:cNvPr id="17" name="bulle station mobile">
              <a:extLst>
                <a:ext uri="{FF2B5EF4-FFF2-40B4-BE49-F238E27FC236}">
                  <a16:creationId xmlns:a16="http://schemas.microsoft.com/office/drawing/2014/main" id="{35E28F27-08F2-1C7E-908B-BA0E988D4514}"/>
                </a:ext>
              </a:extLst>
            </p:cNvPr>
            <p:cNvSpPr/>
            <p:nvPr/>
          </p:nvSpPr>
          <p:spPr>
            <a:xfrm>
              <a:off x="7573730" y="1303513"/>
              <a:ext cx="2705166" cy="684314"/>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37A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b="1" dirty="0">
                  <a:solidFill>
                    <a:schemeClr val="bg1"/>
                  </a:solidFill>
                  <a:latin typeface="Calibri"/>
                  <a:ea typeface="Calibri"/>
                  <a:cs typeface="Calibri"/>
                  <a:sym typeface="Calibri"/>
                </a:rPr>
                <a:t> Stations mobiles  </a:t>
              </a:r>
            </a:p>
          </p:txBody>
        </p:sp>
        <p:cxnSp>
          <p:nvCxnSpPr>
            <p:cNvPr id="18" name="Connecteur droit avec flèche 17">
              <a:extLst>
                <a:ext uri="{FF2B5EF4-FFF2-40B4-BE49-F238E27FC236}">
                  <a16:creationId xmlns:a16="http://schemas.microsoft.com/office/drawing/2014/main" id="{92EFBA9D-844D-54B7-7072-2EE481686124}"/>
                </a:ext>
              </a:extLst>
            </p:cNvPr>
            <p:cNvCxnSpPr>
              <a:cxnSpLocks/>
            </p:cNvCxnSpPr>
            <p:nvPr/>
          </p:nvCxnSpPr>
          <p:spPr>
            <a:xfrm>
              <a:off x="8973471" y="1956899"/>
              <a:ext cx="0" cy="531443"/>
            </a:xfrm>
            <a:prstGeom prst="straightConnector1">
              <a:avLst/>
            </a:prstGeom>
            <a:ln w="28575">
              <a:solidFill>
                <a:srgbClr val="0038A8"/>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8" name="ZoneTexte 1">
            <a:extLst>
              <a:ext uri="{FF2B5EF4-FFF2-40B4-BE49-F238E27FC236}">
                <a16:creationId xmlns:a16="http://schemas.microsoft.com/office/drawing/2014/main" id="{30A71489-66A9-F992-DD0F-7BA7DAC001EA}"/>
              </a:ext>
            </a:extLst>
          </p:cNvPr>
          <p:cNvSpPr txBox="1"/>
          <p:nvPr/>
        </p:nvSpPr>
        <p:spPr>
          <a:xfrm>
            <a:off x="1977648" y="2420613"/>
            <a:ext cx="3745902" cy="369332"/>
          </a:xfrm>
          <a:prstGeom prst="rect">
            <a:avLst/>
          </a:prstGeom>
          <a:noFill/>
        </p:spPr>
        <p:txBody>
          <a:bodyPr wrap="square">
            <a:spAutoFit/>
          </a:bodyPr>
          <a:lstStyle/>
          <a:p>
            <a:pPr algn="ctr"/>
            <a:r>
              <a:rPr lang="fr-FR" b="1" dirty="0">
                <a:solidFill>
                  <a:srgbClr val="0070C0"/>
                </a:solidFill>
                <a:latin typeface="Calibri"/>
                <a:ea typeface="Calibri"/>
                <a:cs typeface="Calibri"/>
                <a:sym typeface="Calibri"/>
              </a:rPr>
              <a:t>Réseau de surveillance permanent  </a:t>
            </a:r>
          </a:p>
        </p:txBody>
      </p:sp>
      <p:sp>
        <p:nvSpPr>
          <p:cNvPr id="11" name="ZoneTexte 2">
            <a:extLst>
              <a:ext uri="{FF2B5EF4-FFF2-40B4-BE49-F238E27FC236}">
                <a16:creationId xmlns:a16="http://schemas.microsoft.com/office/drawing/2014/main" id="{1EB349B8-386A-394F-6286-701FD5812A30}"/>
              </a:ext>
            </a:extLst>
          </p:cNvPr>
          <p:cNvSpPr txBox="1"/>
          <p:nvPr/>
        </p:nvSpPr>
        <p:spPr>
          <a:xfrm>
            <a:off x="7504681" y="2420613"/>
            <a:ext cx="3181443" cy="369332"/>
          </a:xfrm>
          <a:prstGeom prst="rect">
            <a:avLst/>
          </a:prstGeom>
          <a:noFill/>
        </p:spPr>
        <p:txBody>
          <a:bodyPr wrap="square">
            <a:spAutoFit/>
          </a:bodyPr>
          <a:lstStyle/>
          <a:p>
            <a:pPr algn="ctr"/>
            <a:r>
              <a:rPr lang="fr-FR" b="1" dirty="0">
                <a:solidFill>
                  <a:srgbClr val="002060"/>
                </a:solidFill>
                <a:latin typeface="Calibri"/>
                <a:ea typeface="Calibri"/>
                <a:cs typeface="Calibri"/>
                <a:sym typeface="Calibri"/>
              </a:rPr>
              <a:t>Campagnes temporaires </a:t>
            </a:r>
          </a:p>
        </p:txBody>
      </p:sp>
      <p:sp>
        <p:nvSpPr>
          <p:cNvPr id="21" name="ZoneTexte 1">
            <a:extLst>
              <a:ext uri="{FF2B5EF4-FFF2-40B4-BE49-F238E27FC236}">
                <a16:creationId xmlns:a16="http://schemas.microsoft.com/office/drawing/2014/main" id="{5860321F-17DE-A285-6600-6356723C5865}"/>
              </a:ext>
            </a:extLst>
          </p:cNvPr>
          <p:cNvSpPr txBox="1"/>
          <p:nvPr/>
        </p:nvSpPr>
        <p:spPr>
          <a:xfrm>
            <a:off x="1930868" y="2795177"/>
            <a:ext cx="3839462" cy="1089529"/>
          </a:xfrm>
          <a:prstGeom prst="rect">
            <a:avLst/>
          </a:prstGeom>
          <a:noFill/>
        </p:spPr>
        <p:txBody>
          <a:bodyPr wrap="square" rtlCol="0">
            <a:spAutoFit/>
          </a:bodyPr>
          <a:lstStyle/>
          <a:p>
            <a:pPr algn="ctr">
              <a:lnSpc>
                <a:spcPct val="90000"/>
              </a:lnSpc>
              <a:spcBef>
                <a:spcPts val="1000"/>
              </a:spcBef>
            </a:pPr>
            <a:r>
              <a:rPr lang="fr-FR" dirty="0">
                <a:solidFill>
                  <a:srgbClr val="2F5597"/>
                </a:solidFill>
              </a:rPr>
              <a:t>Stations automatiques qui assurent </a:t>
            </a:r>
            <a:r>
              <a:rPr lang="fr-FR" b="1" dirty="0">
                <a:solidFill>
                  <a:srgbClr val="2F5597"/>
                </a:solidFill>
              </a:rPr>
              <a:t>une mesure en continu </a:t>
            </a:r>
            <a:r>
              <a:rPr lang="fr-FR" dirty="0">
                <a:solidFill>
                  <a:srgbClr val="2F5597"/>
                </a:solidFill>
              </a:rPr>
              <a:t>toutes les heures, et permettent un suivi de la qualité de l’air en temps réel.</a:t>
            </a:r>
            <a:endParaRPr lang="fr-FR" sz="1800" dirty="0">
              <a:solidFill>
                <a:srgbClr val="2F5597"/>
              </a:solidFill>
            </a:endParaRPr>
          </a:p>
        </p:txBody>
      </p:sp>
      <p:sp>
        <p:nvSpPr>
          <p:cNvPr id="25" name="ZoneTexte 2">
            <a:extLst>
              <a:ext uri="{FF2B5EF4-FFF2-40B4-BE49-F238E27FC236}">
                <a16:creationId xmlns:a16="http://schemas.microsoft.com/office/drawing/2014/main" id="{E950474F-EE4B-D198-94B1-C94AA6442890}"/>
              </a:ext>
            </a:extLst>
          </p:cNvPr>
          <p:cNvSpPr txBox="1"/>
          <p:nvPr/>
        </p:nvSpPr>
        <p:spPr>
          <a:xfrm>
            <a:off x="7210782" y="2827620"/>
            <a:ext cx="4041965" cy="1089529"/>
          </a:xfrm>
          <a:prstGeom prst="rect">
            <a:avLst/>
          </a:prstGeom>
          <a:noFill/>
        </p:spPr>
        <p:txBody>
          <a:bodyPr wrap="square" rtlCol="0">
            <a:spAutoFit/>
          </a:bodyPr>
          <a:lstStyle/>
          <a:p>
            <a:pPr algn="ctr">
              <a:lnSpc>
                <a:spcPct val="90000"/>
              </a:lnSpc>
              <a:spcBef>
                <a:spcPts val="1000"/>
              </a:spcBef>
            </a:pPr>
            <a:r>
              <a:rPr lang="fr-FR" dirty="0">
                <a:solidFill>
                  <a:srgbClr val="2F5597"/>
                </a:solidFill>
              </a:rPr>
              <a:t>M</a:t>
            </a:r>
            <a:r>
              <a:rPr lang="fr-FR" sz="1800" dirty="0">
                <a:solidFill>
                  <a:srgbClr val="2F5597"/>
                </a:solidFill>
              </a:rPr>
              <a:t>esurent </a:t>
            </a:r>
            <a:r>
              <a:rPr lang="fr-FR" dirty="0">
                <a:solidFill>
                  <a:srgbClr val="2F5597"/>
                </a:solidFill>
              </a:rPr>
              <a:t>l</a:t>
            </a:r>
            <a:r>
              <a:rPr lang="fr-FR" sz="1800" dirty="0">
                <a:solidFill>
                  <a:srgbClr val="2F5597"/>
                </a:solidFill>
              </a:rPr>
              <a:t>es concentrations de polluants atmosphériques et les paramètres météorologiques mais de manière ponctuelle et sur différents sites.</a:t>
            </a:r>
          </a:p>
        </p:txBody>
      </p:sp>
      <p:pic>
        <p:nvPicPr>
          <p:cNvPr id="27" name="Image 3">
            <a:extLst>
              <a:ext uri="{FF2B5EF4-FFF2-40B4-BE49-F238E27FC236}">
                <a16:creationId xmlns:a16="http://schemas.microsoft.com/office/drawing/2014/main" id="{82D4A180-62FE-0C87-B63A-768CD9E77A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9770" y="4098193"/>
            <a:ext cx="2563988" cy="1739849"/>
          </a:xfrm>
          <a:prstGeom prst="rect">
            <a:avLst/>
          </a:prstGeom>
        </p:spPr>
      </p:pic>
      <p:pic>
        <p:nvPicPr>
          <p:cNvPr id="30" name="Image 1">
            <a:extLst>
              <a:ext uri="{FF2B5EF4-FFF2-40B4-BE49-F238E27FC236}">
                <a16:creationId xmlns:a16="http://schemas.microsoft.com/office/drawing/2014/main" id="{4BBBF376-8E2F-1F08-B9B2-C63E5D4E7F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9982" y="4083133"/>
            <a:ext cx="2861233" cy="1739849"/>
          </a:xfrm>
          <a:prstGeom prst="rect">
            <a:avLst/>
          </a:prstGeom>
        </p:spPr>
      </p:pic>
      <p:pic>
        <p:nvPicPr>
          <p:cNvPr id="3" name="picto +">
            <a:extLst>
              <a:ext uri="{FF2B5EF4-FFF2-40B4-BE49-F238E27FC236}">
                <a16:creationId xmlns:a16="http://schemas.microsoft.com/office/drawing/2014/main" id="{582E071A-822C-82CF-F580-E217CC6592F3}"/>
              </a:ext>
            </a:extLst>
          </p:cNvPr>
          <p:cNvPicPr preferRelativeResize="0">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10237320" y="2397998"/>
            <a:ext cx="494743" cy="40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bulle 2 st mobile">
            <a:extLst>
              <a:ext uri="{FF2B5EF4-FFF2-40B4-BE49-F238E27FC236}">
                <a16:creationId xmlns:a16="http://schemas.microsoft.com/office/drawing/2014/main" id="{8BFDE194-538E-323F-9238-C26F47BA8A1A}"/>
              </a:ext>
            </a:extLst>
          </p:cNvPr>
          <p:cNvSpPr/>
          <p:nvPr/>
        </p:nvSpPr>
        <p:spPr bwMode="auto">
          <a:xfrm>
            <a:off x="7043175" y="3711571"/>
            <a:ext cx="4887418" cy="232777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solidFill>
                  <a:schemeClr val="bg1"/>
                </a:solidFill>
              </a:rPr>
              <a:t>Constituent un laboratoire de surveillance </a:t>
            </a:r>
          </a:p>
          <a:p>
            <a:pPr algn="ctr">
              <a:defRPr/>
            </a:pPr>
            <a:r>
              <a:rPr lang="fr-FR" dirty="0">
                <a:solidFill>
                  <a:schemeClr val="bg1"/>
                </a:solidFill>
              </a:rPr>
              <a:t>de la qualité de l’air amené à être déplacé sur l’ensemble de la région pour répondre à des campagnes de mesures ponctuelles, en complément de la mesure en continu de la qualité de l’air par le dispositif de mesures fixes.</a:t>
            </a:r>
            <a:endParaRPr lang="fr-FR" sz="1400" dirty="0">
              <a:solidFill>
                <a:schemeClr val="bg1"/>
              </a:solidFill>
            </a:endParaRPr>
          </a:p>
        </p:txBody>
      </p:sp>
      <p:pic>
        <p:nvPicPr>
          <p:cNvPr id="7" name="picto +">
            <a:extLst>
              <a:ext uri="{FF2B5EF4-FFF2-40B4-BE49-F238E27FC236}">
                <a16:creationId xmlns:a16="http://schemas.microsoft.com/office/drawing/2014/main" id="{D521108F-2DCC-C42A-2448-66AF058F9E92}"/>
              </a:ext>
            </a:extLst>
          </p:cNvPr>
          <p:cNvPicPr preferRelativeResize="0">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5502805" y="2397998"/>
            <a:ext cx="494743" cy="40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bulle 1 st fixe">
            <a:extLst>
              <a:ext uri="{FF2B5EF4-FFF2-40B4-BE49-F238E27FC236}">
                <a16:creationId xmlns:a16="http://schemas.microsoft.com/office/drawing/2014/main" id="{2DC72C91-9578-CB67-5431-CAF0F7285E66}"/>
              </a:ext>
            </a:extLst>
          </p:cNvPr>
          <p:cNvSpPr/>
          <p:nvPr/>
        </p:nvSpPr>
        <p:spPr bwMode="auto">
          <a:xfrm>
            <a:off x="1147137" y="3234651"/>
            <a:ext cx="5675050" cy="270335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solidFill>
                  <a:schemeClr val="bg1"/>
                </a:solidFill>
              </a:rPr>
              <a:t>Le choix de sa localisation et des polluants qui y sont mesurés répond à une préoccupation de santé publique. </a:t>
            </a:r>
          </a:p>
          <a:p>
            <a:pPr algn="ctr">
              <a:defRPr/>
            </a:pPr>
            <a:r>
              <a:rPr lang="fr-FR" dirty="0">
                <a:solidFill>
                  <a:schemeClr val="bg1"/>
                </a:solidFill>
              </a:rPr>
              <a:t>On distingue </a:t>
            </a:r>
            <a:r>
              <a:rPr lang="fr-FR" b="1" dirty="0">
                <a:solidFill>
                  <a:schemeClr val="bg1"/>
                </a:solidFill>
              </a:rPr>
              <a:t>deux  typologies </a:t>
            </a:r>
            <a:r>
              <a:rPr lang="fr-FR" dirty="0">
                <a:solidFill>
                  <a:schemeClr val="bg1"/>
                </a:solidFill>
              </a:rPr>
              <a:t>: les </a:t>
            </a:r>
            <a:r>
              <a:rPr lang="fr-FR" b="1" dirty="0">
                <a:solidFill>
                  <a:schemeClr val="bg1"/>
                </a:solidFill>
              </a:rPr>
              <a:t>stations de fond</a:t>
            </a:r>
            <a:r>
              <a:rPr lang="fr-FR" dirty="0">
                <a:solidFill>
                  <a:schemeClr val="bg1"/>
                </a:solidFill>
              </a:rPr>
              <a:t>, éloignées des sources de pollution, notamment des voies de circulation, et les </a:t>
            </a:r>
            <a:r>
              <a:rPr lang="fr-FR" b="1" dirty="0">
                <a:solidFill>
                  <a:schemeClr val="bg1"/>
                </a:solidFill>
              </a:rPr>
              <a:t>stations à proximité du trafic</a:t>
            </a:r>
            <a:r>
              <a:rPr lang="fr-FR" dirty="0">
                <a:solidFill>
                  <a:schemeClr val="bg1"/>
                </a:solidFill>
              </a:rPr>
              <a:t>. Cette classification est identique en France et en Europe.</a:t>
            </a:r>
            <a:endParaRPr lang="fr-FR" sz="1400" dirty="0">
              <a:solidFill>
                <a:schemeClr val="bg1"/>
              </a:solidFill>
            </a:endParaRPr>
          </a:p>
        </p:txBody>
      </p:sp>
    </p:spTree>
    <p:extLst>
      <p:ext uri="{BB962C8B-B14F-4D97-AF65-F5344CB8AC3E}">
        <p14:creationId xmlns:p14="http://schemas.microsoft.com/office/powerpoint/2010/main" val="14900065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3"/>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1" nodeType="clickEffect">
                                  <p:stCondLst>
                                    <p:cond delay="0"/>
                                  </p:stCondLst>
                                  <p:childTnLst>
                                    <p:set>
                                      <p:cBhvr>
                                        <p:cTn id="39"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8" grpId="0"/>
      <p:bldP spid="11" grpId="0"/>
      <p:bldP spid="21" grpId="0"/>
      <p:bldP spid="25" grpId="0"/>
      <p:bldP spid="4" grpId="0" animBg="1"/>
      <p:bldP spid="4" grpId="1" animBg="1"/>
      <p:bldP spid="9" grpId="0" animBg="1"/>
      <p:bldP spid="9"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14874EBA-93FA-B337-8F19-89D1093B27D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172761" y="2254293"/>
            <a:ext cx="2054679" cy="1276184"/>
          </a:xfrm>
          <a:prstGeom prst="rect">
            <a:avLst/>
          </a:prstGeom>
        </p:spPr>
      </p:pic>
      <p:pic>
        <p:nvPicPr>
          <p:cNvPr id="20" name="Image 19">
            <a:extLst>
              <a:ext uri="{FF2B5EF4-FFF2-40B4-BE49-F238E27FC236}">
                <a16:creationId xmlns:a16="http://schemas.microsoft.com/office/drawing/2014/main" id="{F136EDE2-359D-58AA-196B-A7637E93E1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4251" y="2267440"/>
            <a:ext cx="1968516" cy="1335779"/>
          </a:xfrm>
          <a:prstGeom prst="rect">
            <a:avLst/>
          </a:prstGeom>
        </p:spPr>
      </p:pic>
      <p:pic>
        <p:nvPicPr>
          <p:cNvPr id="22" name="Image 21">
            <a:extLst>
              <a:ext uri="{FF2B5EF4-FFF2-40B4-BE49-F238E27FC236}">
                <a16:creationId xmlns:a16="http://schemas.microsoft.com/office/drawing/2014/main" id="{964542D9-2FB2-5126-5A2D-472A455ACE99}"/>
              </a:ext>
            </a:extLst>
          </p:cNvPr>
          <p:cNvPicPr>
            <a:picLocks noChangeAspect="1"/>
          </p:cNvPicPr>
          <p:nvPr/>
        </p:nvPicPr>
        <p:blipFill rotWithShape="1">
          <a:blip r:embed="rId5">
            <a:extLst>
              <a:ext uri="{28A0092B-C50C-407E-A947-70E740481C1C}">
                <a14:useLocalDpi xmlns:a14="http://schemas.microsoft.com/office/drawing/2010/main" val="0"/>
              </a:ext>
            </a:extLst>
          </a:blip>
          <a:srcRect l="32559" t="11625" r="38476" b="25595"/>
          <a:stretch/>
        </p:blipFill>
        <p:spPr>
          <a:xfrm>
            <a:off x="8838073" y="2290923"/>
            <a:ext cx="2018176" cy="1312296"/>
          </a:xfrm>
          <a:prstGeom prst="rect">
            <a:avLst/>
          </a:prstGeom>
        </p:spPr>
      </p:pic>
      <p:sp>
        <p:nvSpPr>
          <p:cNvPr id="9" name="Texte 1">
            <a:extLst>
              <a:ext uri="{FF2B5EF4-FFF2-40B4-BE49-F238E27FC236}">
                <a16:creationId xmlns:a16="http://schemas.microsoft.com/office/drawing/2014/main" id="{1F4DEA1C-C620-C282-30CF-735DE3C8079F}"/>
              </a:ext>
            </a:extLst>
          </p:cNvPr>
          <p:cNvSpPr txBox="1">
            <a:spLocks noChangeArrowheads="1"/>
          </p:cNvSpPr>
          <p:nvPr/>
        </p:nvSpPr>
        <p:spPr bwMode="auto">
          <a:xfrm>
            <a:off x="1748599" y="3649704"/>
            <a:ext cx="28301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2000" b="1" dirty="0">
                <a:solidFill>
                  <a:srgbClr val="2F5597"/>
                </a:solidFill>
              </a:rPr>
              <a:t>Station urbaine</a:t>
            </a:r>
            <a:endParaRPr lang="fr-FR" altLang="fr-FR" sz="2000" b="1" dirty="0">
              <a:solidFill>
                <a:srgbClr val="2F5597"/>
              </a:solidFill>
              <a:cs typeface="Calibri" panose="020F0502020204030204" pitchFamily="34" charset="0"/>
            </a:endParaRPr>
          </a:p>
        </p:txBody>
      </p:sp>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23753"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r>
              <a:rPr lang="fr-FR" altLang="fr-FR" sz="3200" b="1" dirty="0">
                <a:solidFill>
                  <a:schemeClr val="accent5">
                    <a:lumMod val="75000"/>
                  </a:schemeClr>
                </a:solidFill>
              </a:rPr>
              <a:t>Quelles sont les différentes stations de mesures fixes ?</a:t>
            </a:r>
          </a:p>
        </p:txBody>
      </p:sp>
      <p:pic>
        <p:nvPicPr>
          <p:cNvPr id="3" name="picto + n°1">
            <a:extLst>
              <a:ext uri="{FF2B5EF4-FFF2-40B4-BE49-F238E27FC236}">
                <a16:creationId xmlns:a16="http://schemas.microsoft.com/office/drawing/2014/main" id="{582E071A-822C-82CF-F580-E217CC6592F3}"/>
              </a:ext>
            </a:extLst>
          </p:cNvPr>
          <p:cNvPicPr preferRelativeResize="0">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3980069" y="3606223"/>
            <a:ext cx="494743" cy="40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e 2">
            <a:extLst>
              <a:ext uri="{FF2B5EF4-FFF2-40B4-BE49-F238E27FC236}">
                <a16:creationId xmlns:a16="http://schemas.microsoft.com/office/drawing/2014/main" id="{EB9EBA65-43E5-9290-A079-3FBC66CB71F8}"/>
              </a:ext>
            </a:extLst>
          </p:cNvPr>
          <p:cNvSpPr txBox="1">
            <a:spLocks noChangeArrowheads="1"/>
          </p:cNvSpPr>
          <p:nvPr/>
        </p:nvSpPr>
        <p:spPr bwMode="auto">
          <a:xfrm>
            <a:off x="4903792" y="3655777"/>
            <a:ext cx="28301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2000" b="1" dirty="0">
                <a:solidFill>
                  <a:srgbClr val="2F5597"/>
                </a:solidFill>
              </a:rPr>
              <a:t>Station périurbaine</a:t>
            </a:r>
            <a:endParaRPr lang="fr-FR" altLang="fr-FR" sz="2000" b="1" dirty="0">
              <a:solidFill>
                <a:srgbClr val="2F5597"/>
              </a:solidFill>
              <a:cs typeface="Calibri" panose="020F0502020204030204" pitchFamily="34" charset="0"/>
            </a:endParaRPr>
          </a:p>
        </p:txBody>
      </p:sp>
      <p:sp>
        <p:nvSpPr>
          <p:cNvPr id="13" name="Texte 3">
            <a:extLst>
              <a:ext uri="{FF2B5EF4-FFF2-40B4-BE49-F238E27FC236}">
                <a16:creationId xmlns:a16="http://schemas.microsoft.com/office/drawing/2014/main" id="{96A71EF1-B846-0627-DA06-44CE30BC15ED}"/>
              </a:ext>
            </a:extLst>
          </p:cNvPr>
          <p:cNvSpPr txBox="1">
            <a:spLocks noChangeArrowheads="1"/>
          </p:cNvSpPr>
          <p:nvPr/>
        </p:nvSpPr>
        <p:spPr bwMode="auto">
          <a:xfrm>
            <a:off x="8838073" y="3640894"/>
            <a:ext cx="17891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2000" b="1" dirty="0">
                <a:solidFill>
                  <a:srgbClr val="2F5597"/>
                </a:solidFill>
              </a:rPr>
              <a:t>Station rurale</a:t>
            </a:r>
            <a:endParaRPr lang="fr-FR" altLang="fr-FR" sz="2000" b="1" dirty="0">
              <a:solidFill>
                <a:srgbClr val="2F5597"/>
              </a:solidFill>
              <a:cs typeface="Calibri" panose="020F0502020204030204" pitchFamily="34" charset="0"/>
            </a:endParaRPr>
          </a:p>
        </p:txBody>
      </p:sp>
      <p:pic>
        <p:nvPicPr>
          <p:cNvPr id="15" name="picto + n°3">
            <a:extLst>
              <a:ext uri="{FF2B5EF4-FFF2-40B4-BE49-F238E27FC236}">
                <a16:creationId xmlns:a16="http://schemas.microsoft.com/office/drawing/2014/main" id="{38229A4B-F1FB-D5E3-B4E5-3677F1A382AA}"/>
              </a:ext>
            </a:extLst>
          </p:cNvPr>
          <p:cNvPicPr preferRelativeResize="0">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10719059" y="3603219"/>
            <a:ext cx="494743" cy="40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 + n°2">
            <a:extLst>
              <a:ext uri="{FF2B5EF4-FFF2-40B4-BE49-F238E27FC236}">
                <a16:creationId xmlns:a16="http://schemas.microsoft.com/office/drawing/2014/main" id="{6477D82E-F55D-2F92-BF04-44B2C2920083}"/>
              </a:ext>
            </a:extLst>
          </p:cNvPr>
          <p:cNvPicPr preferRelativeResize="0">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7301167" y="3581802"/>
            <a:ext cx="494743" cy="40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bulle n°1">
            <a:extLst>
              <a:ext uri="{FF2B5EF4-FFF2-40B4-BE49-F238E27FC236}">
                <a16:creationId xmlns:a16="http://schemas.microsoft.com/office/drawing/2014/main" id="{A6A0FBB7-5ED8-4683-8216-CE31CCE8AEC5}"/>
              </a:ext>
            </a:extLst>
          </p:cNvPr>
          <p:cNvSpPr/>
          <p:nvPr/>
        </p:nvSpPr>
        <p:spPr bwMode="auto">
          <a:xfrm>
            <a:off x="1553309" y="4044392"/>
            <a:ext cx="3220710" cy="215473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90000"/>
              </a:lnSpc>
              <a:spcBef>
                <a:spcPts val="1000"/>
              </a:spcBef>
            </a:pPr>
            <a:r>
              <a:rPr lang="fr-FR" dirty="0">
                <a:solidFill>
                  <a:schemeClr val="bg1"/>
                </a:solidFill>
              </a:rPr>
              <a:t>Implantée dans des zones à forte densité de population, elle est représentative de la qualité de l’air ambiant « urbain » sans cibler l’impact d’une source d’émission particulière.</a:t>
            </a:r>
          </a:p>
        </p:txBody>
      </p:sp>
      <p:sp>
        <p:nvSpPr>
          <p:cNvPr id="19" name="bulle n°2">
            <a:extLst>
              <a:ext uri="{FF2B5EF4-FFF2-40B4-BE49-F238E27FC236}">
                <a16:creationId xmlns:a16="http://schemas.microsoft.com/office/drawing/2014/main" id="{1699F6AC-1A60-35D9-7393-5D5E150E3199}"/>
              </a:ext>
            </a:extLst>
          </p:cNvPr>
          <p:cNvSpPr/>
          <p:nvPr/>
        </p:nvSpPr>
        <p:spPr bwMode="auto">
          <a:xfrm>
            <a:off x="4845031" y="4016230"/>
            <a:ext cx="2946401" cy="215473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solidFill>
                  <a:schemeClr val="bg1"/>
                </a:solidFill>
              </a:rPr>
              <a:t>Implantée dans les communes localisées à la périphérie des grandes villes, et ne se trouvant pas sous l’impact direct d’une source d’émission identifiée.</a:t>
            </a:r>
          </a:p>
        </p:txBody>
      </p:sp>
      <p:sp>
        <p:nvSpPr>
          <p:cNvPr id="4" name="bulle n°3">
            <a:extLst>
              <a:ext uri="{FF2B5EF4-FFF2-40B4-BE49-F238E27FC236}">
                <a16:creationId xmlns:a16="http://schemas.microsoft.com/office/drawing/2014/main" id="{8BFDE194-538E-323F-9238-C26F47BA8A1A}"/>
              </a:ext>
            </a:extLst>
          </p:cNvPr>
          <p:cNvSpPr/>
          <p:nvPr/>
        </p:nvSpPr>
        <p:spPr bwMode="auto">
          <a:xfrm>
            <a:off x="7862443" y="3954059"/>
            <a:ext cx="4226775" cy="228795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solidFill>
                  <a:schemeClr val="bg1"/>
                </a:solidFill>
              </a:rPr>
              <a:t>Implantée dans les </a:t>
            </a:r>
            <a:r>
              <a:rPr lang="fr-FR" b="1" dirty="0">
                <a:solidFill>
                  <a:schemeClr val="bg1"/>
                </a:solidFill>
              </a:rPr>
              <a:t>communes rurales </a:t>
            </a:r>
          </a:p>
          <a:p>
            <a:pPr algn="ctr">
              <a:defRPr/>
            </a:pPr>
            <a:r>
              <a:rPr lang="fr-FR" dirty="0">
                <a:solidFill>
                  <a:schemeClr val="bg1"/>
                </a:solidFill>
              </a:rPr>
              <a:t>et représentative de la pollution atmosphérique dite </a:t>
            </a:r>
            <a:r>
              <a:rPr lang="fr-FR" b="1" dirty="0">
                <a:solidFill>
                  <a:schemeClr val="bg1"/>
                </a:solidFill>
              </a:rPr>
              <a:t>de fond. </a:t>
            </a:r>
            <a:r>
              <a:rPr lang="fr-FR" dirty="0">
                <a:solidFill>
                  <a:schemeClr val="bg1"/>
                </a:solidFill>
              </a:rPr>
              <a:t>Elle correspond à des niveaux de polluants dans l'air sur des périodes de temps relativement longues.</a:t>
            </a:r>
          </a:p>
        </p:txBody>
      </p:sp>
      <p:sp>
        <p:nvSpPr>
          <p:cNvPr id="5" name="Numéro 1">
            <a:extLst>
              <a:ext uri="{FF2B5EF4-FFF2-40B4-BE49-F238E27FC236}">
                <a16:creationId xmlns:a16="http://schemas.microsoft.com/office/drawing/2014/main" id="{F9B3C981-7C26-2342-3B7D-046E10B1FD3A}"/>
              </a:ext>
            </a:extLst>
          </p:cNvPr>
          <p:cNvSpPr/>
          <p:nvPr/>
        </p:nvSpPr>
        <p:spPr bwMode="auto">
          <a:xfrm>
            <a:off x="2673471" y="246037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6" name="Numéro 2">
            <a:extLst>
              <a:ext uri="{FF2B5EF4-FFF2-40B4-BE49-F238E27FC236}">
                <a16:creationId xmlns:a16="http://schemas.microsoft.com/office/drawing/2014/main" id="{6E6D39E4-EEEF-E006-64EE-B20BD27489B4}"/>
              </a:ext>
            </a:extLst>
          </p:cNvPr>
          <p:cNvSpPr/>
          <p:nvPr/>
        </p:nvSpPr>
        <p:spPr bwMode="auto">
          <a:xfrm>
            <a:off x="5902117" y="244558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sp>
        <p:nvSpPr>
          <p:cNvPr id="7" name="Numéro 3">
            <a:extLst>
              <a:ext uri="{FF2B5EF4-FFF2-40B4-BE49-F238E27FC236}">
                <a16:creationId xmlns:a16="http://schemas.microsoft.com/office/drawing/2014/main" id="{50A20851-61AE-BE1C-0386-2C85AD51AE27}"/>
              </a:ext>
            </a:extLst>
          </p:cNvPr>
          <p:cNvSpPr/>
          <p:nvPr/>
        </p:nvSpPr>
        <p:spPr bwMode="auto">
          <a:xfrm>
            <a:off x="9277664" y="247384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Tree>
    <p:extLst>
      <p:ext uri="{BB962C8B-B14F-4D97-AF65-F5344CB8AC3E}">
        <p14:creationId xmlns:p14="http://schemas.microsoft.com/office/powerpoint/2010/main" val="691033167"/>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5" restart="whenNotActive" fill="hold" evtFilter="cancelBubble" nodeType="interactiveSeq">
                <p:stCondLst>
                  <p:cond evt="onClick" delay="0">
                    <p:tgtEl>
                      <p:spTgt spid="16"/>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1" nodeType="clickEffect">
                                  <p:stCondLst>
                                    <p:cond delay="0"/>
                                  </p:stCondLst>
                                  <p:childTnLst>
                                    <p:set>
                                      <p:cBhvr>
                                        <p:cTn id="43"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44" restart="whenNotActive" fill="hold" evtFilter="cancelBubble" nodeType="interactiveSeq">
                <p:stCondLst>
                  <p:cond evt="onClick" delay="0">
                    <p:tgtEl>
                      <p:spTgt spid="15"/>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53" restart="whenNotActive" fill="hold" evtFilter="cancelBubble" nodeType="interactiveSeq">
                <p:stCondLst>
                  <p:cond evt="onClick" delay="0">
                    <p:tgtEl>
                      <p:spTgt spid="3"/>
                    </p:tgtEl>
                  </p:cond>
                </p:stCondLst>
                <p:endSync evt="end" delay="0">
                  <p:rtn val="all"/>
                </p:endSync>
                <p:childTnLst>
                  <p:par>
                    <p:cTn id="54" fill="hold">
                      <p:stCondLst>
                        <p:cond delay="0"/>
                      </p:stCondLst>
                      <p:childTnLst>
                        <p:par>
                          <p:cTn id="55" fill="hold">
                            <p:stCondLst>
                              <p:cond delay="0"/>
                            </p:stCondLst>
                            <p:childTnLst>
                              <p:par>
                                <p:cTn id="56" presetID="1" presetClass="entr" presetSubtype="0" fill="hold" grpId="1" nodeType="clickEffect">
                                  <p:stCondLst>
                                    <p:cond delay="0"/>
                                  </p:stCondLst>
                                  <p:childTnLst>
                                    <p:set>
                                      <p:cBhvr>
                                        <p:cTn id="57" dur="1" fill="hold">
                                          <p:stCondLst>
                                            <p:cond delay="0"/>
                                          </p:stCondLst>
                                        </p:cTn>
                                        <p:tgtEl>
                                          <p:spTgt spid="18"/>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9" grpId="0"/>
      <p:bldP spid="11" grpId="0"/>
      <p:bldP spid="13" grpId="0"/>
      <p:bldP spid="18" grpId="0" animBg="1"/>
      <p:bldP spid="18" grpId="1" animBg="1"/>
      <p:bldP spid="19" grpId="0" animBg="1"/>
      <p:bldP spid="19" grpId="1" animBg="1"/>
      <p:bldP spid="4" grpId="0" animBg="1"/>
      <p:bldP spid="4" grpId="1" animBg="1"/>
      <p:bldP spid="5" grpId="0" animBg="1"/>
      <p:bldP spid="6" grpId="0" animBg="1"/>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3200" b="1" dirty="0">
                <a:solidFill>
                  <a:schemeClr val="accent5">
                    <a:lumMod val="75000"/>
                  </a:schemeClr>
                </a:solidFill>
                <a:latin typeface="+mn-lt"/>
                <a:ea typeface="+mn-ea"/>
                <a:cs typeface="Arial" charset="0"/>
              </a:rPr>
              <a:t>D'autres méthodes de mesure des polluants</a:t>
            </a:r>
          </a:p>
        </p:txBody>
      </p:sp>
      <p:sp>
        <p:nvSpPr>
          <p:cNvPr id="51213" name="Texte 1">
            <a:extLst>
              <a:ext uri="{FF2B5EF4-FFF2-40B4-BE49-F238E27FC236}">
                <a16:creationId xmlns:a16="http://schemas.microsoft.com/office/drawing/2014/main" id="{977953A1-2776-4F97-88D3-CD5C0F841208}"/>
              </a:ext>
            </a:extLst>
          </p:cNvPr>
          <p:cNvSpPr>
            <a:spLocks noChangeArrowheads="1"/>
          </p:cNvSpPr>
          <p:nvPr/>
        </p:nvSpPr>
        <p:spPr bwMode="auto">
          <a:xfrm>
            <a:off x="6559587" y="1204232"/>
            <a:ext cx="5444572" cy="54718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1000"/>
              </a:spcBef>
            </a:pPr>
            <a:r>
              <a:rPr lang="fr-FR" sz="2200" dirty="0">
                <a:solidFill>
                  <a:srgbClr val="2F5597"/>
                </a:solidFill>
              </a:rPr>
              <a:t>Pour mesurer, les observatoires mettent en place des stations de mesures fixes, mais il existe aussi des appareils plus légers appelés </a:t>
            </a:r>
            <a:r>
              <a:rPr lang="fr-FR" sz="2200" b="1" dirty="0">
                <a:solidFill>
                  <a:srgbClr val="2F5597"/>
                </a:solidFill>
              </a:rPr>
              <a:t>micro-capteurs</a:t>
            </a:r>
            <a:r>
              <a:rPr lang="fr-FR" sz="2200" dirty="0">
                <a:solidFill>
                  <a:srgbClr val="2F5597"/>
                </a:solidFill>
              </a:rPr>
              <a:t>. </a:t>
            </a:r>
          </a:p>
          <a:p>
            <a:pPr>
              <a:spcBef>
                <a:spcPts val="1000"/>
              </a:spcBef>
            </a:pPr>
            <a:r>
              <a:rPr lang="fr-FR" sz="2200" dirty="0">
                <a:solidFill>
                  <a:srgbClr val="2F5597"/>
                </a:solidFill>
              </a:rPr>
              <a:t>Ces derniers permettent : </a:t>
            </a:r>
          </a:p>
          <a:p>
            <a:pPr marL="342900" indent="-342900">
              <a:spcBef>
                <a:spcPts val="1000"/>
              </a:spcBef>
              <a:buFont typeface="Arial" panose="020B0604020202020204" pitchFamily="34" charset="0"/>
              <a:buChar char="•"/>
            </a:pPr>
            <a:r>
              <a:rPr lang="fr-FR" sz="2200" b="1" dirty="0">
                <a:solidFill>
                  <a:srgbClr val="2F5597"/>
                </a:solidFill>
              </a:rPr>
              <a:t>de couvrir le territoire, </a:t>
            </a:r>
          </a:p>
          <a:p>
            <a:pPr marL="342900" indent="-342900">
              <a:spcBef>
                <a:spcPts val="1000"/>
              </a:spcBef>
              <a:buFont typeface="Arial" panose="020B0604020202020204" pitchFamily="34" charset="0"/>
              <a:buChar char="•"/>
            </a:pPr>
            <a:r>
              <a:rPr lang="fr-FR" sz="2200" b="1" dirty="0">
                <a:solidFill>
                  <a:srgbClr val="2F5597"/>
                </a:solidFill>
              </a:rPr>
              <a:t>d’avoir une meilleure résolution spatiale de la qualité de l’air. </a:t>
            </a:r>
          </a:p>
          <a:p>
            <a:pPr>
              <a:spcBef>
                <a:spcPts val="1000"/>
              </a:spcBef>
            </a:pPr>
            <a:r>
              <a:rPr lang="fr-FR" sz="2200" dirty="0">
                <a:solidFill>
                  <a:srgbClr val="2F5597"/>
                </a:solidFill>
              </a:rPr>
              <a:t>Cependant, ils ne mesurent pas autant de polluants que les stations fixes et leurs marges d’incertitudes sont plus importantes. </a:t>
            </a:r>
          </a:p>
          <a:p>
            <a:pPr>
              <a:spcBef>
                <a:spcPts val="1000"/>
              </a:spcBef>
            </a:pPr>
            <a:r>
              <a:rPr lang="fr-FR" sz="2200" dirty="0">
                <a:solidFill>
                  <a:srgbClr val="2F5597"/>
                </a:solidFill>
              </a:rPr>
              <a:t>Les stations fixes de référence peuvent toutefois permettre d’étalonner les micro-capteurs.  </a:t>
            </a:r>
            <a:endParaRPr lang="fr-FR" altLang="fr-FR" sz="2200" dirty="0">
              <a:solidFill>
                <a:srgbClr val="2F5597"/>
              </a:solidFill>
            </a:endParaRPr>
          </a:p>
        </p:txBody>
      </p:sp>
      <p:pic>
        <p:nvPicPr>
          <p:cNvPr id="4" name="Image 3">
            <a:extLst>
              <a:ext uri="{FF2B5EF4-FFF2-40B4-BE49-F238E27FC236}">
                <a16:creationId xmlns:a16="http://schemas.microsoft.com/office/drawing/2014/main" id="{30737990-2E83-F6A9-1439-ABCF99C4F0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8247" y="2227809"/>
            <a:ext cx="3601716" cy="4629744"/>
          </a:xfrm>
          <a:prstGeom prst="rect">
            <a:avLst/>
          </a:prstGeom>
        </p:spPr>
      </p:pic>
      <p:pic>
        <p:nvPicPr>
          <p:cNvPr id="6" name="Image 2">
            <a:extLst>
              <a:ext uri="{FF2B5EF4-FFF2-40B4-BE49-F238E27FC236}">
                <a16:creationId xmlns:a16="http://schemas.microsoft.com/office/drawing/2014/main" id="{B8D5978C-E8E2-1395-B0B2-4AF6D5EB0A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3355" y="1624891"/>
            <a:ext cx="1362394" cy="1568688"/>
          </a:xfrm>
          <a:prstGeom prst="rect">
            <a:avLst/>
          </a:prstGeom>
        </p:spPr>
      </p:pic>
      <p:pic>
        <p:nvPicPr>
          <p:cNvPr id="8" name="Image 1">
            <a:extLst>
              <a:ext uri="{FF2B5EF4-FFF2-40B4-BE49-F238E27FC236}">
                <a16:creationId xmlns:a16="http://schemas.microsoft.com/office/drawing/2014/main" id="{8A0A8EA3-5B39-827B-C7BD-4D53DCBC06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6637" y="1203478"/>
            <a:ext cx="1016382" cy="929969"/>
          </a:xfrm>
          <a:prstGeom prst="rect">
            <a:avLst/>
          </a:prstGeom>
        </p:spPr>
      </p:pic>
      <p:sp>
        <p:nvSpPr>
          <p:cNvPr id="9" name="ZoneTexte 2">
            <a:extLst>
              <a:ext uri="{FF2B5EF4-FFF2-40B4-BE49-F238E27FC236}">
                <a16:creationId xmlns:a16="http://schemas.microsoft.com/office/drawing/2014/main" id="{2BD3B3CB-5892-F93A-0AE0-8F926E3AAE60}"/>
              </a:ext>
            </a:extLst>
          </p:cNvPr>
          <p:cNvSpPr txBox="1"/>
          <p:nvPr/>
        </p:nvSpPr>
        <p:spPr>
          <a:xfrm>
            <a:off x="5241037" y="4805535"/>
            <a:ext cx="1581150" cy="369332"/>
          </a:xfrm>
          <a:prstGeom prst="rect">
            <a:avLst/>
          </a:prstGeom>
          <a:noFill/>
        </p:spPr>
        <p:txBody>
          <a:bodyPr wrap="square" rtlCol="0">
            <a:spAutoFit/>
          </a:bodyPr>
          <a:lstStyle/>
          <a:p>
            <a:r>
              <a:rPr lang="fr-FR" b="1" dirty="0">
                <a:solidFill>
                  <a:srgbClr val="002060"/>
                </a:solidFill>
              </a:rPr>
              <a:t>Station fixe</a:t>
            </a:r>
          </a:p>
        </p:txBody>
      </p:sp>
      <p:sp>
        <p:nvSpPr>
          <p:cNvPr id="10" name="ZoneTexte 1">
            <a:extLst>
              <a:ext uri="{FF2B5EF4-FFF2-40B4-BE49-F238E27FC236}">
                <a16:creationId xmlns:a16="http://schemas.microsoft.com/office/drawing/2014/main" id="{E2A7BEDC-5202-7023-E574-1255C0AF36FA}"/>
              </a:ext>
            </a:extLst>
          </p:cNvPr>
          <p:cNvSpPr txBox="1"/>
          <p:nvPr/>
        </p:nvSpPr>
        <p:spPr>
          <a:xfrm>
            <a:off x="1699955" y="1539677"/>
            <a:ext cx="1581150" cy="369332"/>
          </a:xfrm>
          <a:prstGeom prst="rect">
            <a:avLst/>
          </a:prstGeom>
          <a:noFill/>
        </p:spPr>
        <p:txBody>
          <a:bodyPr wrap="square" rtlCol="0">
            <a:spAutoFit/>
          </a:bodyPr>
          <a:lstStyle/>
          <a:p>
            <a:r>
              <a:rPr lang="fr-FR" b="1" dirty="0">
                <a:solidFill>
                  <a:srgbClr val="002060"/>
                </a:solidFill>
              </a:rPr>
              <a:t>Micro-capteur</a:t>
            </a:r>
          </a:p>
        </p:txBody>
      </p:sp>
      <p:grpSp>
        <p:nvGrpSpPr>
          <p:cNvPr id="16" name="Groupe 15">
            <a:extLst>
              <a:ext uri="{FF2B5EF4-FFF2-40B4-BE49-F238E27FC236}">
                <a16:creationId xmlns:a16="http://schemas.microsoft.com/office/drawing/2014/main" id="{C2953B41-B623-C8DB-B92D-FBD444A3DA74}"/>
              </a:ext>
            </a:extLst>
          </p:cNvPr>
          <p:cNvGrpSpPr/>
          <p:nvPr/>
        </p:nvGrpSpPr>
        <p:grpSpPr>
          <a:xfrm>
            <a:off x="2476530" y="1933305"/>
            <a:ext cx="1712880" cy="755280"/>
            <a:chOff x="2476530" y="1933305"/>
            <a:chExt cx="1712880" cy="755280"/>
          </a:xfrm>
        </p:grpSpPr>
        <mc:AlternateContent xmlns:mc="http://schemas.openxmlformats.org/markup-compatibility/2006" xmlns:p14="http://schemas.microsoft.com/office/powerpoint/2010/main">
          <mc:Choice Requires="p14">
            <p:contentPart p14:bwMode="auto" r:id="rId6">
              <p14:nvContentPartPr>
                <p14:cNvPr id="11" name="Encre 10">
                  <a:extLst>
                    <a:ext uri="{FF2B5EF4-FFF2-40B4-BE49-F238E27FC236}">
                      <a16:creationId xmlns:a16="http://schemas.microsoft.com/office/drawing/2014/main" id="{5C0C1216-1621-EEC1-D9FD-D760BD29AC7C}"/>
                    </a:ext>
                  </a:extLst>
                </p14:cNvPr>
                <p14:cNvContentPartPr/>
                <p14:nvPr/>
              </p14:nvContentPartPr>
              <p14:xfrm>
                <a:off x="2476530" y="1933305"/>
                <a:ext cx="1640880" cy="640080"/>
              </p14:xfrm>
            </p:contentPart>
          </mc:Choice>
          <mc:Fallback xmlns="">
            <p:pic>
              <p:nvPicPr>
                <p:cNvPr id="11" name="Encre 10">
                  <a:extLst>
                    <a:ext uri="{FF2B5EF4-FFF2-40B4-BE49-F238E27FC236}">
                      <a16:creationId xmlns:a16="http://schemas.microsoft.com/office/drawing/2014/main" id="{5C0C1216-1621-EEC1-D9FD-D760BD29AC7C}"/>
                    </a:ext>
                  </a:extLst>
                </p:cNvPr>
                <p:cNvPicPr/>
                <p:nvPr/>
              </p:nvPicPr>
              <p:blipFill>
                <a:blip r:embed="rId8"/>
                <a:stretch>
                  <a:fillRect/>
                </a:stretch>
              </p:blipFill>
              <p:spPr>
                <a:xfrm>
                  <a:off x="2457450" y="1914225"/>
                  <a:ext cx="1678680" cy="6775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Encre 11">
                  <a:extLst>
                    <a:ext uri="{FF2B5EF4-FFF2-40B4-BE49-F238E27FC236}">
                      <a16:creationId xmlns:a16="http://schemas.microsoft.com/office/drawing/2014/main" id="{92486244-9FB4-DB5E-72D9-3F87E1BDC15F}"/>
                    </a:ext>
                  </a:extLst>
                </p14:cNvPr>
                <p14:cNvContentPartPr/>
                <p14:nvPr/>
              </p14:nvContentPartPr>
              <p14:xfrm>
                <a:off x="3905010" y="2257305"/>
                <a:ext cx="284400" cy="431280"/>
              </p14:xfrm>
            </p:contentPart>
          </mc:Choice>
          <mc:Fallback xmlns="">
            <p:pic>
              <p:nvPicPr>
                <p:cNvPr id="12" name="Encre 11">
                  <a:extLst>
                    <a:ext uri="{FF2B5EF4-FFF2-40B4-BE49-F238E27FC236}">
                      <a16:creationId xmlns:a16="http://schemas.microsoft.com/office/drawing/2014/main" id="{92486244-9FB4-DB5E-72D9-3F87E1BDC15F}"/>
                    </a:ext>
                  </a:extLst>
                </p:cNvPr>
                <p:cNvPicPr/>
                <p:nvPr/>
              </p:nvPicPr>
              <p:blipFill>
                <a:blip r:embed="rId10"/>
                <a:stretch>
                  <a:fillRect/>
                </a:stretch>
              </p:blipFill>
              <p:spPr>
                <a:xfrm>
                  <a:off x="3885930" y="2238225"/>
                  <a:ext cx="322200" cy="469080"/>
                </a:xfrm>
                <a:prstGeom prst="rect">
                  <a:avLst/>
                </a:prstGeom>
              </p:spPr>
            </p:pic>
          </mc:Fallback>
        </mc:AlternateContent>
      </p:grpSp>
      <p:grpSp>
        <p:nvGrpSpPr>
          <p:cNvPr id="15" name="Groupe 14">
            <a:extLst>
              <a:ext uri="{FF2B5EF4-FFF2-40B4-BE49-F238E27FC236}">
                <a16:creationId xmlns:a16="http://schemas.microsoft.com/office/drawing/2014/main" id="{1C6D8DE2-C4BD-FEB9-2FF3-E24489A3F70B}"/>
              </a:ext>
            </a:extLst>
          </p:cNvPr>
          <p:cNvGrpSpPr/>
          <p:nvPr/>
        </p:nvGrpSpPr>
        <p:grpSpPr>
          <a:xfrm>
            <a:off x="4592610" y="5352945"/>
            <a:ext cx="1381680" cy="972000"/>
            <a:chOff x="4592610" y="5352945"/>
            <a:chExt cx="1381680" cy="972000"/>
          </a:xfrm>
        </p:grpSpPr>
        <mc:AlternateContent xmlns:mc="http://schemas.openxmlformats.org/markup-compatibility/2006" xmlns:p14="http://schemas.microsoft.com/office/powerpoint/2010/main">
          <mc:Choice Requires="p14">
            <p:contentPart p14:bwMode="auto" r:id="rId11">
              <p14:nvContentPartPr>
                <p14:cNvPr id="13" name="Encre 12">
                  <a:extLst>
                    <a:ext uri="{FF2B5EF4-FFF2-40B4-BE49-F238E27FC236}">
                      <a16:creationId xmlns:a16="http://schemas.microsoft.com/office/drawing/2014/main" id="{745A19CC-E811-A574-BF05-4490337F65D9}"/>
                    </a:ext>
                  </a:extLst>
                </p14:cNvPr>
                <p14:cNvContentPartPr/>
                <p14:nvPr/>
              </p14:nvContentPartPr>
              <p14:xfrm>
                <a:off x="4638330" y="5352945"/>
                <a:ext cx="1335960" cy="972000"/>
              </p14:xfrm>
            </p:contentPart>
          </mc:Choice>
          <mc:Fallback xmlns="">
            <p:pic>
              <p:nvPicPr>
                <p:cNvPr id="13" name="Encre 12">
                  <a:extLst>
                    <a:ext uri="{FF2B5EF4-FFF2-40B4-BE49-F238E27FC236}">
                      <a16:creationId xmlns:a16="http://schemas.microsoft.com/office/drawing/2014/main" id="{745A19CC-E811-A574-BF05-4490337F65D9}"/>
                    </a:ext>
                  </a:extLst>
                </p:cNvPr>
                <p:cNvPicPr/>
                <p:nvPr/>
              </p:nvPicPr>
              <p:blipFill>
                <a:blip r:embed="rId12"/>
                <a:stretch>
                  <a:fillRect/>
                </a:stretch>
              </p:blipFill>
              <p:spPr>
                <a:xfrm>
                  <a:off x="4619250" y="5333865"/>
                  <a:ext cx="1373760" cy="10098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Encre 13">
                  <a:extLst>
                    <a:ext uri="{FF2B5EF4-FFF2-40B4-BE49-F238E27FC236}">
                      <a16:creationId xmlns:a16="http://schemas.microsoft.com/office/drawing/2014/main" id="{A78D4371-B85A-56B1-F221-AFDDEABBEED1}"/>
                    </a:ext>
                  </a:extLst>
                </p14:cNvPr>
                <p14:cNvContentPartPr/>
                <p14:nvPr/>
              </p14:nvContentPartPr>
              <p14:xfrm>
                <a:off x="4592610" y="5867025"/>
                <a:ext cx="257040" cy="304920"/>
              </p14:xfrm>
            </p:contentPart>
          </mc:Choice>
          <mc:Fallback xmlns="">
            <p:pic>
              <p:nvPicPr>
                <p:cNvPr id="14" name="Encre 13">
                  <a:extLst>
                    <a:ext uri="{FF2B5EF4-FFF2-40B4-BE49-F238E27FC236}">
                      <a16:creationId xmlns:a16="http://schemas.microsoft.com/office/drawing/2014/main" id="{A78D4371-B85A-56B1-F221-AFDDEABBEED1}"/>
                    </a:ext>
                  </a:extLst>
                </p:cNvPr>
                <p:cNvPicPr/>
                <p:nvPr/>
              </p:nvPicPr>
              <p:blipFill>
                <a:blip r:embed="rId14"/>
                <a:stretch>
                  <a:fillRect/>
                </a:stretch>
              </p:blipFill>
              <p:spPr>
                <a:xfrm>
                  <a:off x="4573890" y="5848305"/>
                  <a:ext cx="294840" cy="342720"/>
                </a:xfrm>
                <a:prstGeom prst="rect">
                  <a:avLst/>
                </a:prstGeom>
              </p:spPr>
            </p:pic>
          </mc:Fallback>
        </mc:AlternateContent>
      </p:grpSp>
      <p:pic>
        <p:nvPicPr>
          <p:cNvPr id="17" name="Picto en savoir +">
            <a:hlinkClick r:id="rId15" action="ppaction://hlinksldjump"/>
            <a:extLst>
              <a:ext uri="{FF2B5EF4-FFF2-40B4-BE49-F238E27FC236}">
                <a16:creationId xmlns:a16="http://schemas.microsoft.com/office/drawing/2014/main" id="{1CB1E6AE-2CA3-BADB-4293-7ECAD7C69E0C}"/>
              </a:ext>
            </a:extLst>
          </p:cNvPr>
          <p:cNvPicPr>
            <a:picLocks noChangeAspect="1" noChangeArrowheads="1"/>
          </p:cNvPicPr>
          <p:nvPr/>
        </p:nvPicPr>
        <p:blipFill>
          <a:blip r:embed="rId16" cstate="hqprint">
            <a:extLst>
              <a:ext uri="{28A0092B-C50C-407E-A947-70E740481C1C}">
                <a14:useLocalDpi xmlns:a14="http://schemas.microsoft.com/office/drawing/2010/main" val="0"/>
              </a:ext>
            </a:extLst>
          </a:blip>
          <a:srcRect/>
          <a:stretch>
            <a:fillRect/>
          </a:stretch>
        </p:blipFill>
        <p:spPr bwMode="auto">
          <a:xfrm>
            <a:off x="4412212" y="2682547"/>
            <a:ext cx="705376" cy="64564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373241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3"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e n°5">
            <a:extLst>
              <a:ext uri="{FF2B5EF4-FFF2-40B4-BE49-F238E27FC236}">
                <a16:creationId xmlns:a16="http://schemas.microsoft.com/office/drawing/2014/main" id="{967F5754-A13D-4C6A-B7B9-CCAC1F576A91}"/>
              </a:ext>
            </a:extLst>
          </p:cNvPr>
          <p:cNvSpPr txBox="1">
            <a:spLocks noChangeArrowheads="1"/>
          </p:cNvSpPr>
          <p:nvPr/>
        </p:nvSpPr>
        <p:spPr bwMode="auto">
          <a:xfrm>
            <a:off x="5868295" y="6045715"/>
            <a:ext cx="199874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Font typeface="Arial" panose="020B0604020202020204" pitchFamily="34" charset="0"/>
              <a:buNone/>
            </a:pPr>
            <a:r>
              <a:rPr lang="fr-FR" altLang="fr-FR" sz="2200" b="1" dirty="0">
                <a:solidFill>
                  <a:srgbClr val="2F5597"/>
                </a:solidFill>
              </a:rPr>
              <a:t>Biodiversité</a:t>
            </a:r>
          </a:p>
        </p:txBody>
      </p:sp>
      <p:pic>
        <p:nvPicPr>
          <p:cNvPr id="21" name="Image n°5">
            <a:extLst>
              <a:ext uri="{FF2B5EF4-FFF2-40B4-BE49-F238E27FC236}">
                <a16:creationId xmlns:a16="http://schemas.microsoft.com/office/drawing/2014/main" id="{D3281093-7614-31D1-4101-5E871F122A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4957" y="4150928"/>
            <a:ext cx="3185166" cy="1667259"/>
          </a:xfrm>
          <a:prstGeom prst="rect">
            <a:avLst/>
          </a:prstGeom>
        </p:spPr>
      </p:pic>
      <p:pic>
        <p:nvPicPr>
          <p:cNvPr id="16" name="Image n°3">
            <a:extLst>
              <a:ext uri="{FF2B5EF4-FFF2-40B4-BE49-F238E27FC236}">
                <a16:creationId xmlns:a16="http://schemas.microsoft.com/office/drawing/2014/main" id="{C91BB1A4-A17E-97B4-B705-FD35683E03D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60575" y="1066370"/>
            <a:ext cx="3020884" cy="2136218"/>
          </a:xfrm>
          <a:prstGeom prst="rect">
            <a:avLst/>
          </a:prstGeom>
        </p:spPr>
      </p:pic>
      <p:pic>
        <p:nvPicPr>
          <p:cNvPr id="13" name="image n°4 : Station de mesure">
            <a:extLst>
              <a:ext uri="{FF2B5EF4-FFF2-40B4-BE49-F238E27FC236}">
                <a16:creationId xmlns:a16="http://schemas.microsoft.com/office/drawing/2014/main" id="{70790E31-D905-F62E-9FC3-FB379C8312B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611004" y="3388740"/>
            <a:ext cx="1882643" cy="2485456"/>
          </a:xfrm>
          <a:prstGeom prst="rect">
            <a:avLst/>
          </a:prstGeom>
        </p:spPr>
      </p:pic>
      <p:sp>
        <p:nvSpPr>
          <p:cNvPr id="15" name="Texte n°4">
            <a:extLst>
              <a:ext uri="{FF2B5EF4-FFF2-40B4-BE49-F238E27FC236}">
                <a16:creationId xmlns:a16="http://schemas.microsoft.com/office/drawing/2014/main" id="{A53C0C2A-6B5C-FC6C-46FE-667C5806C71C}"/>
              </a:ext>
            </a:extLst>
          </p:cNvPr>
          <p:cNvSpPr txBox="1">
            <a:spLocks noChangeArrowheads="1"/>
          </p:cNvSpPr>
          <p:nvPr/>
        </p:nvSpPr>
        <p:spPr bwMode="auto">
          <a:xfrm>
            <a:off x="2114735" y="6002198"/>
            <a:ext cx="268558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None/>
            </a:pPr>
            <a:r>
              <a:rPr lang="fr-FR" sz="2200" b="1" dirty="0">
                <a:solidFill>
                  <a:srgbClr val="2F5597"/>
                </a:solidFill>
              </a:rPr>
              <a:t>Qualité de l’air</a:t>
            </a:r>
            <a:endParaRPr lang="fr-FR" altLang="fr-FR" sz="2200" b="1" dirty="0">
              <a:solidFill>
                <a:srgbClr val="2F5597"/>
              </a:solidFill>
            </a:endParaRPr>
          </a:p>
        </p:txBody>
      </p:sp>
      <p:pic>
        <p:nvPicPr>
          <p:cNvPr id="7" name="Picto photo 5">
            <a:hlinkClick r:id="rId6" action="ppaction://hlinksldjump"/>
            <a:extLst>
              <a:ext uri="{FF2B5EF4-FFF2-40B4-BE49-F238E27FC236}">
                <a16:creationId xmlns:a16="http://schemas.microsoft.com/office/drawing/2014/main" id="{3B74FFFA-2439-1DB3-C861-92B8A195EBC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649889" y="5912007"/>
            <a:ext cx="552465" cy="558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e dans le carré">
            <a:extLst>
              <a:ext uri="{FF2B5EF4-FFF2-40B4-BE49-F238E27FC236}">
                <a16:creationId xmlns:a16="http://schemas.microsoft.com/office/drawing/2014/main" id="{15053D6E-19D8-0CB9-4FDE-4E6C875DF5B1}"/>
              </a:ext>
            </a:extLst>
          </p:cNvPr>
          <p:cNvSpPr/>
          <p:nvPr/>
        </p:nvSpPr>
        <p:spPr bwMode="auto">
          <a:xfrm>
            <a:off x="10506576" y="3993813"/>
            <a:ext cx="1494427" cy="1390054"/>
          </a:xfrm>
          <a:prstGeom prst="wedgeRoundRectCallout">
            <a:avLst>
              <a:gd name="adj1" fmla="val -61011"/>
              <a:gd name="adj2" fmla="val 10370"/>
              <a:gd name="adj3" fmla="val 16667"/>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600" b="1" dirty="0">
                <a:solidFill>
                  <a:schemeClr val="accent5">
                    <a:lumMod val="75000"/>
                  </a:schemeClr>
                </a:solidFill>
              </a:rPr>
              <a:t>Et d’autres encore comme</a:t>
            </a:r>
          </a:p>
          <a:p>
            <a:pPr algn="ctr">
              <a:defRPr/>
            </a:pPr>
            <a:r>
              <a:rPr lang="fr-FR" sz="1600" b="1" dirty="0">
                <a:solidFill>
                  <a:schemeClr val="accent5">
                    <a:lumMod val="75000"/>
                  </a:schemeClr>
                </a:solidFill>
              </a:rPr>
              <a:t>l’observatoire</a:t>
            </a:r>
          </a:p>
          <a:p>
            <a:pPr algn="ctr">
              <a:defRPr/>
            </a:pPr>
            <a:r>
              <a:rPr lang="fr-FR" sz="1600" b="1" dirty="0">
                <a:solidFill>
                  <a:schemeClr val="accent5">
                    <a:lumMod val="75000"/>
                  </a:schemeClr>
                </a:solidFill>
              </a:rPr>
              <a:t>de la santé.</a:t>
            </a:r>
          </a:p>
        </p:txBody>
      </p:sp>
      <p:grpSp>
        <p:nvGrpSpPr>
          <p:cNvPr id="33" name="Groupe 32">
            <a:extLst>
              <a:ext uri="{FF2B5EF4-FFF2-40B4-BE49-F238E27FC236}">
                <a16:creationId xmlns:a16="http://schemas.microsoft.com/office/drawing/2014/main" id="{3FB515AF-0944-D589-044C-B7925C7CF5B3}"/>
              </a:ext>
            </a:extLst>
          </p:cNvPr>
          <p:cNvGrpSpPr>
            <a:grpSpLocks/>
          </p:cNvGrpSpPr>
          <p:nvPr/>
        </p:nvGrpSpPr>
        <p:grpSpPr bwMode="auto">
          <a:xfrm>
            <a:off x="9107963" y="4010679"/>
            <a:ext cx="2409146" cy="2354263"/>
            <a:chOff x="8282749" y="3914775"/>
            <a:chExt cx="3445243" cy="3013046"/>
          </a:xfrm>
        </p:grpSpPr>
        <p:pic>
          <p:nvPicPr>
            <p:cNvPr id="34" name="Image 1">
              <a:extLst>
                <a:ext uri="{FF2B5EF4-FFF2-40B4-BE49-F238E27FC236}">
                  <a16:creationId xmlns:a16="http://schemas.microsoft.com/office/drawing/2014/main" id="{6633D9AA-ED77-AFB5-C3CA-385851CAF61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282749" y="3914775"/>
              <a:ext cx="2000114" cy="301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à coins arrondis 46">
              <a:extLst>
                <a:ext uri="{FF2B5EF4-FFF2-40B4-BE49-F238E27FC236}">
                  <a16:creationId xmlns:a16="http://schemas.microsoft.com/office/drawing/2014/main" id="{22A08B8B-A192-3A82-1F7A-189B9F4E4A25}"/>
                </a:ext>
              </a:extLst>
            </p:cNvPr>
            <p:cNvSpPr/>
            <p:nvPr/>
          </p:nvSpPr>
          <p:spPr bwMode="auto">
            <a:xfrm rot="5400000">
              <a:off x="10109480" y="4011037"/>
              <a:ext cx="1672107" cy="1564917"/>
            </a:xfrm>
            <a:prstGeom prst="wedgeRoundRectCallout">
              <a:avLst>
                <a:gd name="adj1" fmla="val 30219"/>
                <a:gd name="adj2" fmla="val 75547"/>
                <a:gd name="adj3" fmla="val 16667"/>
              </a:avLst>
            </a:prstGeom>
            <a:noFill/>
            <a:ln>
              <a:noFill/>
            </a:ln>
          </p:spPr>
          <p:txBody>
            <a:bodyPr anchor="ctr">
              <a:spAutoFit/>
            </a:bodyPr>
            <a:lstStyle/>
            <a:p>
              <a:pPr algn="ctr">
                <a:defRPr/>
              </a:pPr>
              <a:endParaRPr lang="fr-FR" sz="1400" b="1" dirty="0">
                <a:solidFill>
                  <a:schemeClr val="bg1"/>
                </a:solidFill>
                <a:latin typeface="+mn-lt"/>
                <a:cs typeface="Arial" panose="020B0604020202020204" pitchFamily="34" charset="0"/>
              </a:endParaRPr>
            </a:p>
          </p:txBody>
        </p:sp>
      </p:grpSp>
      <p:pic>
        <p:nvPicPr>
          <p:cNvPr id="17" name="Image n°1">
            <a:extLst>
              <a:ext uri="{FF2B5EF4-FFF2-40B4-BE49-F238E27FC236}">
                <a16:creationId xmlns:a16="http://schemas.microsoft.com/office/drawing/2014/main" id="{C6BBE34C-6384-A8C6-2B06-BF21086D63B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810091" y="1368287"/>
            <a:ext cx="3145833" cy="1907996"/>
          </a:xfrm>
          <a:prstGeom prst="rect">
            <a:avLst/>
          </a:prstGeom>
        </p:spPr>
      </p:pic>
      <p:sp>
        <p:nvSpPr>
          <p:cNvPr id="3" name="Titre Diapo">
            <a:extLst>
              <a:ext uri="{FF2B5EF4-FFF2-40B4-BE49-F238E27FC236}">
                <a16:creationId xmlns:a16="http://schemas.microsoft.com/office/drawing/2014/main" id="{0B24FD88-DC29-6335-1715-20EE2A9B5656}"/>
              </a:ext>
            </a:extLst>
          </p:cNvPr>
          <p:cNvSpPr/>
          <p:nvPr/>
        </p:nvSpPr>
        <p:spPr>
          <a:xfrm>
            <a:off x="1506538" y="-22225"/>
            <a:ext cx="10709275" cy="1128713"/>
          </a:xfrm>
          <a:prstGeom prst="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fr-FR" sz="3200" b="1" dirty="0">
                <a:solidFill>
                  <a:schemeClr val="accent5">
                    <a:lumMod val="75000"/>
                  </a:schemeClr>
                </a:solidFill>
                <a:cs typeface="Arial" charset="0"/>
              </a:rPr>
              <a:t>Quels types d’observatoire connais-tu ?</a:t>
            </a:r>
          </a:p>
        </p:txBody>
      </p:sp>
      <p:sp>
        <p:nvSpPr>
          <p:cNvPr id="50" name="Numéro 1">
            <a:extLst>
              <a:ext uri="{FF2B5EF4-FFF2-40B4-BE49-F238E27FC236}">
                <a16:creationId xmlns:a16="http://schemas.microsoft.com/office/drawing/2014/main" id="{EE4EE32A-6DE5-344E-1CDE-C282C9B9E444}"/>
              </a:ext>
            </a:extLst>
          </p:cNvPr>
          <p:cNvSpPr/>
          <p:nvPr/>
        </p:nvSpPr>
        <p:spPr bwMode="auto">
          <a:xfrm>
            <a:off x="3025754" y="1897712"/>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53" name="Numéro 5">
            <a:extLst>
              <a:ext uri="{FF2B5EF4-FFF2-40B4-BE49-F238E27FC236}">
                <a16:creationId xmlns:a16="http://schemas.microsoft.com/office/drawing/2014/main" id="{74D3E9DF-4ECB-71FC-BE71-88890AA7DF8C}"/>
              </a:ext>
            </a:extLst>
          </p:cNvPr>
          <p:cNvSpPr/>
          <p:nvPr/>
        </p:nvSpPr>
        <p:spPr bwMode="auto">
          <a:xfrm>
            <a:off x="6370688" y="4337720"/>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5</a:t>
            </a:r>
          </a:p>
        </p:txBody>
      </p:sp>
      <p:pic>
        <p:nvPicPr>
          <p:cNvPr id="93" name="Picto Info">
            <a:extLst>
              <a:ext uri="{FF2B5EF4-FFF2-40B4-BE49-F238E27FC236}">
                <a16:creationId xmlns:a16="http://schemas.microsoft.com/office/drawing/2014/main" id="{FD1EA9DC-4552-E4D5-6950-20B6DB850DD1}"/>
              </a:ext>
            </a:extLst>
          </p:cNvPr>
          <p:cNvPicPr>
            <a:picLocks noChangeAspect="1"/>
          </p:cNvPicPr>
          <p:nvPr/>
        </p:nvPicPr>
        <p:blipFill>
          <a:blip r:embed="rId10">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72" name="Carré corné Info">
            <a:extLst>
              <a:ext uri="{FF2B5EF4-FFF2-40B4-BE49-F238E27FC236}">
                <a16:creationId xmlns:a16="http://schemas.microsoft.com/office/drawing/2014/main" id="{FA4B8212-269C-4983-6AE8-E09D6C4D7CED}"/>
              </a:ext>
            </a:extLst>
          </p:cNvPr>
          <p:cNvSpPr/>
          <p:nvPr/>
        </p:nvSpPr>
        <p:spPr>
          <a:xfrm>
            <a:off x="101617" y="5350529"/>
            <a:ext cx="1440180" cy="1296987"/>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FontTx/>
              <a:buAutoNum type="arabicPeriod"/>
              <a:defRPr/>
            </a:pPr>
            <a:endParaRPr lang="fr-FR" sz="1100" b="1" dirty="0">
              <a:solidFill>
                <a:srgbClr val="002060"/>
              </a:solidFill>
            </a:endParaRPr>
          </a:p>
          <a:p>
            <a:pPr marL="228600" indent="-228600">
              <a:buFontTx/>
              <a:buAutoNum type="arabicPeriod"/>
              <a:defRPr/>
            </a:pPr>
            <a:r>
              <a:rPr lang="fr-FR" sz="1100" b="1" dirty="0">
                <a:solidFill>
                  <a:srgbClr val="002060"/>
                </a:solidFill>
              </a:rPr>
              <a:t>Astronomique </a:t>
            </a:r>
          </a:p>
          <a:p>
            <a:pPr marL="228600" indent="-228600">
              <a:buFontTx/>
              <a:buAutoNum type="arabicPeriod"/>
              <a:defRPr/>
            </a:pPr>
            <a:r>
              <a:rPr lang="fr-FR" sz="1100" b="1" dirty="0">
                <a:solidFill>
                  <a:srgbClr val="002060"/>
                </a:solidFill>
              </a:rPr>
              <a:t>Météorologie</a:t>
            </a:r>
          </a:p>
          <a:p>
            <a:pPr marL="228600" indent="-228600">
              <a:buFontTx/>
              <a:buAutoNum type="arabicPeriod"/>
              <a:defRPr/>
            </a:pPr>
            <a:r>
              <a:rPr lang="fr-FR" sz="1100" b="1" dirty="0">
                <a:solidFill>
                  <a:srgbClr val="002060"/>
                </a:solidFill>
              </a:rPr>
              <a:t>Océanographique</a:t>
            </a:r>
          </a:p>
          <a:p>
            <a:pPr marL="228600" indent="-228600">
              <a:buFontTx/>
              <a:buAutoNum type="arabicPeriod"/>
              <a:defRPr/>
            </a:pPr>
            <a:r>
              <a:rPr lang="fr-FR" sz="1100" b="1" dirty="0">
                <a:solidFill>
                  <a:srgbClr val="002060"/>
                </a:solidFill>
              </a:rPr>
              <a:t>Economique</a:t>
            </a:r>
          </a:p>
          <a:p>
            <a:pPr marL="228600" indent="-228600">
              <a:buFontTx/>
              <a:buAutoNum type="arabicPeriod"/>
              <a:defRPr/>
            </a:pPr>
            <a:r>
              <a:rPr lang="fr-FR" sz="1100" b="1" dirty="0">
                <a:solidFill>
                  <a:srgbClr val="002060"/>
                </a:solidFill>
              </a:rPr>
              <a:t>Biodiversité</a:t>
            </a:r>
          </a:p>
          <a:p>
            <a:pPr marL="228600" indent="-228600">
              <a:buFontTx/>
              <a:buAutoNum type="arabicPeriod"/>
              <a:defRPr/>
            </a:pPr>
            <a:r>
              <a:rPr lang="fr-FR" sz="1100" b="1" dirty="0">
                <a:solidFill>
                  <a:srgbClr val="002060"/>
                </a:solidFill>
              </a:rPr>
              <a:t>Autre</a:t>
            </a:r>
          </a:p>
        </p:txBody>
      </p:sp>
      <p:sp>
        <p:nvSpPr>
          <p:cNvPr id="2" name="Texte n°1">
            <a:extLst>
              <a:ext uri="{FF2B5EF4-FFF2-40B4-BE49-F238E27FC236}">
                <a16:creationId xmlns:a16="http://schemas.microsoft.com/office/drawing/2014/main" id="{E80B0000-B101-49EF-A406-4AD66B569E37}"/>
              </a:ext>
            </a:extLst>
          </p:cNvPr>
          <p:cNvSpPr/>
          <p:nvPr/>
        </p:nvSpPr>
        <p:spPr>
          <a:xfrm>
            <a:off x="2516207" y="3207451"/>
            <a:ext cx="1882643" cy="430887"/>
          </a:xfrm>
          <a:prstGeom prst="rect">
            <a:avLst/>
          </a:prstGeom>
        </p:spPr>
        <p:txBody>
          <a:bodyPr wrap="square">
            <a:spAutoFit/>
          </a:bodyPr>
          <a:lstStyle/>
          <a:p>
            <a:r>
              <a:rPr lang="fr-FR" sz="2200" b="1" dirty="0">
                <a:solidFill>
                  <a:srgbClr val="2F5597"/>
                </a:solidFill>
              </a:rPr>
              <a:t>Astronomique</a:t>
            </a:r>
          </a:p>
        </p:txBody>
      </p:sp>
      <p:sp>
        <p:nvSpPr>
          <p:cNvPr id="77" name="Texte n°3">
            <a:extLst>
              <a:ext uri="{FF2B5EF4-FFF2-40B4-BE49-F238E27FC236}">
                <a16:creationId xmlns:a16="http://schemas.microsoft.com/office/drawing/2014/main" id="{9E26EA36-1DE5-4350-A47C-51C761980CDD}"/>
              </a:ext>
            </a:extLst>
          </p:cNvPr>
          <p:cNvSpPr txBox="1">
            <a:spLocks noChangeArrowheads="1"/>
          </p:cNvSpPr>
          <p:nvPr/>
        </p:nvSpPr>
        <p:spPr bwMode="auto">
          <a:xfrm>
            <a:off x="9147033" y="3180773"/>
            <a:ext cx="227977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None/>
            </a:pPr>
            <a:r>
              <a:rPr lang="fr-FR" sz="2200" b="1" dirty="0">
                <a:solidFill>
                  <a:srgbClr val="2F5597"/>
                </a:solidFill>
              </a:rPr>
              <a:t>Océanographique</a:t>
            </a:r>
            <a:endParaRPr lang="fr-FR" altLang="fr-FR" sz="2200" b="1" dirty="0">
              <a:solidFill>
                <a:srgbClr val="2F5597"/>
              </a:solidFill>
            </a:endParaRPr>
          </a:p>
        </p:txBody>
      </p:sp>
      <p:sp>
        <p:nvSpPr>
          <p:cNvPr id="63" name="Numéro 6">
            <a:extLst>
              <a:ext uri="{FF2B5EF4-FFF2-40B4-BE49-F238E27FC236}">
                <a16:creationId xmlns:a16="http://schemas.microsoft.com/office/drawing/2014/main" id="{AA669979-3D6F-2A15-72C3-86D90D14E803}"/>
              </a:ext>
            </a:extLst>
          </p:cNvPr>
          <p:cNvSpPr/>
          <p:nvPr/>
        </p:nvSpPr>
        <p:spPr bwMode="auto">
          <a:xfrm>
            <a:off x="9876089" y="4278424"/>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6</a:t>
            </a:r>
          </a:p>
        </p:txBody>
      </p:sp>
      <p:sp>
        <p:nvSpPr>
          <p:cNvPr id="4" name="Texte n°2">
            <a:extLst>
              <a:ext uri="{FF2B5EF4-FFF2-40B4-BE49-F238E27FC236}">
                <a16:creationId xmlns:a16="http://schemas.microsoft.com/office/drawing/2014/main" id="{66463ED2-EDC0-04C9-C466-FF2B1C9747C4}"/>
              </a:ext>
            </a:extLst>
          </p:cNvPr>
          <p:cNvSpPr txBox="1">
            <a:spLocks noChangeArrowheads="1"/>
          </p:cNvSpPr>
          <p:nvPr/>
        </p:nvSpPr>
        <p:spPr bwMode="auto">
          <a:xfrm>
            <a:off x="5360546" y="3246894"/>
            <a:ext cx="274331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None/>
            </a:pPr>
            <a:r>
              <a:rPr lang="fr-FR" sz="2200" b="1" dirty="0">
                <a:solidFill>
                  <a:srgbClr val="2F5597"/>
                </a:solidFill>
              </a:rPr>
              <a:t>Météorologique</a:t>
            </a:r>
            <a:endParaRPr lang="fr-FR" altLang="fr-FR" sz="2200" b="1" dirty="0">
              <a:solidFill>
                <a:srgbClr val="2F5597"/>
              </a:solidFill>
            </a:endParaRPr>
          </a:p>
        </p:txBody>
      </p:sp>
      <p:sp>
        <p:nvSpPr>
          <p:cNvPr id="10" name="Numéro 4">
            <a:extLst>
              <a:ext uri="{FF2B5EF4-FFF2-40B4-BE49-F238E27FC236}">
                <a16:creationId xmlns:a16="http://schemas.microsoft.com/office/drawing/2014/main" id="{B91E18F5-ABB0-BD70-8628-7F421718C1FB}"/>
              </a:ext>
            </a:extLst>
          </p:cNvPr>
          <p:cNvSpPr/>
          <p:nvPr/>
        </p:nvSpPr>
        <p:spPr bwMode="auto">
          <a:xfrm>
            <a:off x="3047371" y="4337720"/>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4</a:t>
            </a:r>
          </a:p>
        </p:txBody>
      </p:sp>
      <p:sp>
        <p:nvSpPr>
          <p:cNvPr id="14" name="Numéro 3">
            <a:extLst>
              <a:ext uri="{FF2B5EF4-FFF2-40B4-BE49-F238E27FC236}">
                <a16:creationId xmlns:a16="http://schemas.microsoft.com/office/drawing/2014/main" id="{9D82E606-ACA7-B3CD-67D2-5A089F0FD70A}"/>
              </a:ext>
            </a:extLst>
          </p:cNvPr>
          <p:cNvSpPr/>
          <p:nvPr/>
        </p:nvSpPr>
        <p:spPr bwMode="auto">
          <a:xfrm>
            <a:off x="9770206" y="1897712"/>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pic>
        <p:nvPicPr>
          <p:cNvPr id="29" name="Image 28">
            <a:extLst>
              <a:ext uri="{FF2B5EF4-FFF2-40B4-BE49-F238E27FC236}">
                <a16:creationId xmlns:a16="http://schemas.microsoft.com/office/drawing/2014/main" id="{CF3293EE-5F05-3F37-282C-4699B697EB50}"/>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5314957" y="267421"/>
            <a:ext cx="3086585" cy="2986845"/>
          </a:xfrm>
          <a:prstGeom prst="rect">
            <a:avLst/>
          </a:prstGeom>
        </p:spPr>
      </p:pic>
      <p:sp>
        <p:nvSpPr>
          <p:cNvPr id="59" name="Numéro 2">
            <a:extLst>
              <a:ext uri="{FF2B5EF4-FFF2-40B4-BE49-F238E27FC236}">
                <a16:creationId xmlns:a16="http://schemas.microsoft.com/office/drawing/2014/main" id="{1707D858-A35F-21AA-2F5A-2645DD9F9E1F}"/>
              </a:ext>
            </a:extLst>
          </p:cNvPr>
          <p:cNvSpPr/>
          <p:nvPr/>
        </p:nvSpPr>
        <p:spPr bwMode="auto">
          <a:xfrm>
            <a:off x="6300427" y="1815078"/>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pic>
        <p:nvPicPr>
          <p:cNvPr id="6" name="Picto photo 1">
            <a:hlinkClick r:id="rId12" action="ppaction://hlinksldjump"/>
            <a:extLst>
              <a:ext uri="{FF2B5EF4-FFF2-40B4-BE49-F238E27FC236}">
                <a16:creationId xmlns:a16="http://schemas.microsoft.com/office/drawing/2014/main" id="{A7AD2901-BE73-2C2A-A590-434F15537AE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278796" y="3061454"/>
            <a:ext cx="552465" cy="558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o photo 4">
            <a:hlinkClick r:id="rId13" action="ppaction://hlinksldjump"/>
            <a:extLst>
              <a:ext uri="{FF2B5EF4-FFF2-40B4-BE49-F238E27FC236}">
                <a16:creationId xmlns:a16="http://schemas.microsoft.com/office/drawing/2014/main" id="{016BAAFE-2691-9793-3E30-8E8FF90D6DC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375996" y="5902150"/>
            <a:ext cx="552465" cy="558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o photo 3">
            <a:hlinkClick r:id="rId14" action="ppaction://hlinksldjump"/>
            <a:extLst>
              <a:ext uri="{FF2B5EF4-FFF2-40B4-BE49-F238E27FC236}">
                <a16:creationId xmlns:a16="http://schemas.microsoft.com/office/drawing/2014/main" id="{B4C2E361-6664-AA53-1614-6FA0099803D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288940" y="2975044"/>
            <a:ext cx="552465" cy="558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 photo 2">
            <a:hlinkClick r:id="rId15" action="ppaction://hlinksldjump"/>
            <a:extLst>
              <a:ext uri="{FF2B5EF4-FFF2-40B4-BE49-F238E27FC236}">
                <a16:creationId xmlns:a16="http://schemas.microsoft.com/office/drawing/2014/main" id="{6EF3EAAC-46AD-DD5D-FD61-F4B6FA9EB80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667695" y="3079894"/>
            <a:ext cx="552465" cy="558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9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2"/>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11" restart="whenNotActive" fill="hold" evtFilter="cancelBubble" nodeType="interactiveSeq">
                <p:stCondLst>
                  <p:cond evt="onClick" delay="0">
                    <p:tgtEl>
                      <p:spTgt spid="59"/>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59"/>
                                        </p:tgtEl>
                                      </p:cBhvr>
                                    </p:animEffect>
                                    <p:set>
                                      <p:cBhvr>
                                        <p:cTn id="16" dur="1" fill="hold">
                                          <p:stCondLst>
                                            <p:cond delay="499"/>
                                          </p:stCondLst>
                                        </p:cTn>
                                        <p:tgtEl>
                                          <p:spTgt spid="59"/>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10"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59"/>
                  </p:tgtEl>
                </p:cond>
              </p:nextCondLst>
            </p:seq>
            <p:seq concurrent="1" nextAc="seek">
              <p:cTn id="25" restart="whenNotActive" fill="hold" evtFilter="cancelBubble" nodeType="interactiveSeq">
                <p:stCondLst>
                  <p:cond evt="onClick" delay="0">
                    <p:tgtEl>
                      <p:spTgt spid="50"/>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500"/>
                                        <p:tgtEl>
                                          <p:spTgt spid="50"/>
                                        </p:tgtEl>
                                      </p:cBhvr>
                                    </p:animEffect>
                                    <p:set>
                                      <p:cBhvr>
                                        <p:cTn id="30" dur="1" fill="hold">
                                          <p:stCondLst>
                                            <p:cond delay="499"/>
                                          </p:stCondLst>
                                        </p:cTn>
                                        <p:tgtEl>
                                          <p:spTgt spid="50"/>
                                        </p:tgtEl>
                                        <p:attrNameLst>
                                          <p:attrName>style.visibility</p:attrName>
                                        </p:attrNameLst>
                                      </p:cBhvr>
                                      <p:to>
                                        <p:strVal val="hidden"/>
                                      </p:to>
                                    </p:set>
                                  </p:childTnLst>
                                </p:cTn>
                              </p:par>
                              <p:par>
                                <p:cTn id="31" presetID="10"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childTnLst>
                                </p:cTn>
                              </p:par>
                              <p:par>
                                <p:cTn id="34" presetID="10"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50"/>
                  </p:tgtEl>
                </p:cond>
              </p:nextCondLst>
            </p:seq>
            <p:seq concurrent="1" nextAc="seek">
              <p:cTn id="39" restart="whenNotActive" fill="hold" evtFilter="cancelBubble" nodeType="interactiveSeq">
                <p:stCondLst>
                  <p:cond evt="onClick" delay="0">
                    <p:tgtEl>
                      <p:spTgt spid="53"/>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grpId="0" nodeType="clickEffect">
                                  <p:stCondLst>
                                    <p:cond delay="0"/>
                                  </p:stCondLst>
                                  <p:childTnLst>
                                    <p:animEffect transition="out" filter="fade">
                                      <p:cBhvr>
                                        <p:cTn id="43" dur="500"/>
                                        <p:tgtEl>
                                          <p:spTgt spid="53"/>
                                        </p:tgtEl>
                                      </p:cBhvr>
                                    </p:animEffect>
                                    <p:set>
                                      <p:cBhvr>
                                        <p:cTn id="44" dur="1" fill="hold">
                                          <p:stCondLst>
                                            <p:cond delay="499"/>
                                          </p:stCondLst>
                                        </p:cTn>
                                        <p:tgtEl>
                                          <p:spTgt spid="53"/>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78"/>
                                        </p:tgtEl>
                                        <p:attrNameLst>
                                          <p:attrName>style.visibility</p:attrName>
                                        </p:attrNameLst>
                                      </p:cBhvr>
                                      <p:to>
                                        <p:strVal val="visible"/>
                                      </p:to>
                                    </p:set>
                                    <p:animEffect transition="in" filter="fade">
                                      <p:cBhvr>
                                        <p:cTn id="50" dur="500"/>
                                        <p:tgtEl>
                                          <p:spTgt spid="78"/>
                                        </p:tgtEl>
                                      </p:cBhvr>
                                    </p:animEffect>
                                  </p:childTnLst>
                                </p:cTn>
                              </p:par>
                              <p:par>
                                <p:cTn id="51" presetID="1" presetClass="entr" presetSubtype="0" fill="hold" nodeType="with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53"/>
                  </p:tgtEl>
                </p:cond>
              </p:nextCondLst>
            </p:seq>
            <p:seq concurrent="1" nextAc="seek">
              <p:cTn id="53" restart="whenNotActive" fill="hold" evtFilter="cancelBubble" nodeType="interactiveSeq">
                <p:stCondLst>
                  <p:cond evt="onClick" delay="0">
                    <p:tgtEl>
                      <p:spTgt spid="63"/>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63"/>
                                        </p:tgtEl>
                                      </p:cBhvr>
                                    </p:animEffect>
                                    <p:set>
                                      <p:cBhvr>
                                        <p:cTn id="58" dur="1" fill="hold">
                                          <p:stCondLst>
                                            <p:cond delay="499"/>
                                          </p:stCondLst>
                                        </p:cTn>
                                        <p:tgtEl>
                                          <p:spTgt spid="63"/>
                                        </p:tgtEl>
                                        <p:attrNameLst>
                                          <p:attrName>style.visibility</p:attrName>
                                        </p:attrNameLst>
                                      </p:cBhvr>
                                      <p:to>
                                        <p:strVal val="hidden"/>
                                      </p:to>
                                    </p:set>
                                  </p:childTnLst>
                                </p:cTn>
                              </p:par>
                              <p:par>
                                <p:cTn id="59" presetID="10" presetClass="entr" presetSubtype="0" fill="hold" nodeType="with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500"/>
                                        <p:tgtEl>
                                          <p:spTgt spid="3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500"/>
                                        <p:tgtEl>
                                          <p:spTgt spid="32"/>
                                        </p:tgtEl>
                                      </p:cBhvr>
                                    </p:animEffect>
                                  </p:childTnLst>
                                </p:cTn>
                              </p:par>
                            </p:childTnLst>
                          </p:cTn>
                        </p:par>
                      </p:childTnLst>
                    </p:cTn>
                  </p:par>
                </p:childTnLst>
              </p:cTn>
              <p:nextCondLst>
                <p:cond evt="onClick" delay="0">
                  <p:tgtEl>
                    <p:spTgt spid="63"/>
                  </p:tgtEl>
                </p:cond>
              </p:nextCondLst>
            </p:seq>
            <p:seq concurrent="1" nextAc="seek">
              <p:cTn id="65" restart="whenNotActive" fill="hold" evtFilter="cancelBubble" nodeType="interactiveSeq">
                <p:stCondLst>
                  <p:cond evt="onClick" delay="0">
                    <p:tgtEl>
                      <p:spTgt spid="10"/>
                    </p:tgtEl>
                  </p:cond>
                </p:stCondLst>
                <p:endSync evt="end" delay="0">
                  <p:rtn val="all"/>
                </p:endSync>
                <p:childTnLst>
                  <p:par>
                    <p:cTn id="66" fill="hold">
                      <p:stCondLst>
                        <p:cond delay="0"/>
                      </p:stCondLst>
                      <p:childTnLst>
                        <p:par>
                          <p:cTn id="67" fill="hold">
                            <p:stCondLst>
                              <p:cond delay="0"/>
                            </p:stCondLst>
                            <p:childTnLst>
                              <p:par>
                                <p:cTn id="68" presetID="10" presetClass="exit" presetSubtype="0" fill="hold" grpId="0" nodeType="clickEffect">
                                  <p:stCondLst>
                                    <p:cond delay="0"/>
                                  </p:stCondLst>
                                  <p:childTnLst>
                                    <p:animEffect transition="out" filter="fade">
                                      <p:cBhvr>
                                        <p:cTn id="69" dur="500"/>
                                        <p:tgtEl>
                                          <p:spTgt spid="10"/>
                                        </p:tgtEl>
                                      </p:cBhvr>
                                    </p:animEffect>
                                    <p:set>
                                      <p:cBhvr>
                                        <p:cTn id="70" dur="1" fill="hold">
                                          <p:stCondLst>
                                            <p:cond delay="499"/>
                                          </p:stCondLst>
                                        </p:cTn>
                                        <p:tgtEl>
                                          <p:spTgt spid="10"/>
                                        </p:tgtEl>
                                        <p:attrNameLst>
                                          <p:attrName>style.visibility</p:attrName>
                                        </p:attrNameLst>
                                      </p:cBhvr>
                                      <p:to>
                                        <p:strVal val="hidden"/>
                                      </p:to>
                                    </p:set>
                                  </p:childTnLst>
                                </p:cTn>
                              </p:par>
                              <p:par>
                                <p:cTn id="71" presetID="10" presetClass="entr" presetSubtype="0" fill="hold" grpId="0" nodeType="with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500"/>
                                        <p:tgtEl>
                                          <p:spTgt spid="15"/>
                                        </p:tgtEl>
                                      </p:cBhvr>
                                    </p:animEffect>
                                  </p:childTnLst>
                                </p:cTn>
                              </p:par>
                              <p:par>
                                <p:cTn id="74" presetID="10" presetClass="entr" presetSubtype="0" fill="hold" nodeType="with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fade">
                                      <p:cBhvr>
                                        <p:cTn id="76" dur="500"/>
                                        <p:tgtEl>
                                          <p:spTgt spid="13"/>
                                        </p:tgtEl>
                                      </p:cBhvr>
                                    </p:animEffect>
                                  </p:childTnLst>
                                </p:cTn>
                              </p:par>
                              <p:par>
                                <p:cTn id="77" presetID="1" presetClass="entr" presetSubtype="0" fill="hold" nodeType="withEffect">
                                  <p:stCondLst>
                                    <p:cond delay="0"/>
                                  </p:stCondLst>
                                  <p:childTnLst>
                                    <p:set>
                                      <p:cBhvr>
                                        <p:cTn id="78"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79" restart="whenNotActive" fill="hold" evtFilter="cancelBubble" nodeType="interactiveSeq">
                <p:stCondLst>
                  <p:cond evt="onClick" delay="0">
                    <p:tgtEl>
                      <p:spTgt spid="14"/>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grpId="0" nodeType="clickEffect">
                                  <p:stCondLst>
                                    <p:cond delay="0"/>
                                  </p:stCondLst>
                                  <p:childTnLst>
                                    <p:animEffect transition="out" filter="fade">
                                      <p:cBhvr>
                                        <p:cTn id="83" dur="500"/>
                                        <p:tgtEl>
                                          <p:spTgt spid="14"/>
                                        </p:tgtEl>
                                      </p:cBhvr>
                                    </p:animEffect>
                                    <p:set>
                                      <p:cBhvr>
                                        <p:cTn id="84" dur="1" fill="hold">
                                          <p:stCondLst>
                                            <p:cond delay="499"/>
                                          </p:stCondLst>
                                        </p:cTn>
                                        <p:tgtEl>
                                          <p:spTgt spid="14"/>
                                        </p:tgtEl>
                                        <p:attrNameLst>
                                          <p:attrName>style.visibility</p:attrName>
                                        </p:attrNameLst>
                                      </p:cBhvr>
                                      <p:to>
                                        <p:strVal val="hidden"/>
                                      </p:to>
                                    </p:set>
                                  </p:childTnLst>
                                </p:cTn>
                              </p:par>
                              <p:par>
                                <p:cTn id="85" presetID="10" presetClass="entr" presetSubtype="0" fill="hold" nodeType="with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fade">
                                      <p:cBhvr>
                                        <p:cTn id="87" dur="500"/>
                                        <p:tgtEl>
                                          <p:spTgt spid="16"/>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77"/>
                                        </p:tgtEl>
                                        <p:attrNameLst>
                                          <p:attrName>style.visibility</p:attrName>
                                        </p:attrNameLst>
                                      </p:cBhvr>
                                      <p:to>
                                        <p:strVal val="visible"/>
                                      </p:to>
                                    </p:set>
                                    <p:animEffect transition="in" filter="fade">
                                      <p:cBhvr>
                                        <p:cTn id="90" dur="500"/>
                                        <p:tgtEl>
                                          <p:spTgt spid="77"/>
                                        </p:tgtEl>
                                      </p:cBhvr>
                                    </p:animEffect>
                                  </p:childTnLst>
                                </p:cTn>
                              </p:par>
                              <p:par>
                                <p:cTn id="91" presetID="1" presetClass="entr" presetSubtype="0" fill="hold" nodeType="withEffect">
                                  <p:stCondLst>
                                    <p:cond delay="0"/>
                                  </p:stCondLst>
                                  <p:childTnLst>
                                    <p:set>
                                      <p:cBhvr>
                                        <p:cTn id="92"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childTnLst>
        </p:cTn>
      </p:par>
    </p:tnLst>
    <p:bldLst>
      <p:bldP spid="78" grpId="0"/>
      <p:bldP spid="15" grpId="0"/>
      <p:bldP spid="32" grpId="0" animBg="1"/>
      <p:bldP spid="50" grpId="0" animBg="1"/>
      <p:bldP spid="53" grpId="0" animBg="1"/>
      <p:bldP spid="72" grpId="0" animBg="1"/>
      <p:bldP spid="72" grpId="1" animBg="1"/>
      <p:bldP spid="2" grpId="0"/>
      <p:bldP spid="77" grpId="0"/>
      <p:bldP spid="63" grpId="0" animBg="1"/>
      <p:bldP spid="4" grpId="0"/>
      <p:bldP spid="10" grpId="0" animBg="1"/>
      <p:bldP spid="14" grpId="0" animBg="1"/>
      <p:bldP spid="59"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 name="Texte 2"/>
          <p:cNvSpPr txBox="1"/>
          <p:nvPr/>
        </p:nvSpPr>
        <p:spPr>
          <a:xfrm>
            <a:off x="1964732" y="5249858"/>
            <a:ext cx="5466720" cy="1107996"/>
          </a:xfrm>
          <a:prstGeom prst="rect">
            <a:avLst/>
          </a:prstGeom>
          <a:noFill/>
        </p:spPr>
        <p:txBody>
          <a:bodyPr wrap="square" rtlCol="0">
            <a:spAutoFit/>
          </a:bodyPr>
          <a:lstStyle/>
          <a:p>
            <a:pPr algn="ctr"/>
            <a:r>
              <a:rPr lang="fr-FR" sz="2200" dirty="0">
                <a:solidFill>
                  <a:srgbClr val="002060"/>
                </a:solidFill>
              </a:rPr>
              <a:t>Vise à être visible et à sensibiliser, ce capteur porte une idée plus large : </a:t>
            </a:r>
          </a:p>
          <a:p>
            <a:pPr algn="ctr"/>
            <a:r>
              <a:rPr lang="fr-FR" sz="2200" b="1" dirty="0">
                <a:solidFill>
                  <a:srgbClr val="002060"/>
                </a:solidFill>
              </a:rPr>
              <a:t>Favoriser un changement de comportement</a:t>
            </a:r>
          </a:p>
        </p:txBody>
      </p:sp>
      <p:sp>
        <p:nvSpPr>
          <p:cNvPr id="29" name="Texte 1"/>
          <p:cNvSpPr txBox="1"/>
          <p:nvPr/>
        </p:nvSpPr>
        <p:spPr>
          <a:xfrm>
            <a:off x="6136036" y="2369016"/>
            <a:ext cx="5359278" cy="1107996"/>
          </a:xfrm>
          <a:prstGeom prst="rect">
            <a:avLst/>
          </a:prstGeom>
          <a:noFill/>
        </p:spPr>
        <p:txBody>
          <a:bodyPr wrap="square" rtlCol="0">
            <a:spAutoFit/>
          </a:bodyPr>
          <a:lstStyle/>
          <a:p>
            <a:pPr algn="ctr"/>
            <a:r>
              <a:rPr lang="fr-FR" sz="2200" dirty="0">
                <a:solidFill>
                  <a:srgbClr val="002060"/>
                </a:solidFill>
              </a:rPr>
              <a:t>Vise à être simple et efficace, ce capteur se focalise sur sa tâche principale : </a:t>
            </a:r>
          </a:p>
          <a:p>
            <a:pPr algn="ctr"/>
            <a:r>
              <a:rPr lang="fr-FR" sz="2200" b="1" dirty="0">
                <a:solidFill>
                  <a:srgbClr val="002060"/>
                </a:solidFill>
              </a:rPr>
              <a:t>Mesurer et afficher</a:t>
            </a:r>
          </a:p>
        </p:txBody>
      </p:sp>
      <p:pic>
        <p:nvPicPr>
          <p:cNvPr id="21" name="MA 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0486" y="4091353"/>
            <a:ext cx="2232371" cy="2570395"/>
          </a:xfrm>
          <a:prstGeom prst="rect">
            <a:avLst/>
          </a:prstGeom>
        </p:spPr>
      </p:pic>
      <p:pic>
        <p:nvPicPr>
          <p:cNvPr id="3" name="Fléch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7540" y="4333432"/>
            <a:ext cx="2569321" cy="674347"/>
          </a:xfrm>
          <a:prstGeom prst="rect">
            <a:avLst/>
          </a:prstGeom>
        </p:spPr>
      </p:pic>
      <p:sp>
        <p:nvSpPr>
          <p:cNvPr id="31" name="Sous-titre 2"/>
          <p:cNvSpPr txBox="1">
            <a:spLocks noChangeArrowheads="1"/>
          </p:cNvSpPr>
          <p:nvPr/>
        </p:nvSpPr>
        <p:spPr bwMode="auto">
          <a:xfrm>
            <a:off x="3475405" y="4279399"/>
            <a:ext cx="30205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b="1" dirty="0">
                <a:solidFill>
                  <a:srgbClr val="0098BC"/>
                </a:solidFill>
                <a:latin typeface="+mn-lt"/>
                <a:cs typeface="Arial" panose="020B0604020202020204" pitchFamily="34" charset="0"/>
              </a:rPr>
              <a:t>Capteur Instructif</a:t>
            </a:r>
          </a:p>
          <a:p>
            <a:pPr algn="ctr" eaLnBrk="1" hangingPunct="1">
              <a:lnSpc>
                <a:spcPct val="100000"/>
              </a:lnSpc>
              <a:spcBef>
                <a:spcPct val="0"/>
              </a:spcBef>
              <a:buFontTx/>
              <a:buNone/>
            </a:pPr>
            <a:endParaRPr lang="fr-FR" altLang="fr-FR" sz="2000" b="1" dirty="0">
              <a:solidFill>
                <a:srgbClr val="0098BC"/>
              </a:solidFill>
              <a:latin typeface="+mn-lt"/>
              <a:cs typeface="Arial" panose="020B0604020202020204" pitchFamily="34" charset="0"/>
            </a:endParaRPr>
          </a:p>
        </p:txBody>
      </p:sp>
      <p:pic>
        <p:nvPicPr>
          <p:cNvPr id="22" name="CA 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8631" y="1918866"/>
            <a:ext cx="2227043" cy="2037699"/>
          </a:xfrm>
          <a:prstGeom prst="rect">
            <a:avLst/>
          </a:prstGeom>
        </p:spPr>
      </p:pic>
      <p:pic>
        <p:nvPicPr>
          <p:cNvPr id="2" name="Fléch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83078" y="1221463"/>
            <a:ext cx="3327253" cy="700474"/>
          </a:xfrm>
          <a:prstGeom prst="rect">
            <a:avLst/>
          </a:prstGeom>
        </p:spPr>
      </p:pic>
      <p:sp>
        <p:nvSpPr>
          <p:cNvPr id="30" name="Sous-titre 1"/>
          <p:cNvSpPr txBox="1">
            <a:spLocks noChangeArrowheads="1"/>
          </p:cNvSpPr>
          <p:nvPr/>
        </p:nvSpPr>
        <p:spPr bwMode="auto">
          <a:xfrm>
            <a:off x="7247889" y="1309831"/>
            <a:ext cx="27101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b="1" dirty="0">
                <a:solidFill>
                  <a:srgbClr val="0098BC"/>
                </a:solidFill>
                <a:latin typeface="+mn-lt"/>
                <a:cs typeface="Arial" panose="020B0604020202020204" pitchFamily="34" charset="0"/>
              </a:rPr>
              <a:t>Capteur Discret</a:t>
            </a:r>
          </a:p>
        </p:txBody>
      </p:sp>
      <p:sp>
        <p:nvSpPr>
          <p:cNvPr id="23" name="Titre de la diapositive">
            <a:extLst>
              <a:ext uri="{FF2B5EF4-FFF2-40B4-BE49-F238E27FC236}">
                <a16:creationId xmlns:a16="http://schemas.microsoft.com/office/drawing/2014/main" id="{9502F96F-F415-4295-814B-372B30F06531}"/>
              </a:ext>
            </a:extLst>
          </p:cNvPr>
          <p:cNvSpPr txBox="1"/>
          <p:nvPr/>
        </p:nvSpPr>
        <p:spPr>
          <a:xfrm>
            <a:off x="1485900" y="3198"/>
            <a:ext cx="10706100" cy="1064442"/>
          </a:xfrm>
          <a:prstGeom prst="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fr-FR" altLang="fr-FR" sz="3200" dirty="0">
                <a:solidFill>
                  <a:schemeClr val="accent5">
                    <a:lumMod val="75000"/>
                  </a:schemeClr>
                </a:solidFill>
                <a:latin typeface="+mn-lt"/>
                <a:cs typeface="Arial" charset="0"/>
              </a:rPr>
              <a:t>Deux types de </a:t>
            </a:r>
            <a:r>
              <a:rPr lang="fr-FR" sz="3200" dirty="0" err="1">
                <a:solidFill>
                  <a:schemeClr val="accent5">
                    <a:lumMod val="75000"/>
                  </a:schemeClr>
                </a:solidFill>
                <a:latin typeface="+mn-lt"/>
                <a:cs typeface="Arial" charset="0"/>
              </a:rPr>
              <a:t>microcapteurs</a:t>
            </a:r>
            <a:r>
              <a:rPr lang="fr-FR" sz="3200" dirty="0">
                <a:solidFill>
                  <a:schemeClr val="accent5">
                    <a:lumMod val="75000"/>
                  </a:schemeClr>
                </a:solidFill>
                <a:latin typeface="+mn-lt"/>
                <a:cs typeface="Arial" charset="0"/>
              </a:rPr>
              <a:t> utilisés en air intérieur</a:t>
            </a:r>
            <a:endParaRPr lang="fr-FR" altLang="fr-FR" sz="3200" dirty="0">
              <a:solidFill>
                <a:schemeClr val="accent5">
                  <a:lumMod val="75000"/>
                </a:schemeClr>
              </a:solidFill>
              <a:latin typeface="+mn-lt"/>
              <a:cs typeface="Arial" charset="0"/>
            </a:endParaRPr>
          </a:p>
        </p:txBody>
      </p:sp>
      <p:pic>
        <p:nvPicPr>
          <p:cNvPr id="6" name="Picto Retour">
            <a:hlinkClick r:id="rId6" action="ppaction://hlinksldjump"/>
            <a:extLst>
              <a:ext uri="{FF2B5EF4-FFF2-40B4-BE49-F238E27FC236}">
                <a16:creationId xmlns:a16="http://schemas.microsoft.com/office/drawing/2014/main" id="{3E1296C5-73E2-3C7D-9F27-62D66EEDE2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337333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500"/>
                                        <p:tgtEl>
                                          <p:spTgt spid="30"/>
                                        </p:tgtEl>
                                      </p:cBhvr>
                                    </p:animEffect>
                                  </p:childTnLst>
                                </p:cTn>
                              </p:par>
                              <p:par>
                                <p:cTn id="8" presetID="22" presetClass="entr" presetSubtype="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right)">
                                      <p:cBhvr>
                                        <p:cTn id="10" dur="500"/>
                                        <p:tgtEl>
                                          <p:spTgt spid="2"/>
                                        </p:tgtEl>
                                      </p:cBhvr>
                                    </p:animEffect>
                                  </p:childTnLst>
                                </p:cTn>
                              </p:par>
                              <p:par>
                                <p:cTn id="11" presetID="3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1000" fill="hold"/>
                                        <p:tgtEl>
                                          <p:spTgt spid="22"/>
                                        </p:tgtEl>
                                        <p:attrNameLst>
                                          <p:attrName>ppt_w</p:attrName>
                                        </p:attrNameLst>
                                      </p:cBhvr>
                                      <p:tavLst>
                                        <p:tav tm="0">
                                          <p:val>
                                            <p:fltVal val="0"/>
                                          </p:val>
                                        </p:tav>
                                        <p:tav tm="100000">
                                          <p:val>
                                            <p:strVal val="#ppt_w"/>
                                          </p:val>
                                        </p:tav>
                                      </p:tavLst>
                                    </p:anim>
                                    <p:anim calcmode="lin" valueType="num">
                                      <p:cBhvr>
                                        <p:cTn id="14" dur="1000" fill="hold"/>
                                        <p:tgtEl>
                                          <p:spTgt spid="22"/>
                                        </p:tgtEl>
                                        <p:attrNameLst>
                                          <p:attrName>ppt_h</p:attrName>
                                        </p:attrNameLst>
                                      </p:cBhvr>
                                      <p:tavLst>
                                        <p:tav tm="0">
                                          <p:val>
                                            <p:fltVal val="0"/>
                                          </p:val>
                                        </p:tav>
                                        <p:tav tm="100000">
                                          <p:val>
                                            <p:strVal val="#ppt_h"/>
                                          </p:val>
                                        </p:tav>
                                      </p:tavLst>
                                    </p:anim>
                                    <p:anim calcmode="lin" valueType="num">
                                      <p:cBhvr>
                                        <p:cTn id="15" dur="1000" fill="hold"/>
                                        <p:tgtEl>
                                          <p:spTgt spid="22"/>
                                        </p:tgtEl>
                                        <p:attrNameLst>
                                          <p:attrName>style.rotation</p:attrName>
                                        </p:attrNameLst>
                                      </p:cBhvr>
                                      <p:tavLst>
                                        <p:tav tm="0">
                                          <p:val>
                                            <p:fltVal val="90"/>
                                          </p:val>
                                        </p:tav>
                                        <p:tav tm="100000">
                                          <p:val>
                                            <p:fltVal val="0"/>
                                          </p:val>
                                        </p:tav>
                                      </p:tavLst>
                                    </p:anim>
                                    <p:animEffect transition="in" filter="fade">
                                      <p:cBhvr>
                                        <p:cTn id="16" dur="10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ipe(left)">
                                      <p:cBhvr>
                                        <p:cTn id="24" dur="500"/>
                                        <p:tgtEl>
                                          <p:spTgt spid="31"/>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par>
                          <p:cTn id="29" fill="hold">
                            <p:stCondLst>
                              <p:cond delay="1000"/>
                            </p:stCondLst>
                            <p:childTnLst>
                              <p:par>
                                <p:cTn id="30" presetID="31" presetClass="entr" presetSubtype="0"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1000" fill="hold"/>
                                        <p:tgtEl>
                                          <p:spTgt spid="21"/>
                                        </p:tgtEl>
                                        <p:attrNameLst>
                                          <p:attrName>ppt_w</p:attrName>
                                        </p:attrNameLst>
                                      </p:cBhvr>
                                      <p:tavLst>
                                        <p:tav tm="0">
                                          <p:val>
                                            <p:fltVal val="0"/>
                                          </p:val>
                                        </p:tav>
                                        <p:tav tm="100000">
                                          <p:val>
                                            <p:strVal val="#ppt_w"/>
                                          </p:val>
                                        </p:tav>
                                      </p:tavLst>
                                    </p:anim>
                                    <p:anim calcmode="lin" valueType="num">
                                      <p:cBhvr>
                                        <p:cTn id="33" dur="1000" fill="hold"/>
                                        <p:tgtEl>
                                          <p:spTgt spid="21"/>
                                        </p:tgtEl>
                                        <p:attrNameLst>
                                          <p:attrName>ppt_h</p:attrName>
                                        </p:attrNameLst>
                                      </p:cBhvr>
                                      <p:tavLst>
                                        <p:tav tm="0">
                                          <p:val>
                                            <p:fltVal val="0"/>
                                          </p:val>
                                        </p:tav>
                                        <p:tav tm="100000">
                                          <p:val>
                                            <p:strVal val="#ppt_h"/>
                                          </p:val>
                                        </p:tav>
                                      </p:tavLst>
                                    </p:anim>
                                    <p:anim calcmode="lin" valueType="num">
                                      <p:cBhvr>
                                        <p:cTn id="34" dur="1000" fill="hold"/>
                                        <p:tgtEl>
                                          <p:spTgt spid="21"/>
                                        </p:tgtEl>
                                        <p:attrNameLst>
                                          <p:attrName>style.rotation</p:attrName>
                                        </p:attrNameLst>
                                      </p:cBhvr>
                                      <p:tavLst>
                                        <p:tav tm="0">
                                          <p:val>
                                            <p:fltVal val="90"/>
                                          </p:val>
                                        </p:tav>
                                        <p:tav tm="100000">
                                          <p:val>
                                            <p:fltVal val="0"/>
                                          </p:val>
                                        </p:tav>
                                      </p:tavLst>
                                    </p:anim>
                                    <p:animEffect transition="in" filter="fade">
                                      <p:cBhvr>
                                        <p:cTn id="35" dur="1000"/>
                                        <p:tgtEl>
                                          <p:spTgt spid="2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fade">
                                      <p:cBhvr>
                                        <p:cTn id="3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9" grpId="0"/>
      <p:bldP spid="31" grpId="0"/>
      <p:bldP spid="3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uméro 2">
            <a:extLst>
              <a:ext uri="{FF2B5EF4-FFF2-40B4-BE49-F238E27FC236}">
                <a16:creationId xmlns:a16="http://schemas.microsoft.com/office/drawing/2014/main" id="{F77CA000-1035-7BC8-FFA7-CBD99B9FE7EB}"/>
              </a:ext>
            </a:extLst>
          </p:cNvPr>
          <p:cNvSpPr/>
          <p:nvPr/>
        </p:nvSpPr>
        <p:spPr bwMode="auto">
          <a:xfrm>
            <a:off x="2358664" y="3361213"/>
            <a:ext cx="836687" cy="83538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pic>
        <p:nvPicPr>
          <p:cNvPr id="35" name="Puce Pouce 2">
            <a:extLst>
              <a:ext uri="{FF2B5EF4-FFF2-40B4-BE49-F238E27FC236}">
                <a16:creationId xmlns:a16="http://schemas.microsoft.com/office/drawing/2014/main" id="{F9BE1549-B6BF-5C13-A2A3-E30F760F6F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923" t="10776" r="19125" b="21657"/>
          <a:stretch>
            <a:fillRect/>
          </a:stretch>
        </p:blipFill>
        <p:spPr bwMode="auto">
          <a:xfrm>
            <a:off x="2264244" y="3361213"/>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Numéro 1">
            <a:extLst>
              <a:ext uri="{FF2B5EF4-FFF2-40B4-BE49-F238E27FC236}">
                <a16:creationId xmlns:a16="http://schemas.microsoft.com/office/drawing/2014/main" id="{545F3042-DB19-6EA2-DF1F-CF9E2D2FCD4D}"/>
              </a:ext>
            </a:extLst>
          </p:cNvPr>
          <p:cNvSpPr/>
          <p:nvPr/>
        </p:nvSpPr>
        <p:spPr bwMode="auto">
          <a:xfrm>
            <a:off x="2345076" y="2013013"/>
            <a:ext cx="836028" cy="83602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37" name="Rectangle 2">
            <a:extLst>
              <a:ext uri="{FF2B5EF4-FFF2-40B4-BE49-F238E27FC236}">
                <a16:creationId xmlns:a16="http://schemas.microsoft.com/office/drawing/2014/main" id="{46987CA2-AD1B-30C8-7D5C-F26D096EF25E}"/>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La pollution de l’air intérieur est-elle aussi contrôlée ?</a:t>
            </a:r>
          </a:p>
        </p:txBody>
      </p:sp>
      <p:grpSp>
        <p:nvGrpSpPr>
          <p:cNvPr id="39" name="Groupe capteurs">
            <a:extLst>
              <a:ext uri="{FF2B5EF4-FFF2-40B4-BE49-F238E27FC236}">
                <a16:creationId xmlns:a16="http://schemas.microsoft.com/office/drawing/2014/main" id="{E886E29A-9635-DDE1-39D8-BDCBB4BD9A63}"/>
              </a:ext>
            </a:extLst>
          </p:cNvPr>
          <p:cNvGrpSpPr>
            <a:grpSpLocks/>
          </p:cNvGrpSpPr>
          <p:nvPr/>
        </p:nvGrpSpPr>
        <p:grpSpPr bwMode="auto">
          <a:xfrm>
            <a:off x="7150055" y="3278489"/>
            <a:ext cx="4516437" cy="2724986"/>
            <a:chOff x="7180263" y="4544295"/>
            <a:chExt cx="4516437" cy="2725177"/>
          </a:xfrm>
        </p:grpSpPr>
        <p:pic>
          <p:nvPicPr>
            <p:cNvPr id="135199" name="Image 1">
              <a:extLst>
                <a:ext uri="{FF2B5EF4-FFF2-40B4-BE49-F238E27FC236}">
                  <a16:creationId xmlns:a16="http://schemas.microsoft.com/office/drawing/2014/main" id="{F24270E0-E313-F2F5-8999-DD18B4C307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890" t="55914" r="52428" b="28394"/>
            <a:stretch>
              <a:fillRect/>
            </a:stretch>
          </p:blipFill>
          <p:spPr bwMode="auto">
            <a:xfrm>
              <a:off x="8448380" y="4941989"/>
              <a:ext cx="1658487" cy="137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200" name="Image 3">
              <a:extLst>
                <a:ext uri="{FF2B5EF4-FFF2-40B4-BE49-F238E27FC236}">
                  <a16:creationId xmlns:a16="http://schemas.microsoft.com/office/drawing/2014/main" id="{0FC9959E-D0CD-03B0-697D-29B00D2F3D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1160" t="52139" r="41312" b="30783"/>
            <a:stretch>
              <a:fillRect/>
            </a:stretch>
          </p:blipFill>
          <p:spPr bwMode="auto">
            <a:xfrm>
              <a:off x="7180263" y="4927514"/>
              <a:ext cx="1268117" cy="1442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a:extLst>
                <a:ext uri="{FF2B5EF4-FFF2-40B4-BE49-F238E27FC236}">
                  <a16:creationId xmlns:a16="http://schemas.microsoft.com/office/drawing/2014/main" id="{EC77C7B8-F94B-29F0-5FA3-AF8D0183F5A2}"/>
                </a:ext>
              </a:extLst>
            </p:cNvPr>
            <p:cNvSpPr txBox="1">
              <a:spLocks noChangeArrowheads="1"/>
            </p:cNvSpPr>
            <p:nvPr/>
          </p:nvSpPr>
          <p:spPr bwMode="auto">
            <a:xfrm>
              <a:off x="7180264" y="6653876"/>
              <a:ext cx="4516436" cy="61559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dirty="0">
                  <a:solidFill>
                    <a:schemeClr val="accent5"/>
                  </a:solidFill>
                  <a:latin typeface="+mn-lt"/>
                </a:rPr>
                <a:t>Exemples de dispositifs de mesure </a:t>
              </a:r>
              <a:r>
                <a:rPr lang="fr-FR" altLang="fr-FR" sz="1600" dirty="0">
                  <a:solidFill>
                    <a:schemeClr val="accent5"/>
                  </a:solidFill>
                  <a:latin typeface="+mn-lt"/>
                </a:rPr>
                <a:t>(dans l’ordre : formaldéhyde, benzène, CO</a:t>
              </a:r>
              <a:r>
                <a:rPr lang="fr-FR" altLang="fr-FR" sz="1600" baseline="-25000" dirty="0">
                  <a:solidFill>
                    <a:schemeClr val="accent5"/>
                  </a:solidFill>
                  <a:latin typeface="+mn-lt"/>
                </a:rPr>
                <a:t>2</a:t>
              </a:r>
              <a:r>
                <a:rPr lang="fr-FR" altLang="fr-FR" sz="1600" dirty="0">
                  <a:solidFill>
                    <a:schemeClr val="accent5"/>
                  </a:solidFill>
                  <a:latin typeface="+mn-lt"/>
                </a:rPr>
                <a:t>)</a:t>
              </a:r>
            </a:p>
          </p:txBody>
        </p:sp>
        <p:pic>
          <p:nvPicPr>
            <p:cNvPr id="135202" name="Image 29">
              <a:extLst>
                <a:ext uri="{FF2B5EF4-FFF2-40B4-BE49-F238E27FC236}">
                  <a16:creationId xmlns:a16="http://schemas.microsoft.com/office/drawing/2014/main" id="{77F4633E-CADD-F424-AA73-125F720622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3485" t="41667" r="36385" b="28394"/>
            <a:stretch>
              <a:fillRect/>
            </a:stretch>
          </p:blipFill>
          <p:spPr bwMode="auto">
            <a:xfrm>
              <a:off x="10006761" y="4544295"/>
              <a:ext cx="1430562" cy="194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ZoneTexte 15">
            <a:extLst>
              <a:ext uri="{FF2B5EF4-FFF2-40B4-BE49-F238E27FC236}">
                <a16:creationId xmlns:a16="http://schemas.microsoft.com/office/drawing/2014/main" id="{A8482BDC-E3FB-2C60-1308-882179046395}"/>
              </a:ext>
            </a:extLst>
          </p:cNvPr>
          <p:cNvSpPr txBox="1">
            <a:spLocks noChangeArrowheads="1"/>
          </p:cNvSpPr>
          <p:nvPr/>
        </p:nvSpPr>
        <p:spPr bwMode="auto">
          <a:xfrm>
            <a:off x="5287926" y="1648337"/>
            <a:ext cx="6540538" cy="1785104"/>
          </a:xfrm>
          <a:prstGeom prst="rect">
            <a:avLst/>
          </a:prstGeom>
          <a:noFill/>
          <a:ln>
            <a:noFill/>
          </a:ln>
        </p:spPr>
        <p:txBody>
          <a:bodyPr wrap="square">
            <a:spAutoFit/>
          </a:bodyPr>
          <a:lstStyle>
            <a:lvl1pPr marL="177800" indent="-177800">
              <a:lnSpc>
                <a:spcPct val="90000"/>
              </a:lnSpc>
              <a:spcBef>
                <a:spcPts val="1000"/>
              </a:spcBef>
              <a:buFont typeface="Arial" panose="020B0604020202020204" pitchFamily="34" charset="0"/>
              <a:buChar char="•"/>
              <a:tabLst>
                <a:tab pos="1778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778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778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778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778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778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778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778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77800" algn="l"/>
              </a:tabLst>
              <a:defRPr>
                <a:solidFill>
                  <a:schemeClr val="tx1"/>
                </a:solidFill>
                <a:latin typeface="Calibri" panose="020F0502020204030204" pitchFamily="34" charset="0"/>
              </a:defRPr>
            </a:lvl9pPr>
          </a:lstStyle>
          <a:p>
            <a:pPr marL="0" indent="0">
              <a:lnSpc>
                <a:spcPct val="100000"/>
              </a:lnSpc>
              <a:spcBef>
                <a:spcPct val="0"/>
              </a:spcBef>
              <a:buNone/>
              <a:defRPr/>
            </a:pPr>
            <a:r>
              <a:rPr lang="fr-FR" altLang="fr-FR" sz="2200" dirty="0">
                <a:solidFill>
                  <a:srgbClr val="2F5597"/>
                </a:solidFill>
                <a:latin typeface="+mn-lt"/>
              </a:rPr>
              <a:t>En France, il est obligatoire d’évaluer les moyens d’aération et certains polluants (formaldéhyde, benzène, CO</a:t>
            </a:r>
            <a:r>
              <a:rPr lang="fr-FR" altLang="fr-FR" sz="2200" baseline="-25000" dirty="0">
                <a:solidFill>
                  <a:srgbClr val="2F5597"/>
                </a:solidFill>
                <a:latin typeface="+mn-lt"/>
              </a:rPr>
              <a:t>2</a:t>
            </a:r>
            <a:r>
              <a:rPr lang="fr-FR" altLang="fr-FR" sz="2200" dirty="0">
                <a:solidFill>
                  <a:srgbClr val="2F5597"/>
                </a:solidFill>
                <a:latin typeface="+mn-lt"/>
              </a:rPr>
              <a:t>…) dans </a:t>
            </a:r>
            <a:r>
              <a:rPr lang="fr-FR" altLang="fr-FR" sz="2200" dirty="0">
                <a:solidFill>
                  <a:srgbClr val="2F5597"/>
                </a:solidFill>
              </a:rPr>
              <a:t>tous les ERP (</a:t>
            </a:r>
            <a:r>
              <a:rPr lang="fr-FR" sz="2200" dirty="0">
                <a:solidFill>
                  <a:srgbClr val="2F5597"/>
                </a:solidFill>
              </a:rPr>
              <a:t>établissements recevant du public</a:t>
            </a:r>
            <a:r>
              <a:rPr lang="fr-FR" altLang="fr-FR" sz="2200" dirty="0">
                <a:solidFill>
                  <a:srgbClr val="2F5597"/>
                </a:solidFill>
              </a:rPr>
              <a:t>) comme </a:t>
            </a:r>
            <a:r>
              <a:rPr lang="fr-FR" altLang="fr-FR" sz="2200" dirty="0">
                <a:solidFill>
                  <a:srgbClr val="2F5597"/>
                </a:solidFill>
                <a:latin typeface="+mn-lt"/>
              </a:rPr>
              <a:t>les écoles, hôpitaux, magasins…</a:t>
            </a:r>
            <a:endParaRPr lang="fr-FR" altLang="fr-FR" sz="2000" dirty="0">
              <a:solidFill>
                <a:schemeClr val="accent4">
                  <a:lumMod val="50000"/>
                </a:schemeClr>
              </a:solidFill>
              <a:latin typeface="+mn-lt"/>
            </a:endParaRPr>
          </a:p>
        </p:txBody>
      </p:sp>
      <p:sp>
        <p:nvSpPr>
          <p:cNvPr id="29" name="Texte Oui">
            <a:extLst>
              <a:ext uri="{FF2B5EF4-FFF2-40B4-BE49-F238E27FC236}">
                <a16:creationId xmlns:a16="http://schemas.microsoft.com/office/drawing/2014/main" id="{390CECD4-EB38-464E-2337-DEADB69FD655}"/>
              </a:ext>
            </a:extLst>
          </p:cNvPr>
          <p:cNvSpPr>
            <a:spLocks noChangeArrowheads="1"/>
          </p:cNvSpPr>
          <p:nvPr/>
        </p:nvSpPr>
        <p:spPr bwMode="auto">
          <a:xfrm>
            <a:off x="3302000" y="2154028"/>
            <a:ext cx="1039812" cy="55399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fr-FR" altLang="fr-FR" sz="3000" b="1" dirty="0">
                <a:solidFill>
                  <a:srgbClr val="2F5597"/>
                </a:solidFill>
                <a:latin typeface="+mn-lt"/>
              </a:rPr>
              <a:t>Oui</a:t>
            </a:r>
          </a:p>
        </p:txBody>
      </p:sp>
      <p:sp>
        <p:nvSpPr>
          <p:cNvPr id="32" name="Texte Non">
            <a:extLst>
              <a:ext uri="{FF2B5EF4-FFF2-40B4-BE49-F238E27FC236}">
                <a16:creationId xmlns:a16="http://schemas.microsoft.com/office/drawing/2014/main" id="{37D33782-F126-0A70-873E-F5DAEEA74419}"/>
              </a:ext>
            </a:extLst>
          </p:cNvPr>
          <p:cNvSpPr>
            <a:spLocks noChangeArrowheads="1"/>
          </p:cNvSpPr>
          <p:nvPr/>
        </p:nvSpPr>
        <p:spPr bwMode="auto">
          <a:xfrm>
            <a:off x="3314232" y="3406558"/>
            <a:ext cx="1092200" cy="55399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000" b="1" dirty="0">
                <a:solidFill>
                  <a:srgbClr val="2F5597"/>
                </a:solidFill>
                <a:latin typeface="+mn-lt"/>
              </a:rPr>
              <a:t>Non</a:t>
            </a:r>
          </a:p>
        </p:txBody>
      </p:sp>
      <p:pic>
        <p:nvPicPr>
          <p:cNvPr id="34" name="Puce Pouce 1">
            <a:extLst>
              <a:ext uri="{FF2B5EF4-FFF2-40B4-BE49-F238E27FC236}">
                <a16:creationId xmlns:a16="http://schemas.microsoft.com/office/drawing/2014/main" id="{B2791755-3BA7-6FBF-003C-BFB8D0CD8AAE}"/>
              </a:ext>
            </a:extLst>
          </p:cNvPr>
          <p:cNvPicPr>
            <a:picLocks noChangeAspect="1"/>
          </p:cNvPicPr>
          <p:nvPr/>
        </p:nvPicPr>
        <p:blipFill>
          <a:blip r:embed="rId6">
            <a:extLst>
              <a:ext uri="{28A0092B-C50C-407E-A947-70E740481C1C}">
                <a14:useLocalDpi xmlns:a14="http://schemas.microsoft.com/office/drawing/2010/main" val="0"/>
              </a:ext>
            </a:extLst>
          </a:blip>
          <a:srcRect l="16957" t="11263" r="22626" b="23238"/>
          <a:stretch>
            <a:fillRect/>
          </a:stretch>
        </p:blipFill>
        <p:spPr bwMode="auto">
          <a:xfrm>
            <a:off x="2198565" y="1769827"/>
            <a:ext cx="1042987"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 Boire">
            <a:extLst>
              <a:ext uri="{FF2B5EF4-FFF2-40B4-BE49-F238E27FC236}">
                <a16:creationId xmlns:a16="http://schemas.microsoft.com/office/drawing/2014/main" id="{9610333E-C0ED-588D-F8FA-B00186684856}"/>
              </a:ext>
            </a:extLst>
          </p:cNvPr>
          <p:cNvPicPr preferRelativeResize="0">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6424803" y="3113547"/>
            <a:ext cx="531673" cy="44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llipse 3">
            <a:extLst>
              <a:ext uri="{FF2B5EF4-FFF2-40B4-BE49-F238E27FC236}">
                <a16:creationId xmlns:a16="http://schemas.microsoft.com/office/drawing/2014/main" id="{ECB6784E-6AE4-563F-C2AC-FC3687BC6E48}"/>
              </a:ext>
            </a:extLst>
          </p:cNvPr>
          <p:cNvSpPr/>
          <p:nvPr/>
        </p:nvSpPr>
        <p:spPr bwMode="auto">
          <a:xfrm>
            <a:off x="1539763" y="4302359"/>
            <a:ext cx="5668959" cy="230164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b="1" dirty="0">
                <a:solidFill>
                  <a:schemeClr val="bg1"/>
                </a:solidFill>
              </a:rPr>
              <a:t>Art. 180 : </a:t>
            </a:r>
            <a:r>
              <a:rPr lang="fr-FR" dirty="0">
                <a:solidFill>
                  <a:schemeClr val="bg1"/>
                </a:solidFill>
              </a:rPr>
              <a:t>l’air intérieur</a:t>
            </a:r>
          </a:p>
          <a:p>
            <a:pPr algn="ctr">
              <a:defRPr/>
            </a:pPr>
            <a:r>
              <a:rPr lang="fr-FR" dirty="0">
                <a:solidFill>
                  <a:schemeClr val="bg1"/>
                </a:solidFill>
              </a:rPr>
              <a:t>L’article 180 de la loi Grenelle II rend </a:t>
            </a:r>
            <a:r>
              <a:rPr lang="fr-FR" b="1" dirty="0">
                <a:solidFill>
                  <a:schemeClr val="bg1"/>
                </a:solidFill>
              </a:rPr>
              <a:t>obligatoire la surveillance de la qualité de l’air intérieur dans les établissements accueillant du public. </a:t>
            </a:r>
            <a:r>
              <a:rPr lang="fr-FR" dirty="0">
                <a:solidFill>
                  <a:schemeClr val="bg1"/>
                </a:solidFill>
              </a:rPr>
              <a:t>Des campagnes sont mises en place pour  instaurer des mesures de gestion appropriées afin </a:t>
            </a:r>
            <a:r>
              <a:rPr lang="fr-FR" b="1" dirty="0">
                <a:solidFill>
                  <a:schemeClr val="bg1"/>
                </a:solidFill>
              </a:rPr>
              <a:t>d’améliorer la connaissance des polluants</a:t>
            </a:r>
            <a:r>
              <a:rPr lang="fr-FR" dirty="0">
                <a:solidFill>
                  <a:schemeClr val="bg1"/>
                </a:solidFill>
              </a:rPr>
              <a:t> présents dans l’air intérieur</a:t>
            </a:r>
          </a:p>
          <a:p>
            <a:pPr algn="ctr">
              <a:defRPr/>
            </a:pPr>
            <a:endParaRPr lang="fr-FR" sz="1400" dirty="0">
              <a:solidFill>
                <a:schemeClr val="bg1"/>
              </a:solidFill>
            </a:endParaRPr>
          </a:p>
        </p:txBody>
      </p:sp>
      <p:sp>
        <p:nvSpPr>
          <p:cNvPr id="5" name="l'épaisseur de la zone respirable">
            <a:extLst>
              <a:ext uri="{FF2B5EF4-FFF2-40B4-BE49-F238E27FC236}">
                <a16:creationId xmlns:a16="http://schemas.microsoft.com/office/drawing/2014/main" id="{BFCC3598-9971-79E9-6352-EC66A5A85853}"/>
              </a:ext>
            </a:extLst>
          </p:cNvPr>
          <p:cNvSpPr txBox="1">
            <a:spLocks noChangeArrowheads="1"/>
          </p:cNvSpPr>
          <p:nvPr/>
        </p:nvSpPr>
        <p:spPr bwMode="auto">
          <a:xfrm>
            <a:off x="4511675" y="4933950"/>
            <a:ext cx="1982788" cy="30797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endParaRPr lang="fr-FR" altLang="fr-FR" sz="1400" dirty="0">
              <a:solidFill>
                <a:schemeClr val="bg1"/>
              </a:solidFill>
              <a:latin typeface="+mn-lt"/>
              <a:cs typeface="Arial" panose="020B0604020202020204" pitchFamily="34" charset="0"/>
            </a:endParaRPr>
          </a:p>
        </p:txBody>
      </p:sp>
      <p:grpSp>
        <p:nvGrpSpPr>
          <p:cNvPr id="40" name="Groupe OUI / NON">
            <a:extLst>
              <a:ext uri="{FF2B5EF4-FFF2-40B4-BE49-F238E27FC236}">
                <a16:creationId xmlns:a16="http://schemas.microsoft.com/office/drawing/2014/main" id="{316DBC0A-4D3F-4A89-8E6B-020EBD17EF56}"/>
              </a:ext>
            </a:extLst>
          </p:cNvPr>
          <p:cNvGrpSpPr>
            <a:grpSpLocks/>
          </p:cNvGrpSpPr>
          <p:nvPr/>
        </p:nvGrpSpPr>
        <p:grpSpPr bwMode="auto">
          <a:xfrm>
            <a:off x="11206162" y="724223"/>
            <a:ext cx="985838" cy="586867"/>
            <a:chOff x="10661839" y="250057"/>
            <a:chExt cx="1283656" cy="765126"/>
          </a:xfrm>
        </p:grpSpPr>
        <p:pic>
          <p:nvPicPr>
            <p:cNvPr id="41" name="pouce 4 oui">
              <a:extLst>
                <a:ext uri="{FF2B5EF4-FFF2-40B4-BE49-F238E27FC236}">
                  <a16:creationId xmlns:a16="http://schemas.microsoft.com/office/drawing/2014/main" id="{3E0887DC-7A68-4671-BAB1-CFD5FBC8C023}"/>
                </a:ext>
              </a:extLst>
            </p:cNvPr>
            <p:cNvPicPr>
              <a:picLocks noChangeAspect="1"/>
            </p:cNvPicPr>
            <p:nvPr/>
          </p:nvPicPr>
          <p:blipFill>
            <a:blip r:embed="rId8"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ouce 1 non">
              <a:extLst>
                <a:ext uri="{FF2B5EF4-FFF2-40B4-BE49-F238E27FC236}">
                  <a16:creationId xmlns:a16="http://schemas.microsoft.com/office/drawing/2014/main" id="{B914C1AD-70B8-48DC-83B0-49EE30A91A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3" name="Picto Info">
            <a:extLst>
              <a:ext uri="{FF2B5EF4-FFF2-40B4-BE49-F238E27FC236}">
                <a16:creationId xmlns:a16="http://schemas.microsoft.com/office/drawing/2014/main" id="{6D7C2EBD-974C-0C2B-3554-B7F65F941BB2}"/>
              </a:ext>
            </a:extLst>
          </p:cNvPr>
          <p:cNvPicPr>
            <a:picLocks noChangeAspect="1"/>
          </p:cNvPicPr>
          <p:nvPr/>
        </p:nvPicPr>
        <p:blipFill>
          <a:blip r:embed="rId9">
            <a:duotone>
              <a:schemeClr val="accent6">
                <a:shade val="45000"/>
                <a:satMod val="135000"/>
              </a:schemeClr>
              <a:prstClr val="white"/>
            </a:duotone>
          </a:blip>
          <a:srcRect/>
          <a:stretch>
            <a:fillRect/>
          </a:stretch>
        </p:blipFill>
        <p:spPr bwMode="auto">
          <a:xfrm>
            <a:off x="294820" y="1704975"/>
            <a:ext cx="779463" cy="661988"/>
          </a:xfrm>
          <a:prstGeom prst="rect">
            <a:avLst/>
          </a:prstGeom>
          <a:noFill/>
          <a:ln>
            <a:noFill/>
          </a:ln>
        </p:spPr>
      </p:pic>
      <p:sp>
        <p:nvSpPr>
          <p:cNvPr id="7" name="Carré corné Info">
            <a:extLst>
              <a:ext uri="{FF2B5EF4-FFF2-40B4-BE49-F238E27FC236}">
                <a16:creationId xmlns:a16="http://schemas.microsoft.com/office/drawing/2014/main" id="{AC30B480-BE41-8EB5-7519-42AEAA4F9C64}"/>
              </a:ext>
            </a:extLst>
          </p:cNvPr>
          <p:cNvSpPr/>
          <p:nvPr/>
        </p:nvSpPr>
        <p:spPr>
          <a:xfrm>
            <a:off x="294820" y="6178550"/>
            <a:ext cx="779463" cy="352425"/>
          </a:xfrm>
          <a:prstGeom prst="foldedCorner">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100" b="1" dirty="0">
                <a:solidFill>
                  <a:srgbClr val="2F5597"/>
                </a:solidFill>
              </a:rPr>
              <a:t>Oui</a:t>
            </a:r>
          </a:p>
        </p:txBody>
      </p:sp>
    </p:spTree>
    <p:extLst>
      <p:ext uri="{BB962C8B-B14F-4D97-AF65-F5344CB8AC3E}">
        <p14:creationId xmlns:p14="http://schemas.microsoft.com/office/powerpoint/2010/main" val="3097252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50"/>
                                        <p:tgtEl>
                                          <p:spTgt spid="26"/>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2"/>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p:cTn id="39" dur="500" fill="hold"/>
                                        <p:tgtEl>
                                          <p:spTgt spid="34"/>
                                        </p:tgtEl>
                                        <p:attrNameLst>
                                          <p:attrName>ppt_w</p:attrName>
                                        </p:attrNameLst>
                                      </p:cBhvr>
                                      <p:tavLst>
                                        <p:tav tm="0">
                                          <p:val>
                                            <p:fltVal val="0"/>
                                          </p:val>
                                        </p:tav>
                                        <p:tav tm="100000">
                                          <p:val>
                                            <p:strVal val="#ppt_w"/>
                                          </p:val>
                                        </p:tav>
                                      </p:tavLst>
                                    </p:anim>
                                    <p:anim calcmode="lin" valueType="num">
                                      <p:cBhvr>
                                        <p:cTn id="40" dur="500" fill="hold"/>
                                        <p:tgtEl>
                                          <p:spTgt spid="34"/>
                                        </p:tgtEl>
                                        <p:attrNameLst>
                                          <p:attrName>ppt_h</p:attrName>
                                        </p:attrNameLst>
                                      </p:cBhvr>
                                      <p:tavLst>
                                        <p:tav tm="0">
                                          <p:val>
                                            <p:fltVal val="0"/>
                                          </p:val>
                                        </p:tav>
                                        <p:tav tm="100000">
                                          <p:val>
                                            <p:strVal val="#ppt_h"/>
                                          </p:val>
                                        </p:tav>
                                      </p:tavLst>
                                    </p:anim>
                                    <p:animEffect transition="in" filter="fade">
                                      <p:cBhvr>
                                        <p:cTn id="41" dur="500"/>
                                        <p:tgtEl>
                                          <p:spTgt spid="34"/>
                                        </p:tgtEl>
                                      </p:cBhvr>
                                    </p:animEffect>
                                  </p:childTnLst>
                                </p:cTn>
                              </p:par>
                              <p:par>
                                <p:cTn id="42" presetID="1" presetClass="exit" presetSubtype="0" fill="hold" grpId="0" nodeType="withEffect">
                                  <p:stCondLst>
                                    <p:cond delay="0"/>
                                  </p:stCondLst>
                                  <p:childTnLst>
                                    <p:set>
                                      <p:cBhvr>
                                        <p:cTn id="43"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p:cTn id="49" dur="500" fill="hold"/>
                                        <p:tgtEl>
                                          <p:spTgt spid="35"/>
                                        </p:tgtEl>
                                        <p:attrNameLst>
                                          <p:attrName>ppt_w</p:attrName>
                                        </p:attrNameLst>
                                      </p:cBhvr>
                                      <p:tavLst>
                                        <p:tav tm="0">
                                          <p:val>
                                            <p:fltVal val="0"/>
                                          </p:val>
                                        </p:tav>
                                        <p:tav tm="100000">
                                          <p:val>
                                            <p:strVal val="#ppt_w"/>
                                          </p:val>
                                        </p:tav>
                                      </p:tavLst>
                                    </p:anim>
                                    <p:anim calcmode="lin" valueType="num">
                                      <p:cBhvr>
                                        <p:cTn id="50" dur="500" fill="hold"/>
                                        <p:tgtEl>
                                          <p:spTgt spid="35"/>
                                        </p:tgtEl>
                                        <p:attrNameLst>
                                          <p:attrName>ppt_h</p:attrName>
                                        </p:attrNameLst>
                                      </p:cBhvr>
                                      <p:tavLst>
                                        <p:tav tm="0">
                                          <p:val>
                                            <p:fltVal val="0"/>
                                          </p:val>
                                        </p:tav>
                                        <p:tav tm="100000">
                                          <p:val>
                                            <p:strVal val="#ppt_h"/>
                                          </p:val>
                                        </p:tav>
                                      </p:tavLst>
                                    </p:anim>
                                    <p:animEffect transition="in" filter="fade">
                                      <p:cBhvr>
                                        <p:cTn id="51" dur="500"/>
                                        <p:tgtEl>
                                          <p:spTgt spid="35"/>
                                        </p:tgtEl>
                                      </p:cBhvr>
                                    </p:animEffect>
                                  </p:childTnLst>
                                </p:cTn>
                              </p:par>
                              <p:par>
                                <p:cTn id="52" presetID="1" presetClass="exit" presetSubtype="0" fill="hold" grpId="0" nodeType="withEffect">
                                  <p:stCondLst>
                                    <p:cond delay="0"/>
                                  </p:stCondLst>
                                  <p:childTnLst>
                                    <p:set>
                                      <p:cBhvr>
                                        <p:cTn id="53"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P spid="6" grpId="0" animBg="1"/>
      <p:bldP spid="26" grpId="0"/>
      <p:bldP spid="4" grpId="0" animBg="1"/>
      <p:bldP spid="4" grpId="1" animBg="1"/>
      <p:bldP spid="7" grpId="0" animBg="1"/>
      <p:bldP spid="7" grpId="1" animBg="1"/>
    </p:bld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9C08FB-1088-0F7D-159D-EB7112CDF5E2}"/>
              </a:ext>
            </a:extLst>
          </p:cNvPr>
          <p:cNvSpPr>
            <a:spLocks noChangeArrowheads="1"/>
          </p:cNvSpPr>
          <p:nvPr/>
        </p:nvSpPr>
        <p:spPr bwMode="auto">
          <a:xfrm>
            <a:off x="-11111" y="-12252"/>
            <a:ext cx="1496818" cy="6869805"/>
          </a:xfrm>
          <a:prstGeom prst="rect">
            <a:avLst/>
          </a:prstGeom>
          <a:solidFill>
            <a:srgbClr val="E5F6F7"/>
          </a:solidFill>
          <a:ln>
            <a:noFill/>
          </a:ln>
          <a:effectLst>
            <a:outerShdw dist="37675" dir="2700000" algn="ctr" rotWithShape="0">
              <a:srgbClr val="000000">
                <a:alpha val="23042"/>
              </a:srgbClr>
            </a:outerShdw>
          </a:effectLst>
          <a:extLst>
            <a:ext uri="{91240B29-F687-4F45-9708-019B960494DF}">
              <a14:hiddenLine xmlns:a14="http://schemas.microsoft.com/office/drawing/2010/main" w="9525" cap="flat">
                <a:solidFill>
                  <a:srgbClr val="3465A4"/>
                </a:solidFill>
                <a:round/>
                <a:headEnd/>
                <a:tailEnd/>
              </a14:hiddenLine>
            </a:ext>
          </a:extLst>
        </p:spPr>
        <p:txBody>
          <a:bodyPr wrap="none" anchor="ctr"/>
          <a:lstStyle/>
          <a:p>
            <a:endParaRPr lang="fr-FR"/>
          </a:p>
        </p:txBody>
      </p:sp>
      <p:pic>
        <p:nvPicPr>
          <p:cNvPr id="4" name="Picture 3">
            <a:extLst>
              <a:ext uri="{FF2B5EF4-FFF2-40B4-BE49-F238E27FC236}">
                <a16:creationId xmlns:a16="http://schemas.microsoft.com/office/drawing/2014/main" id="{9F31C4A8-200B-1814-89D9-5EBF13716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062" y="1705199"/>
            <a:ext cx="779362" cy="66190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a:extLst>
              <a:ext uri="{FF2B5EF4-FFF2-40B4-BE49-F238E27FC236}">
                <a16:creationId xmlns:a16="http://schemas.microsoft.com/office/drawing/2014/main" id="{07E55AD1-2F7C-1C5E-C4BA-9D088254DD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174" y="3765507"/>
            <a:ext cx="744440" cy="6317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5">
            <a:extLst>
              <a:ext uri="{FF2B5EF4-FFF2-40B4-BE49-F238E27FC236}">
                <a16:creationId xmlns:a16="http://schemas.microsoft.com/office/drawing/2014/main" id="{8A418404-1940-5347-1363-BA3352DA9062}"/>
              </a:ext>
            </a:extLst>
          </p:cNvPr>
          <p:cNvSpPr>
            <a:spLocks noChangeArrowheads="1"/>
          </p:cNvSpPr>
          <p:nvPr/>
        </p:nvSpPr>
        <p:spPr bwMode="auto">
          <a:xfrm>
            <a:off x="106349" y="2294086"/>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INFO</a:t>
            </a:r>
          </a:p>
        </p:txBody>
      </p:sp>
      <p:sp>
        <p:nvSpPr>
          <p:cNvPr id="7" name="Rectangle 6">
            <a:extLst>
              <a:ext uri="{FF2B5EF4-FFF2-40B4-BE49-F238E27FC236}">
                <a16:creationId xmlns:a16="http://schemas.microsoft.com/office/drawing/2014/main" id="{7E0E6C75-AAFC-9B9F-41DD-94D74D300A8C}"/>
              </a:ext>
            </a:extLst>
          </p:cNvPr>
          <p:cNvSpPr>
            <a:spLocks noChangeArrowheads="1"/>
          </p:cNvSpPr>
          <p:nvPr/>
        </p:nvSpPr>
        <p:spPr bwMode="auto">
          <a:xfrm>
            <a:off x="139682" y="4341694"/>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VIDEO</a:t>
            </a:r>
          </a:p>
        </p:txBody>
      </p:sp>
      <p:pic>
        <p:nvPicPr>
          <p:cNvPr id="8" name="Picture 7">
            <a:extLst>
              <a:ext uri="{FF2B5EF4-FFF2-40B4-BE49-F238E27FC236}">
                <a16:creationId xmlns:a16="http://schemas.microsoft.com/office/drawing/2014/main" id="{9EC81122-6345-FAEF-E259-7B6D3179D4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538" y="2762337"/>
            <a:ext cx="739679" cy="628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Rectangle 8">
            <a:extLst>
              <a:ext uri="{FF2B5EF4-FFF2-40B4-BE49-F238E27FC236}">
                <a16:creationId xmlns:a16="http://schemas.microsoft.com/office/drawing/2014/main" id="{5261EC72-DC82-1464-C120-13C793D7CBDD}"/>
              </a:ext>
            </a:extLst>
          </p:cNvPr>
          <p:cNvSpPr>
            <a:spLocks noChangeArrowheads="1"/>
          </p:cNvSpPr>
          <p:nvPr/>
        </p:nvSpPr>
        <p:spPr bwMode="auto">
          <a:xfrm>
            <a:off x="128571" y="3341699"/>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GUIDE</a:t>
            </a:r>
          </a:p>
        </p:txBody>
      </p:sp>
      <p:sp>
        <p:nvSpPr>
          <p:cNvPr id="10" name="Rectangle 9">
            <a:extLst>
              <a:ext uri="{FF2B5EF4-FFF2-40B4-BE49-F238E27FC236}">
                <a16:creationId xmlns:a16="http://schemas.microsoft.com/office/drawing/2014/main" id="{DE7290F0-7543-8C5B-0C93-B03A01118666}"/>
              </a:ext>
            </a:extLst>
          </p:cNvPr>
          <p:cNvSpPr>
            <a:spLocks noChangeArrowheads="1"/>
          </p:cNvSpPr>
          <p:nvPr/>
        </p:nvSpPr>
        <p:spPr bwMode="auto">
          <a:xfrm>
            <a:off x="136507" y="5322641"/>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TP</a:t>
            </a:r>
          </a:p>
        </p:txBody>
      </p:sp>
      <p:pic>
        <p:nvPicPr>
          <p:cNvPr id="11" name="Picture 10">
            <a:extLst>
              <a:ext uri="{FF2B5EF4-FFF2-40B4-BE49-F238E27FC236}">
                <a16:creationId xmlns:a16="http://schemas.microsoft.com/office/drawing/2014/main" id="{A1878FCF-3EAD-5E48-7E69-BB8210E7B5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760" y="4759152"/>
            <a:ext cx="711107" cy="6031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Picture 11">
            <a:extLst>
              <a:ext uri="{FF2B5EF4-FFF2-40B4-BE49-F238E27FC236}">
                <a16:creationId xmlns:a16="http://schemas.microsoft.com/office/drawing/2014/main" id="{C70DB91B-E955-0474-4279-A41FD2A442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014" y="167113"/>
            <a:ext cx="960313" cy="107935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Rectangle 12">
            <a:extLst>
              <a:ext uri="{FF2B5EF4-FFF2-40B4-BE49-F238E27FC236}">
                <a16:creationId xmlns:a16="http://schemas.microsoft.com/office/drawing/2014/main" id="{DAA37D4C-DE9F-1B68-1558-4243533696E4}"/>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3200" b="1" dirty="0">
                <a:solidFill>
                  <a:schemeClr val="accent5">
                    <a:lumMod val="75000"/>
                  </a:schemeClr>
                </a:solidFill>
                <a:latin typeface="+mn-lt"/>
                <a:ea typeface="+mn-ea"/>
                <a:cs typeface="Arial" charset="0"/>
              </a:rPr>
              <a:t>Connais-tu des outils de mesure de la qualité de l’air ? </a:t>
            </a:r>
          </a:p>
        </p:txBody>
      </p:sp>
      <p:sp>
        <p:nvSpPr>
          <p:cNvPr id="14" name="Espace réservé du numéro de diapositive 1">
            <a:extLst>
              <a:ext uri="{FF2B5EF4-FFF2-40B4-BE49-F238E27FC236}">
                <a16:creationId xmlns:a16="http://schemas.microsoft.com/office/drawing/2014/main" id="{737CE716-548E-6B0C-A66C-1EC7FB7A7E43}"/>
              </a:ext>
            </a:extLst>
          </p:cNvPr>
          <p:cNvSpPr txBox="1">
            <a:spLocks/>
          </p:cNvSpPr>
          <p:nvPr/>
        </p:nvSpPr>
        <p:spPr bwMode="auto">
          <a:xfrm>
            <a:off x="11244943" y="6354763"/>
            <a:ext cx="947056"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42</a:t>
            </a:fld>
            <a:endParaRPr lang="fr-FR" altLang="fr-FR" sz="1800" b="1" dirty="0">
              <a:solidFill>
                <a:srgbClr val="FFC000"/>
              </a:solidFill>
            </a:endParaRPr>
          </a:p>
        </p:txBody>
      </p:sp>
      <p:grpSp>
        <p:nvGrpSpPr>
          <p:cNvPr id="42" name="Satellites">
            <a:extLst>
              <a:ext uri="{FF2B5EF4-FFF2-40B4-BE49-F238E27FC236}">
                <a16:creationId xmlns:a16="http://schemas.microsoft.com/office/drawing/2014/main" id="{65C708A2-CFBE-25C1-F31A-A3F61AD8F13B}"/>
              </a:ext>
            </a:extLst>
          </p:cNvPr>
          <p:cNvGrpSpPr/>
          <p:nvPr/>
        </p:nvGrpSpPr>
        <p:grpSpPr>
          <a:xfrm>
            <a:off x="1691075" y="1396953"/>
            <a:ext cx="3031787" cy="2249295"/>
            <a:chOff x="1691075" y="1396953"/>
            <a:chExt cx="3031787" cy="2249295"/>
          </a:xfrm>
        </p:grpSpPr>
        <p:pic>
          <p:nvPicPr>
            <p:cNvPr id="16" name="Image 15">
              <a:extLst>
                <a:ext uri="{FF2B5EF4-FFF2-40B4-BE49-F238E27FC236}">
                  <a16:creationId xmlns:a16="http://schemas.microsoft.com/office/drawing/2014/main" id="{4644C81C-0764-D1B2-FA26-5170AFE639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17595" y="1396953"/>
              <a:ext cx="2300363" cy="1696073"/>
            </a:xfrm>
            <a:prstGeom prst="rect">
              <a:avLst/>
            </a:prstGeom>
          </p:spPr>
        </p:pic>
        <p:sp>
          <p:nvSpPr>
            <p:cNvPr id="25" name="Texte 1">
              <a:extLst>
                <a:ext uri="{FF2B5EF4-FFF2-40B4-BE49-F238E27FC236}">
                  <a16:creationId xmlns:a16="http://schemas.microsoft.com/office/drawing/2014/main" id="{C0D0BF06-F43A-A07F-13C7-5477AB33C8E6}"/>
                </a:ext>
              </a:extLst>
            </p:cNvPr>
            <p:cNvSpPr txBox="1">
              <a:spLocks noChangeArrowheads="1"/>
            </p:cNvSpPr>
            <p:nvPr/>
          </p:nvSpPr>
          <p:spPr bwMode="auto">
            <a:xfrm>
              <a:off x="1691075" y="3221516"/>
              <a:ext cx="303178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2400" b="1" dirty="0">
                  <a:solidFill>
                    <a:srgbClr val="2F5597"/>
                  </a:solidFill>
                  <a:cs typeface="Calibri" panose="020F0502020204030204" pitchFamily="34" charset="0"/>
                </a:rPr>
                <a:t>Les satellites</a:t>
              </a:r>
            </a:p>
          </p:txBody>
        </p:sp>
      </p:grpSp>
      <p:grpSp>
        <p:nvGrpSpPr>
          <p:cNvPr id="44" name="Balance">
            <a:extLst>
              <a:ext uri="{FF2B5EF4-FFF2-40B4-BE49-F238E27FC236}">
                <a16:creationId xmlns:a16="http://schemas.microsoft.com/office/drawing/2014/main" id="{63BF6EFE-1A95-B393-02B9-22999590451B}"/>
              </a:ext>
            </a:extLst>
          </p:cNvPr>
          <p:cNvGrpSpPr/>
          <p:nvPr/>
        </p:nvGrpSpPr>
        <p:grpSpPr>
          <a:xfrm>
            <a:off x="5286691" y="1593713"/>
            <a:ext cx="3031787" cy="2345112"/>
            <a:chOff x="5286691" y="1593713"/>
            <a:chExt cx="3031787" cy="2345112"/>
          </a:xfrm>
        </p:grpSpPr>
        <p:pic>
          <p:nvPicPr>
            <p:cNvPr id="18" name="Image 17">
              <a:extLst>
                <a:ext uri="{FF2B5EF4-FFF2-40B4-BE49-F238E27FC236}">
                  <a16:creationId xmlns:a16="http://schemas.microsoft.com/office/drawing/2014/main" id="{30B2A99C-F2E6-6AD9-1DA8-17AC62943A9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01277" y="1593713"/>
              <a:ext cx="2805404" cy="1052998"/>
            </a:xfrm>
            <a:prstGeom prst="rect">
              <a:avLst/>
            </a:prstGeom>
          </p:spPr>
        </p:pic>
        <p:sp>
          <p:nvSpPr>
            <p:cNvPr id="26" name="Texte 1">
              <a:extLst>
                <a:ext uri="{FF2B5EF4-FFF2-40B4-BE49-F238E27FC236}">
                  <a16:creationId xmlns:a16="http://schemas.microsoft.com/office/drawing/2014/main" id="{698595C8-47F9-B22D-7731-61DA324E0E20}"/>
                </a:ext>
              </a:extLst>
            </p:cNvPr>
            <p:cNvSpPr txBox="1">
              <a:spLocks noChangeArrowheads="1"/>
            </p:cNvSpPr>
            <p:nvPr/>
          </p:nvSpPr>
          <p:spPr bwMode="auto">
            <a:xfrm>
              <a:off x="5286691" y="3264794"/>
              <a:ext cx="3031787"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2400" b="1" dirty="0">
                  <a:solidFill>
                    <a:srgbClr val="2F5597"/>
                  </a:solidFill>
                  <a:cs typeface="Calibri" panose="020F0502020204030204" pitchFamily="34" charset="0"/>
                </a:rPr>
                <a:t>Les balances </a:t>
              </a:r>
              <a:r>
                <a:rPr lang="fr-FR" altLang="fr-FR" sz="1800" dirty="0">
                  <a:solidFill>
                    <a:srgbClr val="2F5597"/>
                  </a:solidFill>
                  <a:cs typeface="Calibri" panose="020F0502020204030204" pitchFamily="34" charset="0"/>
                </a:rPr>
                <a:t>(balance électronique)</a:t>
              </a:r>
              <a:endParaRPr lang="fr-FR" altLang="fr-FR" sz="2400" dirty="0">
                <a:solidFill>
                  <a:srgbClr val="2F5597"/>
                </a:solidFill>
                <a:cs typeface="Calibri" panose="020F0502020204030204" pitchFamily="34" charset="0"/>
              </a:endParaRPr>
            </a:p>
          </p:txBody>
        </p:sp>
      </p:grpSp>
      <p:grpSp>
        <p:nvGrpSpPr>
          <p:cNvPr id="45" name="Microscope">
            <a:extLst>
              <a:ext uri="{FF2B5EF4-FFF2-40B4-BE49-F238E27FC236}">
                <a16:creationId xmlns:a16="http://schemas.microsoft.com/office/drawing/2014/main" id="{6BE0294A-65A4-3F47-FEA8-6A8D7DC6CC9A}"/>
              </a:ext>
            </a:extLst>
          </p:cNvPr>
          <p:cNvGrpSpPr/>
          <p:nvPr/>
        </p:nvGrpSpPr>
        <p:grpSpPr>
          <a:xfrm>
            <a:off x="8737840" y="1026808"/>
            <a:ext cx="3031787" cy="2673787"/>
            <a:chOff x="8737840" y="1026808"/>
            <a:chExt cx="3031787" cy="2673787"/>
          </a:xfrm>
        </p:grpSpPr>
        <p:pic>
          <p:nvPicPr>
            <p:cNvPr id="22" name="Image 21">
              <a:extLst>
                <a:ext uri="{FF2B5EF4-FFF2-40B4-BE49-F238E27FC236}">
                  <a16:creationId xmlns:a16="http://schemas.microsoft.com/office/drawing/2014/main" id="{0140F774-AE21-60B4-4344-85B53C2BDAF5}"/>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458835" y="1026808"/>
              <a:ext cx="1709908" cy="2364097"/>
            </a:xfrm>
            <a:prstGeom prst="rect">
              <a:avLst/>
            </a:prstGeom>
          </p:spPr>
        </p:pic>
        <p:sp>
          <p:nvSpPr>
            <p:cNvPr id="27" name="Texte 1">
              <a:extLst>
                <a:ext uri="{FF2B5EF4-FFF2-40B4-BE49-F238E27FC236}">
                  <a16:creationId xmlns:a16="http://schemas.microsoft.com/office/drawing/2014/main" id="{B6ADDBE5-9946-A500-ABBA-773C5BF62EAF}"/>
                </a:ext>
              </a:extLst>
            </p:cNvPr>
            <p:cNvSpPr txBox="1">
              <a:spLocks noChangeArrowheads="1"/>
            </p:cNvSpPr>
            <p:nvPr/>
          </p:nvSpPr>
          <p:spPr bwMode="auto">
            <a:xfrm>
              <a:off x="8737840" y="3275863"/>
              <a:ext cx="303178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2400" b="1" dirty="0">
                  <a:solidFill>
                    <a:srgbClr val="2F5597"/>
                  </a:solidFill>
                  <a:cs typeface="Calibri" panose="020F0502020204030204" pitchFamily="34" charset="0"/>
                </a:rPr>
                <a:t>Les microscopes</a:t>
              </a:r>
            </a:p>
          </p:txBody>
        </p:sp>
      </p:grpSp>
      <p:grpSp>
        <p:nvGrpSpPr>
          <p:cNvPr id="43" name="Station">
            <a:extLst>
              <a:ext uri="{FF2B5EF4-FFF2-40B4-BE49-F238E27FC236}">
                <a16:creationId xmlns:a16="http://schemas.microsoft.com/office/drawing/2014/main" id="{84D509CE-9F57-10A7-7395-995061CBAB89}"/>
              </a:ext>
            </a:extLst>
          </p:cNvPr>
          <p:cNvGrpSpPr/>
          <p:nvPr/>
        </p:nvGrpSpPr>
        <p:grpSpPr>
          <a:xfrm>
            <a:off x="1712109" y="3259547"/>
            <a:ext cx="3031787" cy="3504691"/>
            <a:chOff x="1712109" y="3259547"/>
            <a:chExt cx="3031787" cy="3504691"/>
          </a:xfrm>
        </p:grpSpPr>
        <p:pic>
          <p:nvPicPr>
            <p:cNvPr id="20" name="Image 19">
              <a:extLst>
                <a:ext uri="{FF2B5EF4-FFF2-40B4-BE49-F238E27FC236}">
                  <a16:creationId xmlns:a16="http://schemas.microsoft.com/office/drawing/2014/main" id="{FE9D04E1-E387-3663-4D69-651039DB00B1}"/>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174232" y="3259547"/>
              <a:ext cx="2137469" cy="2747561"/>
            </a:xfrm>
            <a:prstGeom prst="rect">
              <a:avLst/>
            </a:prstGeom>
          </p:spPr>
        </p:pic>
        <p:sp>
          <p:nvSpPr>
            <p:cNvPr id="28" name="Texte 1">
              <a:extLst>
                <a:ext uri="{FF2B5EF4-FFF2-40B4-BE49-F238E27FC236}">
                  <a16:creationId xmlns:a16="http://schemas.microsoft.com/office/drawing/2014/main" id="{823FA3AB-895F-F96E-9DFF-8E49B4F97DF0}"/>
                </a:ext>
              </a:extLst>
            </p:cNvPr>
            <p:cNvSpPr txBox="1">
              <a:spLocks noChangeArrowheads="1"/>
            </p:cNvSpPr>
            <p:nvPr/>
          </p:nvSpPr>
          <p:spPr bwMode="auto">
            <a:xfrm>
              <a:off x="1712109" y="6007108"/>
              <a:ext cx="3031787"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2400" b="1" dirty="0">
                  <a:solidFill>
                    <a:srgbClr val="2F5597"/>
                  </a:solidFill>
                  <a:cs typeface="Calibri" panose="020F0502020204030204" pitchFamily="34" charset="0"/>
                </a:rPr>
                <a:t>Les stations de mesure </a:t>
              </a:r>
              <a:r>
                <a:rPr lang="fr-FR" altLang="fr-FR" sz="2000" dirty="0">
                  <a:solidFill>
                    <a:srgbClr val="2F5597"/>
                  </a:solidFill>
                  <a:cs typeface="Calibri" panose="020F0502020204030204" pitchFamily="34" charset="0"/>
                </a:rPr>
                <a:t>(fixes ou mobiles)</a:t>
              </a:r>
              <a:endParaRPr lang="fr-FR" altLang="fr-FR" dirty="0">
                <a:solidFill>
                  <a:srgbClr val="2F5597"/>
                </a:solidFill>
                <a:cs typeface="Calibri" panose="020F0502020204030204" pitchFamily="34" charset="0"/>
              </a:endParaRPr>
            </a:p>
          </p:txBody>
        </p:sp>
      </p:grpSp>
      <p:grpSp>
        <p:nvGrpSpPr>
          <p:cNvPr id="46" name="Capteurs">
            <a:extLst>
              <a:ext uri="{FF2B5EF4-FFF2-40B4-BE49-F238E27FC236}">
                <a16:creationId xmlns:a16="http://schemas.microsoft.com/office/drawing/2014/main" id="{6E502D72-732D-76A7-F5C4-F50BFA67CE11}"/>
              </a:ext>
            </a:extLst>
          </p:cNvPr>
          <p:cNvGrpSpPr/>
          <p:nvPr/>
        </p:nvGrpSpPr>
        <p:grpSpPr>
          <a:xfrm>
            <a:off x="5322166" y="3987273"/>
            <a:ext cx="3031787" cy="2579856"/>
            <a:chOff x="5322166" y="3987273"/>
            <a:chExt cx="3031787" cy="2579856"/>
          </a:xfrm>
        </p:grpSpPr>
        <p:pic>
          <p:nvPicPr>
            <p:cNvPr id="24" name="Image 23">
              <a:extLst>
                <a:ext uri="{FF2B5EF4-FFF2-40B4-BE49-F238E27FC236}">
                  <a16:creationId xmlns:a16="http://schemas.microsoft.com/office/drawing/2014/main" id="{DC5032BE-8DCF-D4B6-B833-DED2F64D7E2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60952" y="3987273"/>
              <a:ext cx="1754213" cy="2019835"/>
            </a:xfrm>
            <a:prstGeom prst="rect">
              <a:avLst/>
            </a:prstGeom>
          </p:spPr>
        </p:pic>
        <p:sp>
          <p:nvSpPr>
            <p:cNvPr id="29" name="Texte 1">
              <a:extLst>
                <a:ext uri="{FF2B5EF4-FFF2-40B4-BE49-F238E27FC236}">
                  <a16:creationId xmlns:a16="http://schemas.microsoft.com/office/drawing/2014/main" id="{0850B576-5F6D-4089-ED20-80C70590404C}"/>
                </a:ext>
              </a:extLst>
            </p:cNvPr>
            <p:cNvSpPr txBox="1">
              <a:spLocks noChangeArrowheads="1"/>
            </p:cNvSpPr>
            <p:nvPr/>
          </p:nvSpPr>
          <p:spPr bwMode="auto">
            <a:xfrm>
              <a:off x="5322166" y="6142397"/>
              <a:ext cx="303178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2400" b="1" dirty="0">
                  <a:solidFill>
                    <a:srgbClr val="2F5597"/>
                  </a:solidFill>
                  <a:cs typeface="Calibri" panose="020F0502020204030204" pitchFamily="34" charset="0"/>
                </a:rPr>
                <a:t>Les </a:t>
              </a:r>
              <a:r>
                <a:rPr lang="fr-FR" altLang="fr-FR" sz="2400" b="1" dirty="0" err="1">
                  <a:solidFill>
                    <a:srgbClr val="2F5597"/>
                  </a:solidFill>
                  <a:cs typeface="Calibri" panose="020F0502020204030204" pitchFamily="34" charset="0"/>
                </a:rPr>
                <a:t>microcapteurs</a:t>
              </a:r>
              <a:endParaRPr lang="fr-FR" altLang="fr-FR" sz="2400" b="1" dirty="0">
                <a:solidFill>
                  <a:srgbClr val="2F5597"/>
                </a:solidFill>
                <a:cs typeface="Calibri" panose="020F0502020204030204" pitchFamily="34" charset="0"/>
              </a:endParaRPr>
            </a:p>
          </p:txBody>
        </p:sp>
      </p:grpSp>
      <p:sp>
        <p:nvSpPr>
          <p:cNvPr id="30" name="Numéro 1">
            <a:extLst>
              <a:ext uri="{FF2B5EF4-FFF2-40B4-BE49-F238E27FC236}">
                <a16:creationId xmlns:a16="http://schemas.microsoft.com/office/drawing/2014/main" id="{DDC56063-B5F2-6411-824A-FA7ED160E729}"/>
              </a:ext>
            </a:extLst>
          </p:cNvPr>
          <p:cNvSpPr/>
          <p:nvPr/>
        </p:nvSpPr>
        <p:spPr bwMode="auto">
          <a:xfrm>
            <a:off x="2585059" y="201306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31" name="Numéro 3">
            <a:extLst>
              <a:ext uri="{FF2B5EF4-FFF2-40B4-BE49-F238E27FC236}">
                <a16:creationId xmlns:a16="http://schemas.microsoft.com/office/drawing/2014/main" id="{F3D3A640-E530-FF12-9D75-1461337F04C4}"/>
              </a:ext>
            </a:extLst>
          </p:cNvPr>
          <p:cNvSpPr/>
          <p:nvPr/>
        </p:nvSpPr>
        <p:spPr bwMode="auto">
          <a:xfrm>
            <a:off x="9827597" y="2067910"/>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
        <p:nvSpPr>
          <p:cNvPr id="32" name="Numéro 2">
            <a:extLst>
              <a:ext uri="{FF2B5EF4-FFF2-40B4-BE49-F238E27FC236}">
                <a16:creationId xmlns:a16="http://schemas.microsoft.com/office/drawing/2014/main" id="{E00C4AD3-5BF2-3F2E-3A20-D77A0374445F}"/>
              </a:ext>
            </a:extLst>
          </p:cNvPr>
          <p:cNvSpPr/>
          <p:nvPr/>
        </p:nvSpPr>
        <p:spPr bwMode="auto">
          <a:xfrm>
            <a:off x="6221680" y="2032473"/>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sp>
        <p:nvSpPr>
          <p:cNvPr id="33" name="Numéro 4">
            <a:extLst>
              <a:ext uri="{FF2B5EF4-FFF2-40B4-BE49-F238E27FC236}">
                <a16:creationId xmlns:a16="http://schemas.microsoft.com/office/drawing/2014/main" id="{CCAFEAFB-7D02-323F-E760-8AC605F82E54}"/>
              </a:ext>
            </a:extLst>
          </p:cNvPr>
          <p:cNvSpPr/>
          <p:nvPr/>
        </p:nvSpPr>
        <p:spPr bwMode="auto">
          <a:xfrm>
            <a:off x="2680537" y="4673961"/>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4</a:t>
            </a:r>
          </a:p>
        </p:txBody>
      </p:sp>
      <p:sp>
        <p:nvSpPr>
          <p:cNvPr id="34" name="Numéro 4">
            <a:extLst>
              <a:ext uri="{FF2B5EF4-FFF2-40B4-BE49-F238E27FC236}">
                <a16:creationId xmlns:a16="http://schemas.microsoft.com/office/drawing/2014/main" id="{5530AA08-2937-5280-DD90-BF98094DE13E}"/>
              </a:ext>
            </a:extLst>
          </p:cNvPr>
          <p:cNvSpPr/>
          <p:nvPr/>
        </p:nvSpPr>
        <p:spPr bwMode="auto">
          <a:xfrm>
            <a:off x="6294584" y="464359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5</a:t>
            </a:r>
          </a:p>
        </p:txBody>
      </p:sp>
      <p:grpSp>
        <p:nvGrpSpPr>
          <p:cNvPr id="47" name="Groupe 46">
            <a:extLst>
              <a:ext uri="{FF2B5EF4-FFF2-40B4-BE49-F238E27FC236}">
                <a16:creationId xmlns:a16="http://schemas.microsoft.com/office/drawing/2014/main" id="{9B33BE18-3CC2-9177-A212-4C1C775AF8A4}"/>
              </a:ext>
            </a:extLst>
          </p:cNvPr>
          <p:cNvGrpSpPr/>
          <p:nvPr/>
        </p:nvGrpSpPr>
        <p:grpSpPr>
          <a:xfrm>
            <a:off x="9218028" y="3688574"/>
            <a:ext cx="3465239" cy="2849985"/>
            <a:chOff x="9218028" y="3688574"/>
            <a:chExt cx="3465239" cy="2849985"/>
          </a:xfrm>
        </p:grpSpPr>
        <p:grpSp>
          <p:nvGrpSpPr>
            <p:cNvPr id="41" name="Autre">
              <a:extLst>
                <a:ext uri="{FF2B5EF4-FFF2-40B4-BE49-F238E27FC236}">
                  <a16:creationId xmlns:a16="http://schemas.microsoft.com/office/drawing/2014/main" id="{DF0262BE-157F-6FB5-C23B-D07E7031531A}"/>
                </a:ext>
              </a:extLst>
            </p:cNvPr>
            <p:cNvGrpSpPr/>
            <p:nvPr/>
          </p:nvGrpSpPr>
          <p:grpSpPr>
            <a:xfrm>
              <a:off x="9218028" y="3688574"/>
              <a:ext cx="2901698" cy="2849985"/>
              <a:chOff x="9218028" y="3688574"/>
              <a:chExt cx="2901698" cy="2849985"/>
            </a:xfrm>
          </p:grpSpPr>
          <p:pic>
            <p:nvPicPr>
              <p:cNvPr id="37" name="Image 36">
                <a:extLst>
                  <a:ext uri="{FF2B5EF4-FFF2-40B4-BE49-F238E27FC236}">
                    <a16:creationId xmlns:a16="http://schemas.microsoft.com/office/drawing/2014/main" id="{781986F6-19E2-1B3C-7806-574D7CEA6DC0}"/>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9218028" y="4404541"/>
                <a:ext cx="1625569" cy="2134018"/>
              </a:xfrm>
              <a:prstGeom prst="rect">
                <a:avLst/>
              </a:prstGeom>
            </p:spPr>
          </p:pic>
          <p:sp>
            <p:nvSpPr>
              <p:cNvPr id="38" name="Bulle narrative : ronde 37">
                <a:extLst>
                  <a:ext uri="{FF2B5EF4-FFF2-40B4-BE49-F238E27FC236}">
                    <a16:creationId xmlns:a16="http://schemas.microsoft.com/office/drawing/2014/main" id="{C88DDAFC-0019-A1CF-03AE-6FD2460E887F}"/>
                  </a:ext>
                </a:extLst>
              </p:cNvPr>
              <p:cNvSpPr/>
              <p:nvPr/>
            </p:nvSpPr>
            <p:spPr>
              <a:xfrm>
                <a:off x="10177696" y="3688574"/>
                <a:ext cx="1942030" cy="1171064"/>
              </a:xfrm>
              <a:prstGeom prst="wedgeEllipseCallou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9" name="Texte 1">
              <a:extLst>
                <a:ext uri="{FF2B5EF4-FFF2-40B4-BE49-F238E27FC236}">
                  <a16:creationId xmlns:a16="http://schemas.microsoft.com/office/drawing/2014/main" id="{8380D508-3303-CDDF-36D3-E0B0B5D1C223}"/>
                </a:ext>
              </a:extLst>
            </p:cNvPr>
            <p:cNvSpPr txBox="1">
              <a:spLocks noChangeArrowheads="1"/>
            </p:cNvSpPr>
            <p:nvPr/>
          </p:nvSpPr>
          <p:spPr bwMode="auto">
            <a:xfrm>
              <a:off x="9651480" y="4103290"/>
              <a:ext cx="3031787"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1800" dirty="0">
                  <a:cs typeface="Calibri" panose="020F0502020204030204" pitchFamily="34" charset="0"/>
                </a:rPr>
                <a:t>Et d’autres encore...</a:t>
              </a:r>
            </a:p>
          </p:txBody>
        </p:sp>
      </p:grpSp>
      <p:sp>
        <p:nvSpPr>
          <p:cNvPr id="40" name="Numéro 4">
            <a:extLst>
              <a:ext uri="{FF2B5EF4-FFF2-40B4-BE49-F238E27FC236}">
                <a16:creationId xmlns:a16="http://schemas.microsoft.com/office/drawing/2014/main" id="{018C747A-0F60-5EE3-A9CD-D0837D37EB1B}"/>
              </a:ext>
            </a:extLst>
          </p:cNvPr>
          <p:cNvSpPr/>
          <p:nvPr/>
        </p:nvSpPr>
        <p:spPr bwMode="auto">
          <a:xfrm>
            <a:off x="10046621" y="467145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6</a:t>
            </a:r>
          </a:p>
        </p:txBody>
      </p:sp>
      <p:pic>
        <p:nvPicPr>
          <p:cNvPr id="17" name="Image 16">
            <a:hlinkClick r:id="rId13" action="ppaction://hlinksldjump"/>
            <a:extLst>
              <a:ext uri="{FF2B5EF4-FFF2-40B4-BE49-F238E27FC236}">
                <a16:creationId xmlns:a16="http://schemas.microsoft.com/office/drawing/2014/main" id="{B31F4DC8-B03F-1E4E-AE4D-79378C5D106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450286" y="5630061"/>
            <a:ext cx="730379" cy="619972"/>
          </a:xfrm>
          <a:prstGeom prst="rect">
            <a:avLst/>
          </a:prstGeom>
        </p:spPr>
      </p:pic>
    </p:spTree>
    <p:extLst>
      <p:ext uri="{BB962C8B-B14F-4D97-AF65-F5344CB8AC3E}">
        <p14:creationId xmlns:p14="http://schemas.microsoft.com/office/powerpoint/2010/main" val="8804304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animEffect transition="in" filter="fade">
                                      <p:cBhvr>
                                        <p:cTn id="9" dur="500"/>
                                        <p:tgtEl>
                                          <p:spTgt spid="42"/>
                                        </p:tgtEl>
                                      </p:cBhvr>
                                    </p:animEffect>
                                  </p:childTnLst>
                                </p:cTn>
                              </p:par>
                            </p:childTnLst>
                          </p:cTn>
                        </p:par>
                      </p:childTnLst>
                    </p:cTn>
                  </p:par>
                </p:childTnLst>
              </p:cTn>
              <p:nextCondLst>
                <p:cond evt="onClick" delay="0">
                  <p:tgtEl>
                    <p:spTgt spid="30"/>
                  </p:tgtEl>
                </p:cond>
              </p:nextCondLst>
            </p:seq>
            <p:seq concurrent="1" nextAc="seek">
              <p:cTn id="10" restart="whenNotActive" fill="hold" evtFilter="cancelBubble" nodeType="interactiveSeq">
                <p:stCondLst>
                  <p:cond evt="onClick" delay="0">
                    <p:tgtEl>
                      <p:spTgt spid="32"/>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hidden"/>
                                      </p:to>
                                    </p:set>
                                  </p:childTnLst>
                                </p:cTn>
                              </p:par>
                              <p:par>
                                <p:cTn id="15" presetID="10" presetClass="entr" presetSubtype="0"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childTnLst>
                                </p:cTn>
                              </p:par>
                            </p:childTnLst>
                          </p:cTn>
                        </p:par>
                      </p:childTnLst>
                    </p:cTn>
                  </p:par>
                </p:childTnLst>
              </p:cTn>
              <p:nextCondLst>
                <p:cond evt="onClick" delay="0">
                  <p:tgtEl>
                    <p:spTgt spid="32"/>
                  </p:tgtEl>
                </p:cond>
              </p:nextCondLst>
            </p:seq>
            <p:seq concurrent="1" nextAc="seek">
              <p:cTn id="18" restart="whenNotActive" fill="hold" evtFilter="cancelBubble" nodeType="interactiveSeq">
                <p:stCondLst>
                  <p:cond evt="onClick" delay="0">
                    <p:tgtEl>
                      <p:spTgt spid="31"/>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hidden"/>
                                      </p:to>
                                    </p:set>
                                  </p:childTnLst>
                                </p:cTn>
                              </p:par>
                              <p:par>
                                <p:cTn id="23" presetID="10" presetClass="entr" presetSubtype="0" fill="hold"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fade">
                                      <p:cBhvr>
                                        <p:cTn id="25" dur="500"/>
                                        <p:tgtEl>
                                          <p:spTgt spid="45"/>
                                        </p:tgtEl>
                                      </p:cBhvr>
                                    </p:animEffect>
                                  </p:childTnLst>
                                </p:cTn>
                              </p:par>
                            </p:childTnLst>
                          </p:cTn>
                        </p:par>
                      </p:childTnLst>
                    </p:cTn>
                  </p:par>
                </p:childTnLst>
              </p:cTn>
              <p:nextCondLst>
                <p:cond evt="onClick" delay="0">
                  <p:tgtEl>
                    <p:spTgt spid="31"/>
                  </p:tgtEl>
                </p:cond>
              </p:nextCondLst>
            </p:seq>
            <p:seq concurrent="1" nextAc="seek">
              <p:cTn id="26" restart="whenNotActive" fill="hold" evtFilter="cancelBubble" nodeType="interactiveSeq">
                <p:stCondLst>
                  <p:cond evt="onClick" delay="0">
                    <p:tgtEl>
                      <p:spTgt spid="3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33"/>
                                        </p:tgtEl>
                                      </p:cBhvr>
                                    </p:animEffect>
                                    <p:set>
                                      <p:cBhvr>
                                        <p:cTn id="31" dur="1" fill="hold">
                                          <p:stCondLst>
                                            <p:cond delay="499"/>
                                          </p:stCondLst>
                                        </p:cTn>
                                        <p:tgtEl>
                                          <p:spTgt spid="33"/>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childTnLst>
                          </p:cTn>
                        </p:par>
                      </p:childTnLst>
                    </p:cTn>
                  </p:par>
                </p:childTnLst>
              </p:cTn>
              <p:nextCondLst>
                <p:cond evt="onClick" delay="0">
                  <p:tgtEl>
                    <p:spTgt spid="33"/>
                  </p:tgtEl>
                </p:cond>
              </p:nextCondLst>
            </p:seq>
            <p:seq concurrent="1" nextAc="seek">
              <p:cTn id="35" restart="whenNotActive" fill="hold" evtFilter="cancelBubble" nodeType="interactiveSeq">
                <p:stCondLst>
                  <p:cond evt="onClick" delay="0">
                    <p:tgtEl>
                      <p:spTgt spid="34"/>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34"/>
                                        </p:tgtEl>
                                      </p:cBhvr>
                                    </p:animEffect>
                                    <p:set>
                                      <p:cBhvr>
                                        <p:cTn id="40" dur="1" fill="hold">
                                          <p:stCondLst>
                                            <p:cond delay="499"/>
                                          </p:stCondLst>
                                        </p:cTn>
                                        <p:tgtEl>
                                          <p:spTgt spid="34"/>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fade">
                                      <p:cBhvr>
                                        <p:cTn id="43" dur="500"/>
                                        <p:tgtEl>
                                          <p:spTgt spid="46"/>
                                        </p:tgtEl>
                                      </p:cBhvr>
                                    </p:animEffect>
                                  </p:childTnLst>
                                </p:cTn>
                              </p:par>
                            </p:childTnLst>
                          </p:cTn>
                        </p:par>
                      </p:childTnLst>
                    </p:cTn>
                  </p:par>
                </p:childTnLst>
              </p:cTn>
              <p:nextCondLst>
                <p:cond evt="onClick" delay="0">
                  <p:tgtEl>
                    <p:spTgt spid="34"/>
                  </p:tgtEl>
                </p:cond>
              </p:nextCondLst>
            </p:seq>
            <p:seq concurrent="1" nextAc="seek">
              <p:cTn id="44" restart="whenNotActive" fill="hold" evtFilter="cancelBubble" nodeType="interactiveSeq">
                <p:stCondLst>
                  <p:cond evt="onClick" delay="0">
                    <p:tgtEl>
                      <p:spTgt spid="40"/>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40"/>
                                        </p:tgtEl>
                                      </p:cBhvr>
                                    </p:animEffect>
                                    <p:set>
                                      <p:cBhvr>
                                        <p:cTn id="49" dur="1" fill="hold">
                                          <p:stCondLst>
                                            <p:cond delay="499"/>
                                          </p:stCondLst>
                                        </p:cTn>
                                        <p:tgtEl>
                                          <p:spTgt spid="40"/>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childTnLst>
                          </p:cTn>
                        </p:par>
                      </p:childTnLst>
                    </p:cTn>
                  </p:par>
                </p:childTnLst>
              </p:cTn>
              <p:nextCondLst>
                <p:cond evt="onClick" delay="0">
                  <p:tgtEl>
                    <p:spTgt spid="40"/>
                  </p:tgtEl>
                </p:cond>
              </p:nextCondLst>
            </p:seq>
          </p:childTnLst>
        </p:cTn>
      </p:par>
    </p:tnLst>
    <p:bldLst>
      <p:bldP spid="30" grpId="0" animBg="1"/>
      <p:bldP spid="31" grpId="0" animBg="1"/>
      <p:bldP spid="32" grpId="0" animBg="1"/>
      <p:bldP spid="33" grpId="0" animBg="1"/>
      <p:bldP spid="34" grpId="0" animBg="1"/>
      <p:bldP spid="4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ACE02B33-56FC-0661-1481-04EA9FAEDD85}"/>
              </a:ext>
            </a:extLst>
          </p:cNvPr>
          <p:cNvGrpSpPr/>
          <p:nvPr/>
        </p:nvGrpSpPr>
        <p:grpSpPr>
          <a:xfrm>
            <a:off x="7497751" y="2124168"/>
            <a:ext cx="2847634" cy="3007952"/>
            <a:chOff x="7584837" y="1742421"/>
            <a:chExt cx="2847634" cy="3007952"/>
          </a:xfrm>
        </p:grpSpPr>
        <p:sp>
          <p:nvSpPr>
            <p:cNvPr id="14" name="Texte 2">
              <a:extLst>
                <a:ext uri="{FF2B5EF4-FFF2-40B4-BE49-F238E27FC236}">
                  <a16:creationId xmlns:a16="http://schemas.microsoft.com/office/drawing/2014/main" id="{4CA43A19-635B-BBEA-DB47-B1E042B975CD}"/>
                </a:ext>
              </a:extLst>
            </p:cNvPr>
            <p:cNvSpPr txBox="1">
              <a:spLocks noChangeArrowheads="1"/>
            </p:cNvSpPr>
            <p:nvPr/>
          </p:nvSpPr>
          <p:spPr bwMode="auto">
            <a:xfrm>
              <a:off x="7584837" y="4270242"/>
              <a:ext cx="2363122"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b="1" dirty="0">
                  <a:solidFill>
                    <a:srgbClr val="2F5597"/>
                  </a:solidFill>
                  <a:cs typeface="Calibri" panose="020F0502020204030204" pitchFamily="34" charset="0"/>
                </a:rPr>
                <a:t>Les gaz</a:t>
              </a:r>
            </a:p>
          </p:txBody>
        </p:sp>
        <p:pic>
          <p:nvPicPr>
            <p:cNvPr id="6" name="Image 5">
              <a:extLst>
                <a:ext uri="{FF2B5EF4-FFF2-40B4-BE49-F238E27FC236}">
                  <a16:creationId xmlns:a16="http://schemas.microsoft.com/office/drawing/2014/main" id="{E2EDFF65-7186-1556-DE23-D1A6FCE4CAB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827293" y="1742421"/>
              <a:ext cx="2605178" cy="2605178"/>
            </a:xfrm>
            <a:prstGeom prst="rect">
              <a:avLst/>
            </a:prstGeom>
          </p:spPr>
        </p:pic>
      </p:grpSp>
      <p:pic>
        <p:nvPicPr>
          <p:cNvPr id="9" name="Image des particules">
            <a:extLst>
              <a:ext uri="{FF2B5EF4-FFF2-40B4-BE49-F238E27FC236}">
                <a16:creationId xmlns:a16="http://schemas.microsoft.com/office/drawing/2014/main" id="{4A33E6AE-5EE4-59EA-DD7F-78839FADCC3D}"/>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8111"/>
          <a:stretch/>
        </p:blipFill>
        <p:spPr>
          <a:xfrm>
            <a:off x="2955952" y="1977656"/>
            <a:ext cx="2605177" cy="2674333"/>
          </a:xfrm>
          <a:prstGeom prst="rect">
            <a:avLst/>
          </a:prstGeom>
        </p:spPr>
      </p:pic>
      <p:sp>
        <p:nvSpPr>
          <p:cNvPr id="8" name="Texte 1">
            <a:extLst>
              <a:ext uri="{FF2B5EF4-FFF2-40B4-BE49-F238E27FC236}">
                <a16:creationId xmlns:a16="http://schemas.microsoft.com/office/drawing/2014/main" id="{235BD125-AC77-ED4B-A714-494F282720CD}"/>
              </a:ext>
            </a:extLst>
          </p:cNvPr>
          <p:cNvSpPr txBox="1">
            <a:spLocks noChangeArrowheads="1"/>
          </p:cNvSpPr>
          <p:nvPr/>
        </p:nvSpPr>
        <p:spPr bwMode="auto">
          <a:xfrm>
            <a:off x="2700709" y="4651989"/>
            <a:ext cx="3031787"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b="1" dirty="0">
                <a:solidFill>
                  <a:srgbClr val="2F5597"/>
                </a:solidFill>
                <a:cs typeface="Calibri" panose="020F0502020204030204" pitchFamily="34" charset="0"/>
              </a:rPr>
              <a:t>Les particules</a:t>
            </a:r>
          </a:p>
        </p:txBody>
      </p:sp>
      <p:pic>
        <p:nvPicPr>
          <p:cNvPr id="7" name="En savoir +">
            <a:hlinkClick r:id="rId4" action="ppaction://hlinksldjump"/>
            <a:extLst>
              <a:ext uri="{FF2B5EF4-FFF2-40B4-BE49-F238E27FC236}">
                <a16:creationId xmlns:a16="http://schemas.microsoft.com/office/drawing/2014/main" id="{15C72A6F-BC6D-C90E-5C57-EED7C2A0D640}"/>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209889" y="4450605"/>
            <a:ext cx="606483" cy="55512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12">
            <a:extLst>
              <a:ext uri="{FF2B5EF4-FFF2-40B4-BE49-F238E27FC236}">
                <a16:creationId xmlns:a16="http://schemas.microsoft.com/office/drawing/2014/main" id="{E464A1B5-9BE5-8683-1F14-679B3F3DA334}"/>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Qu’est-ce qu’on mesure ?</a:t>
            </a:r>
          </a:p>
        </p:txBody>
      </p:sp>
      <p:pic>
        <p:nvPicPr>
          <p:cNvPr id="12" name="En savoir +">
            <a:hlinkClick r:id="rId6" action="ppaction://hlinksldjump"/>
            <a:extLst>
              <a:ext uri="{FF2B5EF4-FFF2-40B4-BE49-F238E27FC236}">
                <a16:creationId xmlns:a16="http://schemas.microsoft.com/office/drawing/2014/main" id="{958ED59F-1AC2-006C-3C9A-A0CB9A023B80}"/>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496646" y="4576994"/>
            <a:ext cx="606483" cy="55512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Numéro 1">
            <a:extLst>
              <a:ext uri="{FF2B5EF4-FFF2-40B4-BE49-F238E27FC236}">
                <a16:creationId xmlns:a16="http://schemas.microsoft.com/office/drawing/2014/main" id="{5F45D195-CC74-3C1A-89FA-59F68186A0DB}"/>
              </a:ext>
            </a:extLst>
          </p:cNvPr>
          <p:cNvSpPr/>
          <p:nvPr/>
        </p:nvSpPr>
        <p:spPr bwMode="auto">
          <a:xfrm>
            <a:off x="3750941" y="3045193"/>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16" name="Numéro 2">
            <a:extLst>
              <a:ext uri="{FF2B5EF4-FFF2-40B4-BE49-F238E27FC236}">
                <a16:creationId xmlns:a16="http://schemas.microsoft.com/office/drawing/2014/main" id="{52F8BBB3-7489-7D39-C402-F35EA13D8C57}"/>
              </a:ext>
            </a:extLst>
          </p:cNvPr>
          <p:cNvSpPr/>
          <p:nvPr/>
        </p:nvSpPr>
        <p:spPr bwMode="auto">
          <a:xfrm>
            <a:off x="8320663" y="3045010"/>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pic>
        <p:nvPicPr>
          <p:cNvPr id="2" name="Picto retour">
            <a:hlinkClick r:id="rId7" action="ppaction://hlinksldjump"/>
            <a:extLst>
              <a:ext uri="{FF2B5EF4-FFF2-40B4-BE49-F238E27FC236}">
                <a16:creationId xmlns:a16="http://schemas.microsoft.com/office/drawing/2014/main" id="{E305A7B6-1AAC-9C9E-5567-A16C1433B0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20676" y="5576898"/>
            <a:ext cx="730379" cy="619972"/>
          </a:xfrm>
          <a:prstGeom prst="rect">
            <a:avLst/>
          </a:prstGeom>
        </p:spPr>
      </p:pic>
    </p:spTree>
    <p:extLst>
      <p:ext uri="{BB962C8B-B14F-4D97-AF65-F5344CB8AC3E}">
        <p14:creationId xmlns:p14="http://schemas.microsoft.com/office/powerpoint/2010/main" val="321708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18" restart="whenNotActive" fill="hold" evtFilter="cancelBubble" nodeType="interactiveSeq">
                <p:stCondLst>
                  <p:cond evt="onClick" delay="0">
                    <p:tgtEl>
                      <p:spTgt spid="16"/>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childTnLst>
        </p:cTn>
      </p:par>
    </p:tnLst>
    <p:bldLst>
      <p:bldP spid="8" grpId="0"/>
      <p:bldP spid="15" grpId="0" animBg="1"/>
      <p:bldP spid="16"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25D393-A365-142C-BCE5-5B22C772822D}"/>
              </a:ext>
            </a:extLst>
          </p:cNvPr>
          <p:cNvSpPr>
            <a:spLocks noChangeArrowheads="1"/>
          </p:cNvSpPr>
          <p:nvPr/>
        </p:nvSpPr>
        <p:spPr bwMode="auto">
          <a:xfrm>
            <a:off x="-37989" y="-34015"/>
            <a:ext cx="1496818" cy="6869805"/>
          </a:xfrm>
          <a:prstGeom prst="rect">
            <a:avLst/>
          </a:prstGeom>
          <a:solidFill>
            <a:srgbClr val="E5F6F7"/>
          </a:solidFill>
          <a:ln>
            <a:noFill/>
          </a:ln>
          <a:effectLst>
            <a:outerShdw dist="37675" dir="2700000" algn="ctr" rotWithShape="0">
              <a:srgbClr val="000000">
                <a:alpha val="23042"/>
              </a:srgbClr>
            </a:outerShdw>
          </a:effectLst>
          <a:extLst>
            <a:ext uri="{91240B29-F687-4F45-9708-019B960494DF}">
              <a14:hiddenLine xmlns:a14="http://schemas.microsoft.com/office/drawing/2010/main" w="9525" cap="flat">
                <a:solidFill>
                  <a:srgbClr val="3465A4"/>
                </a:solidFill>
                <a:round/>
                <a:headEnd/>
                <a:tailEnd/>
              </a14:hiddenLine>
            </a:ext>
          </a:extLst>
        </p:spPr>
        <p:txBody>
          <a:bodyPr wrap="none" anchor="ctr"/>
          <a:lstStyle/>
          <a:p>
            <a:endParaRPr lang="fr-FR"/>
          </a:p>
        </p:txBody>
      </p:sp>
      <p:pic>
        <p:nvPicPr>
          <p:cNvPr id="4" name="Picto INFO">
            <a:extLst>
              <a:ext uri="{FF2B5EF4-FFF2-40B4-BE49-F238E27FC236}">
                <a16:creationId xmlns:a16="http://schemas.microsoft.com/office/drawing/2014/main" id="{411F1DF0-FE82-3D0B-8CA8-E846283EAB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062" y="1705199"/>
            <a:ext cx="779362" cy="66190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o VIDEO">
            <a:extLst>
              <a:ext uri="{FF2B5EF4-FFF2-40B4-BE49-F238E27FC236}">
                <a16:creationId xmlns:a16="http://schemas.microsoft.com/office/drawing/2014/main" id="{E4FF95CB-9C59-7849-5DED-CB5B35400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174" y="3765507"/>
            <a:ext cx="744440" cy="6317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e INFO">
            <a:extLst>
              <a:ext uri="{FF2B5EF4-FFF2-40B4-BE49-F238E27FC236}">
                <a16:creationId xmlns:a16="http://schemas.microsoft.com/office/drawing/2014/main" id="{46421456-02F5-597A-61FD-219476954868}"/>
              </a:ext>
            </a:extLst>
          </p:cNvPr>
          <p:cNvSpPr>
            <a:spLocks noChangeArrowheads="1"/>
          </p:cNvSpPr>
          <p:nvPr/>
        </p:nvSpPr>
        <p:spPr bwMode="auto">
          <a:xfrm>
            <a:off x="106349" y="2294086"/>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INFO</a:t>
            </a:r>
          </a:p>
        </p:txBody>
      </p:sp>
      <p:sp>
        <p:nvSpPr>
          <p:cNvPr id="7" name="texte VIDEO">
            <a:extLst>
              <a:ext uri="{FF2B5EF4-FFF2-40B4-BE49-F238E27FC236}">
                <a16:creationId xmlns:a16="http://schemas.microsoft.com/office/drawing/2014/main" id="{90192B50-785F-3A38-CD48-F7C3B644B34D}"/>
              </a:ext>
            </a:extLst>
          </p:cNvPr>
          <p:cNvSpPr>
            <a:spLocks noChangeArrowheads="1"/>
          </p:cNvSpPr>
          <p:nvPr/>
        </p:nvSpPr>
        <p:spPr bwMode="auto">
          <a:xfrm>
            <a:off x="139682" y="4341694"/>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VIDEO</a:t>
            </a:r>
          </a:p>
        </p:txBody>
      </p:sp>
      <p:pic>
        <p:nvPicPr>
          <p:cNvPr id="8" name="Picto GUIDE">
            <a:extLst>
              <a:ext uri="{FF2B5EF4-FFF2-40B4-BE49-F238E27FC236}">
                <a16:creationId xmlns:a16="http://schemas.microsoft.com/office/drawing/2014/main" id="{5EA632F1-19B3-38A7-58F3-972DFC02F9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538" y="2762337"/>
            <a:ext cx="739679" cy="628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e GUIDE">
            <a:extLst>
              <a:ext uri="{FF2B5EF4-FFF2-40B4-BE49-F238E27FC236}">
                <a16:creationId xmlns:a16="http://schemas.microsoft.com/office/drawing/2014/main" id="{6CB63E22-B4BE-0327-714D-5DA81F769411}"/>
              </a:ext>
            </a:extLst>
          </p:cNvPr>
          <p:cNvSpPr>
            <a:spLocks noChangeArrowheads="1"/>
          </p:cNvSpPr>
          <p:nvPr/>
        </p:nvSpPr>
        <p:spPr bwMode="auto">
          <a:xfrm>
            <a:off x="128571" y="3341699"/>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GUIDE</a:t>
            </a:r>
          </a:p>
        </p:txBody>
      </p:sp>
      <p:sp>
        <p:nvSpPr>
          <p:cNvPr id="10" name="texte TP">
            <a:extLst>
              <a:ext uri="{FF2B5EF4-FFF2-40B4-BE49-F238E27FC236}">
                <a16:creationId xmlns:a16="http://schemas.microsoft.com/office/drawing/2014/main" id="{895A4C4C-4DD4-4352-B5F1-2347B0A0BB88}"/>
              </a:ext>
            </a:extLst>
          </p:cNvPr>
          <p:cNvSpPr>
            <a:spLocks noChangeArrowheads="1"/>
          </p:cNvSpPr>
          <p:nvPr/>
        </p:nvSpPr>
        <p:spPr bwMode="auto">
          <a:xfrm>
            <a:off x="136507" y="5322641"/>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TP</a:t>
            </a:r>
          </a:p>
        </p:txBody>
      </p:sp>
      <p:pic>
        <p:nvPicPr>
          <p:cNvPr id="11" name="Picto TP">
            <a:extLst>
              <a:ext uri="{FF2B5EF4-FFF2-40B4-BE49-F238E27FC236}">
                <a16:creationId xmlns:a16="http://schemas.microsoft.com/office/drawing/2014/main" id="{DD3B082A-2E2C-1891-42B2-2B5821C830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760" y="4759152"/>
            <a:ext cx="711107" cy="6031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LOGO AEM">
            <a:extLst>
              <a:ext uri="{FF2B5EF4-FFF2-40B4-BE49-F238E27FC236}">
                <a16:creationId xmlns:a16="http://schemas.microsoft.com/office/drawing/2014/main" id="{CBF7DC0E-F70A-8628-8D81-B07AB0F0B5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014" y="167113"/>
            <a:ext cx="960313" cy="107935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itre de la diapositive">
            <a:extLst>
              <a:ext uri="{FF2B5EF4-FFF2-40B4-BE49-F238E27FC236}">
                <a16:creationId xmlns:a16="http://schemas.microsoft.com/office/drawing/2014/main" id="{C98C3BA0-D56E-2F4D-B634-3CF4A9BEB001}"/>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3200" b="1" dirty="0">
                <a:solidFill>
                  <a:schemeClr val="accent5">
                    <a:lumMod val="75000"/>
                  </a:schemeClr>
                </a:solidFill>
                <a:latin typeface="+mn-lt"/>
                <a:ea typeface="+mn-ea"/>
                <a:cs typeface="Arial" charset="0"/>
              </a:rPr>
              <a:t>Qu’est ce que la surveillance participative ?</a:t>
            </a:r>
          </a:p>
        </p:txBody>
      </p:sp>
      <p:sp>
        <p:nvSpPr>
          <p:cNvPr id="14" name="Espace réservé du numéro de diapositive 1">
            <a:extLst>
              <a:ext uri="{FF2B5EF4-FFF2-40B4-BE49-F238E27FC236}">
                <a16:creationId xmlns:a16="http://schemas.microsoft.com/office/drawing/2014/main" id="{21FC7EF7-8E6F-FA21-F13B-32DD4F9206A8}"/>
              </a:ext>
            </a:extLst>
          </p:cNvPr>
          <p:cNvSpPr txBox="1">
            <a:spLocks/>
          </p:cNvSpPr>
          <p:nvPr/>
        </p:nvSpPr>
        <p:spPr bwMode="auto">
          <a:xfrm>
            <a:off x="11068050" y="6354763"/>
            <a:ext cx="1123950"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44</a:t>
            </a:fld>
            <a:endParaRPr lang="fr-FR" altLang="fr-FR" sz="1800" b="1" dirty="0">
              <a:solidFill>
                <a:srgbClr val="FFC000"/>
              </a:solidFill>
            </a:endParaRPr>
          </a:p>
        </p:txBody>
      </p:sp>
      <p:pic>
        <p:nvPicPr>
          <p:cNvPr id="20" name="Picto retour">
            <a:hlinkClick r:id="rId7" action="ppaction://hlinksldjump"/>
            <a:extLst>
              <a:ext uri="{FF2B5EF4-FFF2-40B4-BE49-F238E27FC236}">
                <a16:creationId xmlns:a16="http://schemas.microsoft.com/office/drawing/2014/main" id="{FADADB4E-70A1-C16D-BBC0-FD9D1DFBD8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31271" y="5574075"/>
            <a:ext cx="730379" cy="619972"/>
          </a:xfrm>
          <a:prstGeom prst="rect">
            <a:avLst/>
          </a:prstGeom>
        </p:spPr>
      </p:pic>
      <p:pic>
        <p:nvPicPr>
          <p:cNvPr id="15" name="Image 2">
            <a:extLst>
              <a:ext uri="{FF2B5EF4-FFF2-40B4-BE49-F238E27FC236}">
                <a16:creationId xmlns:a16="http://schemas.microsoft.com/office/drawing/2014/main" id="{B61BD16E-B54D-2F19-7382-127A0449BBFB}"/>
              </a:ext>
            </a:extLst>
          </p:cNvPr>
          <p:cNvPicPr>
            <a:picLocks noChangeAspect="1"/>
          </p:cNvPicPr>
          <p:nvPr/>
        </p:nvPicPr>
        <p:blipFill>
          <a:blip r:embed="rId9"/>
          <a:stretch>
            <a:fillRect/>
          </a:stretch>
        </p:blipFill>
        <p:spPr>
          <a:xfrm>
            <a:off x="6809783" y="3102663"/>
            <a:ext cx="1742963" cy="788483"/>
          </a:xfrm>
          <a:prstGeom prst="rect">
            <a:avLst/>
          </a:prstGeom>
        </p:spPr>
      </p:pic>
      <p:pic>
        <p:nvPicPr>
          <p:cNvPr id="19" name="Image 3">
            <a:extLst>
              <a:ext uri="{FF2B5EF4-FFF2-40B4-BE49-F238E27FC236}">
                <a16:creationId xmlns:a16="http://schemas.microsoft.com/office/drawing/2014/main" id="{E647FF35-A89B-28CD-A35B-D23625E15A4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36779" y="4611982"/>
            <a:ext cx="2055968" cy="1500681"/>
          </a:xfrm>
          <a:prstGeom prst="rect">
            <a:avLst/>
          </a:prstGeom>
        </p:spPr>
      </p:pic>
      <p:pic>
        <p:nvPicPr>
          <p:cNvPr id="21" name="Picto en savoir +">
            <a:hlinkClick r:id="rId11" action="ppaction://hlinksldjump"/>
            <a:extLst>
              <a:ext uri="{FF2B5EF4-FFF2-40B4-BE49-F238E27FC236}">
                <a16:creationId xmlns:a16="http://schemas.microsoft.com/office/drawing/2014/main" id="{1B3A130B-CE3A-47FA-7B03-B12CC1CB3433}"/>
              </a:ext>
            </a:extLst>
          </p:cNvPr>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8612467" y="3775662"/>
            <a:ext cx="488907" cy="44750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 name="Picto en savoir +">
            <a:hlinkClick r:id="rId13" action="ppaction://hlinksldjump"/>
            <a:extLst>
              <a:ext uri="{FF2B5EF4-FFF2-40B4-BE49-F238E27FC236}">
                <a16:creationId xmlns:a16="http://schemas.microsoft.com/office/drawing/2014/main" id="{3130D350-4363-C8A6-DF79-0441C6C95D01}"/>
              </a:ext>
            </a:extLst>
          </p:cNvPr>
          <p:cNvPicPr>
            <a:picLocks noChangeAspect="1" noChangeArrowheads="1"/>
          </p:cNvPicPr>
          <p:nvPr/>
        </p:nvPicPr>
        <p:blipFill>
          <a:blip r:embed="rId14" cstate="hqprint">
            <a:extLst>
              <a:ext uri="{28A0092B-C50C-407E-A947-70E740481C1C}">
                <a14:useLocalDpi xmlns:a14="http://schemas.microsoft.com/office/drawing/2010/main" val="0"/>
              </a:ext>
            </a:extLst>
          </a:blip>
          <a:srcRect/>
          <a:stretch>
            <a:fillRect/>
          </a:stretch>
        </p:blipFill>
        <p:spPr bwMode="auto">
          <a:xfrm>
            <a:off x="10301819" y="5507605"/>
            <a:ext cx="473170" cy="43310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 name="Image citoyens">
            <a:extLst>
              <a:ext uri="{FF2B5EF4-FFF2-40B4-BE49-F238E27FC236}">
                <a16:creationId xmlns:a16="http://schemas.microsoft.com/office/drawing/2014/main" id="{FC507D52-B9FC-3B6C-350C-9CC8CB59D7D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59357" y="2367101"/>
            <a:ext cx="4876800" cy="4505325"/>
          </a:xfrm>
          <a:prstGeom prst="rect">
            <a:avLst/>
          </a:prstGeom>
        </p:spPr>
      </p:pic>
      <p:sp>
        <p:nvSpPr>
          <p:cNvPr id="2" name="Texte 1">
            <a:extLst>
              <a:ext uri="{FF2B5EF4-FFF2-40B4-BE49-F238E27FC236}">
                <a16:creationId xmlns:a16="http://schemas.microsoft.com/office/drawing/2014/main" id="{A4919936-935B-DE79-7E6D-6BFDE23BD72C}"/>
              </a:ext>
            </a:extLst>
          </p:cNvPr>
          <p:cNvSpPr>
            <a:spLocks noChangeArrowheads="1"/>
          </p:cNvSpPr>
          <p:nvPr/>
        </p:nvSpPr>
        <p:spPr bwMode="auto">
          <a:xfrm>
            <a:off x="1589077" y="1252300"/>
            <a:ext cx="10497964" cy="14025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spcBef>
                <a:spcPts val="600"/>
              </a:spcBef>
            </a:pPr>
            <a:r>
              <a:rPr lang="fr-FR" altLang="fr-FR" sz="2000" dirty="0">
                <a:solidFill>
                  <a:srgbClr val="2F5597"/>
                </a:solidFill>
              </a:rPr>
              <a:t>La surveillance participative (ou mesure citoyenne) consiste à rendre les habitants d’une ville, acteurs de la mesure et de la surveillance de la qualité de l’air via divers dispositifs (</a:t>
            </a:r>
            <a:r>
              <a:rPr lang="fr-FR" altLang="fr-FR" sz="2000" dirty="0" err="1">
                <a:solidFill>
                  <a:srgbClr val="2F5597"/>
                </a:solidFill>
              </a:rPr>
              <a:t>microcapteurs</a:t>
            </a:r>
            <a:r>
              <a:rPr lang="fr-FR" altLang="fr-FR" sz="2000" dirty="0">
                <a:solidFill>
                  <a:srgbClr val="2F5597"/>
                </a:solidFill>
              </a:rPr>
              <a:t>, applications de signalement...).</a:t>
            </a:r>
          </a:p>
          <a:p>
            <a:pPr>
              <a:spcBef>
                <a:spcPts val="600"/>
              </a:spcBef>
            </a:pPr>
            <a:r>
              <a:rPr lang="fr-FR" altLang="fr-FR" sz="2000" dirty="0">
                <a:solidFill>
                  <a:srgbClr val="2F5597"/>
                </a:solidFill>
              </a:rPr>
              <a:t>Pour cela, par exemple, </a:t>
            </a:r>
            <a:r>
              <a:rPr lang="fr-FR" altLang="fr-FR" sz="2000" dirty="0" err="1">
                <a:solidFill>
                  <a:srgbClr val="2F5597"/>
                </a:solidFill>
              </a:rPr>
              <a:t>AtmoSud</a:t>
            </a:r>
            <a:r>
              <a:rPr lang="fr-FR" altLang="fr-FR" sz="2000" dirty="0">
                <a:solidFill>
                  <a:srgbClr val="2F5597"/>
                </a:solidFill>
              </a:rPr>
              <a:t> a lancé deux projets pour la mesure citoyenne :</a:t>
            </a:r>
          </a:p>
        </p:txBody>
      </p:sp>
    </p:spTree>
    <p:extLst>
      <p:ext uri="{BB962C8B-B14F-4D97-AF65-F5344CB8AC3E}">
        <p14:creationId xmlns:p14="http://schemas.microsoft.com/office/powerpoint/2010/main" val="385502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25D393-A365-142C-BCE5-5B22C772822D}"/>
              </a:ext>
            </a:extLst>
          </p:cNvPr>
          <p:cNvSpPr>
            <a:spLocks noChangeArrowheads="1"/>
          </p:cNvSpPr>
          <p:nvPr/>
        </p:nvSpPr>
        <p:spPr bwMode="auto">
          <a:xfrm>
            <a:off x="-11111" y="-12252"/>
            <a:ext cx="1496818" cy="6869805"/>
          </a:xfrm>
          <a:prstGeom prst="rect">
            <a:avLst/>
          </a:prstGeom>
          <a:solidFill>
            <a:srgbClr val="E5F6F7"/>
          </a:solidFill>
          <a:ln>
            <a:noFill/>
          </a:ln>
          <a:effectLst>
            <a:outerShdw dist="37675" dir="2700000" algn="ctr" rotWithShape="0">
              <a:srgbClr val="000000">
                <a:alpha val="23042"/>
              </a:srgbClr>
            </a:outerShdw>
          </a:effectLst>
          <a:extLst>
            <a:ext uri="{91240B29-F687-4F45-9708-019B960494DF}">
              <a14:hiddenLine xmlns:a14="http://schemas.microsoft.com/office/drawing/2010/main" w="9525" cap="flat">
                <a:solidFill>
                  <a:srgbClr val="3465A4"/>
                </a:solidFill>
                <a:round/>
                <a:headEnd/>
                <a:tailEnd/>
              </a14:hiddenLine>
            </a:ext>
          </a:extLst>
        </p:spPr>
        <p:txBody>
          <a:bodyPr wrap="none" anchor="ctr"/>
          <a:lstStyle/>
          <a:p>
            <a:endParaRPr lang="fr-FR"/>
          </a:p>
        </p:txBody>
      </p:sp>
      <p:pic>
        <p:nvPicPr>
          <p:cNvPr id="4" name="Picto INFO">
            <a:extLst>
              <a:ext uri="{FF2B5EF4-FFF2-40B4-BE49-F238E27FC236}">
                <a16:creationId xmlns:a16="http://schemas.microsoft.com/office/drawing/2014/main" id="{411F1DF0-FE82-3D0B-8CA8-E846283EAB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062" y="1705199"/>
            <a:ext cx="779362" cy="66190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o VIDEO vert">
            <a:extLst>
              <a:ext uri="{FF2B5EF4-FFF2-40B4-BE49-F238E27FC236}">
                <a16:creationId xmlns:a16="http://schemas.microsoft.com/office/drawing/2014/main" id="{E4FF95CB-9C59-7849-5DED-CB5B35400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174" y="3765507"/>
            <a:ext cx="744440" cy="6317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e INFO">
            <a:extLst>
              <a:ext uri="{FF2B5EF4-FFF2-40B4-BE49-F238E27FC236}">
                <a16:creationId xmlns:a16="http://schemas.microsoft.com/office/drawing/2014/main" id="{46421456-02F5-597A-61FD-219476954868}"/>
              </a:ext>
            </a:extLst>
          </p:cNvPr>
          <p:cNvSpPr>
            <a:spLocks noChangeArrowheads="1"/>
          </p:cNvSpPr>
          <p:nvPr/>
        </p:nvSpPr>
        <p:spPr bwMode="auto">
          <a:xfrm>
            <a:off x="106349" y="2294086"/>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INFO</a:t>
            </a:r>
          </a:p>
        </p:txBody>
      </p:sp>
      <p:sp>
        <p:nvSpPr>
          <p:cNvPr id="7" name="texte VIDEO">
            <a:extLst>
              <a:ext uri="{FF2B5EF4-FFF2-40B4-BE49-F238E27FC236}">
                <a16:creationId xmlns:a16="http://schemas.microsoft.com/office/drawing/2014/main" id="{90192B50-785F-3A38-CD48-F7C3B644B34D}"/>
              </a:ext>
            </a:extLst>
          </p:cNvPr>
          <p:cNvSpPr>
            <a:spLocks noChangeArrowheads="1"/>
          </p:cNvSpPr>
          <p:nvPr/>
        </p:nvSpPr>
        <p:spPr bwMode="auto">
          <a:xfrm>
            <a:off x="139682" y="4341694"/>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VIDEO</a:t>
            </a:r>
          </a:p>
        </p:txBody>
      </p:sp>
      <p:pic>
        <p:nvPicPr>
          <p:cNvPr id="8" name="Picto GUIDE">
            <a:extLst>
              <a:ext uri="{FF2B5EF4-FFF2-40B4-BE49-F238E27FC236}">
                <a16:creationId xmlns:a16="http://schemas.microsoft.com/office/drawing/2014/main" id="{5EA632F1-19B3-38A7-58F3-972DFC02F9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538" y="2762337"/>
            <a:ext cx="739679" cy="628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e GUIDE">
            <a:extLst>
              <a:ext uri="{FF2B5EF4-FFF2-40B4-BE49-F238E27FC236}">
                <a16:creationId xmlns:a16="http://schemas.microsoft.com/office/drawing/2014/main" id="{6CB63E22-B4BE-0327-714D-5DA81F769411}"/>
              </a:ext>
            </a:extLst>
          </p:cNvPr>
          <p:cNvSpPr>
            <a:spLocks noChangeArrowheads="1"/>
          </p:cNvSpPr>
          <p:nvPr/>
        </p:nvSpPr>
        <p:spPr bwMode="auto">
          <a:xfrm>
            <a:off x="128571" y="3341699"/>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GUIDE</a:t>
            </a:r>
          </a:p>
        </p:txBody>
      </p:sp>
      <p:sp>
        <p:nvSpPr>
          <p:cNvPr id="10" name="texte TP">
            <a:extLst>
              <a:ext uri="{FF2B5EF4-FFF2-40B4-BE49-F238E27FC236}">
                <a16:creationId xmlns:a16="http://schemas.microsoft.com/office/drawing/2014/main" id="{895A4C4C-4DD4-4352-B5F1-2347B0A0BB88}"/>
              </a:ext>
            </a:extLst>
          </p:cNvPr>
          <p:cNvSpPr>
            <a:spLocks noChangeArrowheads="1"/>
          </p:cNvSpPr>
          <p:nvPr/>
        </p:nvSpPr>
        <p:spPr bwMode="auto">
          <a:xfrm>
            <a:off x="136507" y="5322641"/>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TP</a:t>
            </a:r>
          </a:p>
        </p:txBody>
      </p:sp>
      <p:pic>
        <p:nvPicPr>
          <p:cNvPr id="11" name="Picto TP">
            <a:extLst>
              <a:ext uri="{FF2B5EF4-FFF2-40B4-BE49-F238E27FC236}">
                <a16:creationId xmlns:a16="http://schemas.microsoft.com/office/drawing/2014/main" id="{DD3B082A-2E2C-1891-42B2-2B5821C830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760" y="4759152"/>
            <a:ext cx="711107" cy="6031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Logo AEM">
            <a:extLst>
              <a:ext uri="{FF2B5EF4-FFF2-40B4-BE49-F238E27FC236}">
                <a16:creationId xmlns:a16="http://schemas.microsoft.com/office/drawing/2014/main" id="{CBF7DC0E-F70A-8628-8D81-B07AB0F0B5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014" y="167113"/>
            <a:ext cx="960313" cy="107935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itre de la diapositive">
            <a:extLst>
              <a:ext uri="{FF2B5EF4-FFF2-40B4-BE49-F238E27FC236}">
                <a16:creationId xmlns:a16="http://schemas.microsoft.com/office/drawing/2014/main" id="{C98C3BA0-D56E-2F4D-B634-3CF4A9BEB001}"/>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3200" b="1" dirty="0" err="1">
                <a:solidFill>
                  <a:schemeClr val="accent5">
                    <a:lumMod val="75000"/>
                  </a:schemeClr>
                </a:solidFill>
                <a:latin typeface="+mn-lt"/>
                <a:ea typeface="+mn-ea"/>
                <a:cs typeface="Arial" charset="0"/>
              </a:rPr>
              <a:t>SignalAir</a:t>
            </a:r>
            <a:endParaRPr lang="fr-FR" altLang="fr-FR" sz="3200" b="1" dirty="0">
              <a:solidFill>
                <a:schemeClr val="accent5">
                  <a:lumMod val="75000"/>
                </a:schemeClr>
              </a:solidFill>
              <a:latin typeface="+mn-lt"/>
              <a:ea typeface="+mn-ea"/>
              <a:cs typeface="Arial" charset="0"/>
            </a:endParaRPr>
          </a:p>
        </p:txBody>
      </p:sp>
      <p:sp>
        <p:nvSpPr>
          <p:cNvPr id="14" name="Espace réservé du numéro de diapositive 1">
            <a:extLst>
              <a:ext uri="{FF2B5EF4-FFF2-40B4-BE49-F238E27FC236}">
                <a16:creationId xmlns:a16="http://schemas.microsoft.com/office/drawing/2014/main" id="{21FC7EF7-8E6F-FA21-F13B-32DD4F9206A8}"/>
              </a:ext>
            </a:extLst>
          </p:cNvPr>
          <p:cNvSpPr txBox="1">
            <a:spLocks/>
          </p:cNvSpPr>
          <p:nvPr/>
        </p:nvSpPr>
        <p:spPr bwMode="auto">
          <a:xfrm>
            <a:off x="11068050" y="6354763"/>
            <a:ext cx="1123950"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45</a:t>
            </a:fld>
            <a:endParaRPr lang="fr-FR" altLang="fr-FR" sz="1800" b="1" dirty="0">
              <a:solidFill>
                <a:srgbClr val="FFC000"/>
              </a:solidFill>
            </a:endParaRPr>
          </a:p>
        </p:txBody>
      </p:sp>
      <p:sp>
        <p:nvSpPr>
          <p:cNvPr id="26" name="ZoneTexte SOURCE">
            <a:extLst>
              <a:ext uri="{FF2B5EF4-FFF2-40B4-BE49-F238E27FC236}">
                <a16:creationId xmlns:a16="http://schemas.microsoft.com/office/drawing/2014/main" id="{F43D82A7-2E27-DECD-4EDD-B8745F43A291}"/>
              </a:ext>
            </a:extLst>
          </p:cNvPr>
          <p:cNvSpPr txBox="1"/>
          <p:nvPr/>
        </p:nvSpPr>
        <p:spPr>
          <a:xfrm>
            <a:off x="1545061" y="6537325"/>
            <a:ext cx="2353461" cy="276999"/>
          </a:xfrm>
          <a:prstGeom prst="rect">
            <a:avLst/>
          </a:prstGeom>
          <a:noFill/>
        </p:spPr>
        <p:txBody>
          <a:bodyPr wrap="square">
            <a:spAutoFit/>
          </a:bodyPr>
          <a:lstStyle/>
          <a:p>
            <a:r>
              <a:rPr lang="fr-FR" sz="1200" dirty="0">
                <a:solidFill>
                  <a:schemeClr val="bg1">
                    <a:lumMod val="65000"/>
                  </a:schemeClr>
                </a:solidFill>
              </a:rPr>
              <a:t>Source : site d’</a:t>
            </a:r>
            <a:r>
              <a:rPr lang="fr-FR" sz="1200" dirty="0" err="1">
                <a:solidFill>
                  <a:schemeClr val="bg1">
                    <a:lumMod val="65000"/>
                  </a:schemeClr>
                </a:solidFill>
              </a:rPr>
              <a:t>AtmoSud</a:t>
            </a:r>
            <a:endParaRPr lang="fr-FR" sz="1200" dirty="0">
              <a:solidFill>
                <a:schemeClr val="bg1">
                  <a:lumMod val="65000"/>
                </a:schemeClr>
              </a:solidFill>
            </a:endParaRPr>
          </a:p>
        </p:txBody>
      </p:sp>
      <p:pic>
        <p:nvPicPr>
          <p:cNvPr id="2" name="Picto vidéo vert">
            <a:hlinkClick r:id="rId7"/>
            <a:extLst>
              <a:ext uri="{FF2B5EF4-FFF2-40B4-BE49-F238E27FC236}">
                <a16:creationId xmlns:a16="http://schemas.microsoft.com/office/drawing/2014/main" id="{B712EE92-A633-1EA3-C38B-B65CA71666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8578" y="3758590"/>
            <a:ext cx="772473" cy="654790"/>
          </a:xfrm>
          <a:prstGeom prst="rect">
            <a:avLst/>
          </a:prstGeom>
        </p:spPr>
      </p:pic>
      <p:pic>
        <p:nvPicPr>
          <p:cNvPr id="15" name="Picto Retour">
            <a:hlinkClick r:id="rId9" action="ppaction://hlinksldjump"/>
            <a:extLst>
              <a:ext uri="{FF2B5EF4-FFF2-40B4-BE49-F238E27FC236}">
                <a16:creationId xmlns:a16="http://schemas.microsoft.com/office/drawing/2014/main" id="{09D3C71B-E2F9-8765-13CB-C4C08AF69EE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31946" y="5491169"/>
            <a:ext cx="596157" cy="567075"/>
          </a:xfrm>
          <a:prstGeom prst="rect">
            <a:avLst/>
          </a:prstGeom>
        </p:spPr>
      </p:pic>
      <p:pic>
        <p:nvPicPr>
          <p:cNvPr id="16" name="Image SIGNALAIR">
            <a:extLst>
              <a:ext uri="{FF2B5EF4-FFF2-40B4-BE49-F238E27FC236}">
                <a16:creationId xmlns:a16="http://schemas.microsoft.com/office/drawing/2014/main" id="{2A9CA99D-010C-2195-ACCB-03706FE070B2}"/>
              </a:ext>
            </a:extLst>
          </p:cNvPr>
          <p:cNvPicPr>
            <a:picLocks noChangeAspect="1"/>
          </p:cNvPicPr>
          <p:nvPr/>
        </p:nvPicPr>
        <p:blipFill>
          <a:blip r:embed="rId11"/>
          <a:stretch>
            <a:fillRect/>
          </a:stretch>
        </p:blipFill>
        <p:spPr>
          <a:xfrm>
            <a:off x="2699126" y="2341999"/>
            <a:ext cx="1733982" cy="784420"/>
          </a:xfrm>
          <a:prstGeom prst="rect">
            <a:avLst/>
          </a:prstGeom>
        </p:spPr>
      </p:pic>
      <p:sp>
        <p:nvSpPr>
          <p:cNvPr id="21" name="ZoneTexte def">
            <a:extLst>
              <a:ext uri="{FF2B5EF4-FFF2-40B4-BE49-F238E27FC236}">
                <a16:creationId xmlns:a16="http://schemas.microsoft.com/office/drawing/2014/main" id="{DFAD4617-7BF9-F115-45D5-B9435292F0AF}"/>
              </a:ext>
            </a:extLst>
          </p:cNvPr>
          <p:cNvSpPr txBox="1"/>
          <p:nvPr/>
        </p:nvSpPr>
        <p:spPr>
          <a:xfrm>
            <a:off x="1581538" y="1220591"/>
            <a:ext cx="10507446" cy="646331"/>
          </a:xfrm>
          <a:prstGeom prst="rect">
            <a:avLst/>
          </a:prstGeom>
          <a:noFill/>
        </p:spPr>
        <p:txBody>
          <a:bodyPr wrap="square">
            <a:spAutoFit/>
          </a:bodyPr>
          <a:lstStyle/>
          <a:p>
            <a:r>
              <a:rPr lang="fr-FR" dirty="0">
                <a:solidFill>
                  <a:srgbClr val="2F5597"/>
                </a:solidFill>
                <a:effectLst/>
              </a:rPr>
              <a:t>C'est une plateforme destinée à signaler </a:t>
            </a:r>
            <a:r>
              <a:rPr lang="fr-FR" b="1" dirty="0">
                <a:solidFill>
                  <a:srgbClr val="2F5597"/>
                </a:solidFill>
                <a:effectLst/>
              </a:rPr>
              <a:t>différents types de nuisances</a:t>
            </a:r>
            <a:r>
              <a:rPr lang="fr-FR" dirty="0">
                <a:solidFill>
                  <a:srgbClr val="2F5597"/>
                </a:solidFill>
                <a:effectLst/>
              </a:rPr>
              <a:t>. Elle est </a:t>
            </a:r>
            <a:r>
              <a:rPr lang="fr-FR" b="1" dirty="0">
                <a:solidFill>
                  <a:srgbClr val="2F5597"/>
                </a:solidFill>
                <a:effectLst/>
              </a:rPr>
              <a:t>accessible</a:t>
            </a:r>
            <a:r>
              <a:rPr lang="fr-FR" dirty="0">
                <a:solidFill>
                  <a:srgbClr val="2F5597"/>
                </a:solidFill>
                <a:effectLst/>
              </a:rPr>
              <a:t> via le </a:t>
            </a:r>
            <a:r>
              <a:rPr lang="fr-FR" b="1" dirty="0">
                <a:solidFill>
                  <a:srgbClr val="2F5597"/>
                </a:solidFill>
                <a:effectLst/>
              </a:rPr>
              <a:t>site web </a:t>
            </a:r>
            <a:r>
              <a:rPr lang="fr-FR" b="1" dirty="0">
                <a:solidFill>
                  <a:srgbClr val="2F5597"/>
                </a:solidFill>
                <a:effectLst/>
                <a:hlinkClick r:id="rId12">
                  <a:extLst>
                    <a:ext uri="{A12FA001-AC4F-418D-AE19-62706E023703}">
                      <ahyp:hlinkClr xmlns:ahyp="http://schemas.microsoft.com/office/drawing/2018/hyperlinkcolor" val="tx"/>
                    </a:ext>
                  </a:extLst>
                </a:hlinkClick>
              </a:rPr>
              <a:t>signalair.eu</a:t>
            </a:r>
            <a:r>
              <a:rPr lang="fr-FR" b="1" dirty="0">
                <a:solidFill>
                  <a:srgbClr val="2F5597"/>
                </a:solidFill>
                <a:effectLst/>
              </a:rPr>
              <a:t> </a:t>
            </a:r>
            <a:r>
              <a:rPr lang="fr-FR" dirty="0">
                <a:solidFill>
                  <a:srgbClr val="2F5597"/>
                </a:solidFill>
                <a:effectLst/>
              </a:rPr>
              <a:t>ou en </a:t>
            </a:r>
            <a:r>
              <a:rPr lang="fr-FR" b="1" dirty="0">
                <a:solidFill>
                  <a:srgbClr val="2F5597"/>
                </a:solidFill>
                <a:effectLst/>
              </a:rPr>
              <a:t>téléchargeant l'application </a:t>
            </a:r>
            <a:r>
              <a:rPr lang="fr-FR" dirty="0">
                <a:solidFill>
                  <a:srgbClr val="2F5597"/>
                </a:solidFill>
                <a:effectLst/>
              </a:rPr>
              <a:t>qui est disponible directement sur ce site.</a:t>
            </a:r>
          </a:p>
        </p:txBody>
      </p:sp>
      <p:sp>
        <p:nvSpPr>
          <p:cNvPr id="23" name="bulle type">
            <a:extLst>
              <a:ext uri="{FF2B5EF4-FFF2-40B4-BE49-F238E27FC236}">
                <a16:creationId xmlns:a16="http://schemas.microsoft.com/office/drawing/2014/main" id="{91E784F6-626A-7859-4D32-08B532E6323A}"/>
              </a:ext>
            </a:extLst>
          </p:cNvPr>
          <p:cNvSpPr/>
          <p:nvPr/>
        </p:nvSpPr>
        <p:spPr bwMode="auto">
          <a:xfrm>
            <a:off x="1730284" y="4217084"/>
            <a:ext cx="2612545" cy="92333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2F5597"/>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altLang="fr-FR" b="1" kern="0" dirty="0">
                <a:solidFill>
                  <a:schemeClr val="bg1"/>
                </a:solidFill>
              </a:rPr>
              <a:t>Les différents types de nuisances : </a:t>
            </a:r>
          </a:p>
        </p:txBody>
      </p:sp>
      <p:sp>
        <p:nvSpPr>
          <p:cNvPr id="31" name="bulle nez">
            <a:extLst>
              <a:ext uri="{FF2B5EF4-FFF2-40B4-BE49-F238E27FC236}">
                <a16:creationId xmlns:a16="http://schemas.microsoft.com/office/drawing/2014/main" id="{3D0922DB-9175-296C-24A9-6A0B90657EEF}"/>
              </a:ext>
            </a:extLst>
          </p:cNvPr>
          <p:cNvSpPr/>
          <p:nvPr/>
        </p:nvSpPr>
        <p:spPr bwMode="auto">
          <a:xfrm>
            <a:off x="7822015" y="2812598"/>
            <a:ext cx="3377813" cy="7855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FBB918"/>
          </a:solidFill>
          <a:ln>
            <a:solidFill>
              <a:srgbClr val="FBB918"/>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90000"/>
              </a:lnSpc>
              <a:spcBef>
                <a:spcPts val="1000"/>
              </a:spcBef>
            </a:pPr>
            <a:r>
              <a:rPr lang="fr-FR" altLang="fr-FR" sz="2000" b="1" dirty="0">
                <a:solidFill>
                  <a:srgbClr val="771D45"/>
                </a:solidFill>
                <a:cs typeface="Calibri" panose="020F0502020204030204" pitchFamily="34" charset="0"/>
              </a:rPr>
              <a:t>Les nuisances olfactives </a:t>
            </a:r>
            <a:r>
              <a:rPr lang="fr-FR" altLang="fr-FR" sz="2000" dirty="0">
                <a:solidFill>
                  <a:srgbClr val="771D45"/>
                </a:solidFill>
                <a:cs typeface="Calibri" panose="020F0502020204030204" pitchFamily="34" charset="0"/>
              </a:rPr>
              <a:t>(exemple : odeur de brûlé)</a:t>
            </a:r>
          </a:p>
        </p:txBody>
      </p:sp>
      <p:sp>
        <p:nvSpPr>
          <p:cNvPr id="32" name="bulle oreille">
            <a:extLst>
              <a:ext uri="{FF2B5EF4-FFF2-40B4-BE49-F238E27FC236}">
                <a16:creationId xmlns:a16="http://schemas.microsoft.com/office/drawing/2014/main" id="{45BCA05D-E167-CEE1-A6EC-E9CCFA5D0FA5}"/>
              </a:ext>
            </a:extLst>
          </p:cNvPr>
          <p:cNvSpPr/>
          <p:nvPr/>
        </p:nvSpPr>
        <p:spPr bwMode="auto">
          <a:xfrm>
            <a:off x="7338496" y="3866332"/>
            <a:ext cx="3377813" cy="64296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771D45"/>
          </a:solidFill>
          <a:ln>
            <a:solidFill>
              <a:srgbClr val="771D45"/>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fr-FR" altLang="fr-FR" sz="2000" b="1" dirty="0">
                <a:solidFill>
                  <a:srgbClr val="FFFFFF"/>
                </a:solidFill>
                <a:cs typeface="Calibri" panose="020F0502020204030204" pitchFamily="34" charset="0"/>
              </a:rPr>
              <a:t>Les nuisances sonores</a:t>
            </a:r>
            <a:endParaRPr lang="fr-FR" altLang="fr-FR" sz="2000" dirty="0">
              <a:solidFill>
                <a:srgbClr val="FFFFFF"/>
              </a:solidFill>
              <a:cs typeface="Calibri" panose="020F0502020204030204" pitchFamily="34" charset="0"/>
            </a:endParaRPr>
          </a:p>
        </p:txBody>
      </p:sp>
      <p:sp>
        <p:nvSpPr>
          <p:cNvPr id="33" name="bulle feu">
            <a:extLst>
              <a:ext uri="{FF2B5EF4-FFF2-40B4-BE49-F238E27FC236}">
                <a16:creationId xmlns:a16="http://schemas.microsoft.com/office/drawing/2014/main" id="{C463CB55-9269-AC22-9892-4D7FECA5CAD9}"/>
              </a:ext>
            </a:extLst>
          </p:cNvPr>
          <p:cNvSpPr/>
          <p:nvPr/>
        </p:nvSpPr>
        <p:spPr bwMode="auto">
          <a:xfrm>
            <a:off x="7966275" y="4731710"/>
            <a:ext cx="3377813" cy="59093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E05B4C"/>
          </a:solidFill>
          <a:ln>
            <a:solidFill>
              <a:srgbClr val="E05B4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fr-FR" altLang="fr-FR" sz="2000" b="1" dirty="0">
                <a:solidFill>
                  <a:srgbClr val="FFFFFF"/>
                </a:solidFill>
                <a:cs typeface="Calibri" panose="020F0502020204030204" pitchFamily="34" charset="0"/>
              </a:rPr>
              <a:t>Les brûlages de déchets verts </a:t>
            </a:r>
          </a:p>
        </p:txBody>
      </p:sp>
      <p:sp>
        <p:nvSpPr>
          <p:cNvPr id="34" name="bulle oeil">
            <a:extLst>
              <a:ext uri="{FF2B5EF4-FFF2-40B4-BE49-F238E27FC236}">
                <a16:creationId xmlns:a16="http://schemas.microsoft.com/office/drawing/2014/main" id="{36FA5E1E-2455-F7D4-385D-19752615E91E}"/>
              </a:ext>
            </a:extLst>
          </p:cNvPr>
          <p:cNvSpPr/>
          <p:nvPr/>
        </p:nvSpPr>
        <p:spPr bwMode="auto">
          <a:xfrm>
            <a:off x="7147132" y="5725790"/>
            <a:ext cx="3377813" cy="79585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198DB5"/>
          </a:solidFill>
          <a:ln>
            <a:solidFill>
              <a:srgbClr val="198DB5"/>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fr-FR" altLang="fr-FR" sz="2000" b="1" dirty="0">
                <a:solidFill>
                  <a:srgbClr val="FFFFFF"/>
                </a:solidFill>
                <a:cs typeface="Calibri" panose="020F0502020204030204" pitchFamily="34" charset="0"/>
              </a:rPr>
              <a:t>Les panaches industriels </a:t>
            </a:r>
            <a:r>
              <a:rPr lang="fr-FR" altLang="fr-FR" sz="2000" dirty="0">
                <a:solidFill>
                  <a:srgbClr val="FFFFFF"/>
                </a:solidFill>
                <a:cs typeface="Calibri" panose="020F0502020204030204" pitchFamily="34" charset="0"/>
              </a:rPr>
              <a:t>(panache de fumée)</a:t>
            </a:r>
          </a:p>
        </p:txBody>
      </p:sp>
      <p:pic>
        <p:nvPicPr>
          <p:cNvPr id="35" name="Flèche feu">
            <a:extLst>
              <a:ext uri="{FF2B5EF4-FFF2-40B4-BE49-F238E27FC236}">
                <a16:creationId xmlns:a16="http://schemas.microsoft.com/office/drawing/2014/main" id="{797BD58F-B076-7CDB-1546-9735C576FB9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848628">
            <a:off x="6875416" y="4756816"/>
            <a:ext cx="899430" cy="983549"/>
          </a:xfrm>
          <a:prstGeom prst="rect">
            <a:avLst/>
          </a:prstGeom>
        </p:spPr>
      </p:pic>
      <p:pic>
        <p:nvPicPr>
          <p:cNvPr id="36" name="Flèche oreille">
            <a:extLst>
              <a:ext uri="{FF2B5EF4-FFF2-40B4-BE49-F238E27FC236}">
                <a16:creationId xmlns:a16="http://schemas.microsoft.com/office/drawing/2014/main" id="{345E1918-2479-342E-1D45-B661D5B0783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3433909" flipH="1" flipV="1">
            <a:off x="6061166" y="3837566"/>
            <a:ext cx="1084934" cy="1186404"/>
          </a:xfrm>
          <a:prstGeom prst="rect">
            <a:avLst/>
          </a:prstGeom>
        </p:spPr>
      </p:pic>
      <p:pic>
        <p:nvPicPr>
          <p:cNvPr id="37" name="Flèche nez">
            <a:extLst>
              <a:ext uri="{FF2B5EF4-FFF2-40B4-BE49-F238E27FC236}">
                <a16:creationId xmlns:a16="http://schemas.microsoft.com/office/drawing/2014/main" id="{A5E7FAB1-E63F-5B0C-73FA-3F414614126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3574803" flipH="1" flipV="1">
            <a:off x="6929504" y="2770606"/>
            <a:ext cx="859395" cy="939771"/>
          </a:xfrm>
          <a:prstGeom prst="rect">
            <a:avLst/>
          </a:prstGeom>
        </p:spPr>
      </p:pic>
      <p:pic>
        <p:nvPicPr>
          <p:cNvPr id="38" name="Symb nez">
            <a:extLst>
              <a:ext uri="{FF2B5EF4-FFF2-40B4-BE49-F238E27FC236}">
                <a16:creationId xmlns:a16="http://schemas.microsoft.com/office/drawing/2014/main" id="{9DA366D8-97CD-6FFC-33C7-42E4E3F83BAD}"/>
              </a:ext>
            </a:extLst>
          </p:cNvPr>
          <p:cNvPicPr>
            <a:picLocks noChangeAspect="1"/>
          </p:cNvPicPr>
          <p:nvPr/>
        </p:nvPicPr>
        <p:blipFill>
          <a:blip r:embed="rId17" cstate="hqprint">
            <a:extLst>
              <a:ext uri="{28A0092B-C50C-407E-A947-70E740481C1C}">
                <a14:useLocalDpi xmlns:a14="http://schemas.microsoft.com/office/drawing/2010/main" val="0"/>
              </a:ext>
            </a:extLst>
          </a:blip>
          <a:stretch>
            <a:fillRect/>
          </a:stretch>
        </p:blipFill>
        <p:spPr>
          <a:xfrm>
            <a:off x="5748625" y="2872618"/>
            <a:ext cx="1036574" cy="1036574"/>
          </a:xfrm>
          <a:prstGeom prst="rect">
            <a:avLst/>
          </a:prstGeom>
        </p:spPr>
      </p:pic>
      <p:pic>
        <p:nvPicPr>
          <p:cNvPr id="41" name="Symb oreille">
            <a:extLst>
              <a:ext uri="{FF2B5EF4-FFF2-40B4-BE49-F238E27FC236}">
                <a16:creationId xmlns:a16="http://schemas.microsoft.com/office/drawing/2014/main" id="{C5907B93-0FC0-F79F-D799-136D775069EF}"/>
              </a:ext>
            </a:extLst>
          </p:cNvPr>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4829030" y="3895092"/>
            <a:ext cx="1036575" cy="1036575"/>
          </a:xfrm>
          <a:prstGeom prst="rect">
            <a:avLst/>
          </a:prstGeom>
        </p:spPr>
      </p:pic>
      <p:pic>
        <p:nvPicPr>
          <p:cNvPr id="43" name="Symb feu">
            <a:extLst>
              <a:ext uri="{FF2B5EF4-FFF2-40B4-BE49-F238E27FC236}">
                <a16:creationId xmlns:a16="http://schemas.microsoft.com/office/drawing/2014/main" id="{A4529A96-CA6F-3128-EC67-746491AB464B}"/>
              </a:ext>
            </a:extLst>
          </p:cNvPr>
          <p:cNvPicPr>
            <a:picLocks noChangeAspect="1"/>
          </p:cNvPicPr>
          <p:nvPr/>
        </p:nvPicPr>
        <p:blipFill>
          <a:blip r:embed="rId19" cstate="hqprint">
            <a:extLst>
              <a:ext uri="{28A0092B-C50C-407E-A947-70E740481C1C}">
                <a14:useLocalDpi xmlns:a14="http://schemas.microsoft.com/office/drawing/2010/main" val="0"/>
              </a:ext>
            </a:extLst>
          </a:blip>
          <a:stretch>
            <a:fillRect/>
          </a:stretch>
        </p:blipFill>
        <p:spPr>
          <a:xfrm>
            <a:off x="5748625" y="4759152"/>
            <a:ext cx="1086636" cy="1086636"/>
          </a:xfrm>
          <a:prstGeom prst="rect">
            <a:avLst/>
          </a:prstGeom>
        </p:spPr>
      </p:pic>
      <p:pic>
        <p:nvPicPr>
          <p:cNvPr id="45" name="flèche oeil">
            <a:extLst>
              <a:ext uri="{FF2B5EF4-FFF2-40B4-BE49-F238E27FC236}">
                <a16:creationId xmlns:a16="http://schemas.microsoft.com/office/drawing/2014/main" id="{DCA6D642-4125-8F10-EA7C-F901C9C8E5B8}"/>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2270523">
            <a:off x="5583256" y="5606081"/>
            <a:ext cx="1271150" cy="1390035"/>
          </a:xfrm>
          <a:prstGeom prst="rect">
            <a:avLst/>
          </a:prstGeom>
        </p:spPr>
      </p:pic>
      <p:pic>
        <p:nvPicPr>
          <p:cNvPr id="47" name="Symb oeil">
            <a:extLst>
              <a:ext uri="{FF2B5EF4-FFF2-40B4-BE49-F238E27FC236}">
                <a16:creationId xmlns:a16="http://schemas.microsoft.com/office/drawing/2014/main" id="{5D84CC99-18B5-9182-67E9-879C7EF840D0}"/>
              </a:ext>
            </a:extLst>
          </p:cNvPr>
          <p:cNvPicPr>
            <a:picLocks noChangeAspect="1"/>
          </p:cNvPicPr>
          <p:nvPr/>
        </p:nvPicPr>
        <p:blipFill>
          <a:blip r:embed="rId22" cstate="hqprint">
            <a:extLst>
              <a:ext uri="{28A0092B-C50C-407E-A947-70E740481C1C}">
                <a14:useLocalDpi xmlns:a14="http://schemas.microsoft.com/office/drawing/2010/main" val="0"/>
              </a:ext>
            </a:extLst>
          </a:blip>
          <a:stretch>
            <a:fillRect/>
          </a:stretch>
        </p:blipFill>
        <p:spPr>
          <a:xfrm>
            <a:off x="4526794" y="5667420"/>
            <a:ext cx="1086635" cy="1086635"/>
          </a:xfrm>
          <a:prstGeom prst="rect">
            <a:avLst/>
          </a:prstGeom>
        </p:spPr>
      </p:pic>
    </p:spTree>
    <p:extLst>
      <p:ext uri="{BB962C8B-B14F-4D97-AF65-F5344CB8AC3E}">
        <p14:creationId xmlns:p14="http://schemas.microsoft.com/office/powerpoint/2010/main" val="225040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 presetClass="entr" presetSubtype="0" fill="hold" grpId="1"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3"/>
                    </p:tgtEl>
                  </p:cond>
                </p:stCondLst>
                <p:endSync evt="end" delay="0">
                  <p:rtn val="all"/>
                </p:endSync>
                <p:childTnLst>
                  <p:par>
                    <p:cTn id="14" fill="hold">
                      <p:stCondLst>
                        <p:cond delay="0"/>
                      </p:stCondLst>
                      <p:childTnLst>
                        <p:par>
                          <p:cTn id="15" fill="hold">
                            <p:stCondLst>
                              <p:cond delay="0"/>
                            </p:stCondLst>
                            <p:childTnLst>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par>
                                <p:cTn id="19" presetID="10" presetClass="entr" presetSubtype="0"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par>
                                <p:cTn id="22" presetID="10"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0" presetClass="entr" presetSubtype="0" fill="hold"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500"/>
                                        <p:tgtEl>
                                          <p:spTgt spid="41"/>
                                        </p:tgtEl>
                                      </p:cBhvr>
                                    </p:animEffect>
                                  </p:childTnLst>
                                </p:cTn>
                              </p:par>
                              <p:par>
                                <p:cTn id="30" presetID="10" presetClass="entr" presetSubtype="0" fill="hold" nodeType="with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0" presetClass="entr" presetSubtype="0" fill="hold"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500"/>
                                        <p:tgtEl>
                                          <p:spTgt spid="43"/>
                                        </p:tgtEl>
                                      </p:cBhvr>
                                    </p:animEffect>
                                  </p:childTnLst>
                                </p:cTn>
                              </p:par>
                              <p:par>
                                <p:cTn id="38" presetID="10" presetClass="entr" presetSubtype="0"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0" presetClass="entr" presetSubtype="0" fill="hold" nodeType="with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fade">
                                      <p:cBhvr>
                                        <p:cTn id="45" dur="500"/>
                                        <p:tgtEl>
                                          <p:spTgt spid="47"/>
                                        </p:tgtEl>
                                      </p:cBhvr>
                                    </p:animEffect>
                                  </p:childTnLst>
                                </p:cTn>
                              </p:par>
                              <p:par>
                                <p:cTn id="46" presetID="10" presetClass="entr" presetSubtype="0" fill="hold" nodeType="with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fade">
                                      <p:cBhvr>
                                        <p:cTn id="48" dur="500"/>
                                        <p:tgtEl>
                                          <p:spTgt spid="45"/>
                                        </p:tgtEl>
                                      </p:cBhvr>
                                    </p:animEffect>
                                  </p:childTnLst>
                                </p:cTn>
                              </p:par>
                              <p:par>
                                <p:cTn id="49" presetID="1" presetClass="entr" presetSubtype="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childTnLst>
        </p:cTn>
      </p:par>
    </p:tnLst>
    <p:bldLst>
      <p:bldP spid="21" grpId="0"/>
      <p:bldP spid="23" grpId="0" animBg="1"/>
      <p:bldP spid="23" grpId="1" animBg="1"/>
      <p:bldP spid="31" grpId="0" animBg="1"/>
      <p:bldP spid="32" grpId="0" animBg="1"/>
      <p:bldP spid="33" grpId="0" animBg="1"/>
      <p:bldP spid="34"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25D393-A365-142C-BCE5-5B22C772822D}"/>
              </a:ext>
            </a:extLst>
          </p:cNvPr>
          <p:cNvSpPr>
            <a:spLocks noChangeArrowheads="1"/>
          </p:cNvSpPr>
          <p:nvPr/>
        </p:nvSpPr>
        <p:spPr bwMode="auto">
          <a:xfrm>
            <a:off x="-11111" y="-12252"/>
            <a:ext cx="1496818" cy="6869805"/>
          </a:xfrm>
          <a:prstGeom prst="rect">
            <a:avLst/>
          </a:prstGeom>
          <a:solidFill>
            <a:srgbClr val="E5F6F7"/>
          </a:solidFill>
          <a:ln>
            <a:noFill/>
          </a:ln>
          <a:effectLst>
            <a:outerShdw dist="37675" dir="2700000" algn="ctr" rotWithShape="0">
              <a:srgbClr val="000000">
                <a:alpha val="23042"/>
              </a:srgbClr>
            </a:outerShdw>
          </a:effectLst>
          <a:extLst>
            <a:ext uri="{91240B29-F687-4F45-9708-019B960494DF}">
              <a14:hiddenLine xmlns:a14="http://schemas.microsoft.com/office/drawing/2010/main" w="9525" cap="flat">
                <a:solidFill>
                  <a:srgbClr val="3465A4"/>
                </a:solidFill>
                <a:round/>
                <a:headEnd/>
                <a:tailEnd/>
              </a14:hiddenLine>
            </a:ext>
          </a:extLst>
        </p:spPr>
        <p:txBody>
          <a:bodyPr wrap="none" anchor="ctr"/>
          <a:lstStyle/>
          <a:p>
            <a:endParaRPr lang="fr-FR"/>
          </a:p>
        </p:txBody>
      </p:sp>
      <p:pic>
        <p:nvPicPr>
          <p:cNvPr id="4" name="Picto INFO">
            <a:extLst>
              <a:ext uri="{FF2B5EF4-FFF2-40B4-BE49-F238E27FC236}">
                <a16:creationId xmlns:a16="http://schemas.microsoft.com/office/drawing/2014/main" id="{411F1DF0-FE82-3D0B-8CA8-E846283EAB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062" y="1705199"/>
            <a:ext cx="779362" cy="66190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o VIDEO">
            <a:extLst>
              <a:ext uri="{FF2B5EF4-FFF2-40B4-BE49-F238E27FC236}">
                <a16:creationId xmlns:a16="http://schemas.microsoft.com/office/drawing/2014/main" id="{E4FF95CB-9C59-7849-5DED-CB5B35400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174" y="3765507"/>
            <a:ext cx="744440" cy="6317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e INFO">
            <a:extLst>
              <a:ext uri="{FF2B5EF4-FFF2-40B4-BE49-F238E27FC236}">
                <a16:creationId xmlns:a16="http://schemas.microsoft.com/office/drawing/2014/main" id="{46421456-02F5-597A-61FD-219476954868}"/>
              </a:ext>
            </a:extLst>
          </p:cNvPr>
          <p:cNvSpPr>
            <a:spLocks noChangeArrowheads="1"/>
          </p:cNvSpPr>
          <p:nvPr/>
        </p:nvSpPr>
        <p:spPr bwMode="auto">
          <a:xfrm>
            <a:off x="106349" y="2294086"/>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INFO</a:t>
            </a:r>
          </a:p>
        </p:txBody>
      </p:sp>
      <p:sp>
        <p:nvSpPr>
          <p:cNvPr id="7" name="texte VIDEO">
            <a:extLst>
              <a:ext uri="{FF2B5EF4-FFF2-40B4-BE49-F238E27FC236}">
                <a16:creationId xmlns:a16="http://schemas.microsoft.com/office/drawing/2014/main" id="{90192B50-785F-3A38-CD48-F7C3B644B34D}"/>
              </a:ext>
            </a:extLst>
          </p:cNvPr>
          <p:cNvSpPr>
            <a:spLocks noChangeArrowheads="1"/>
          </p:cNvSpPr>
          <p:nvPr/>
        </p:nvSpPr>
        <p:spPr bwMode="auto">
          <a:xfrm>
            <a:off x="139682" y="4341694"/>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VIDEO</a:t>
            </a:r>
          </a:p>
        </p:txBody>
      </p:sp>
      <p:pic>
        <p:nvPicPr>
          <p:cNvPr id="8" name="Picto GUIDE">
            <a:extLst>
              <a:ext uri="{FF2B5EF4-FFF2-40B4-BE49-F238E27FC236}">
                <a16:creationId xmlns:a16="http://schemas.microsoft.com/office/drawing/2014/main" id="{5EA632F1-19B3-38A7-58F3-972DFC02F9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538" y="2762337"/>
            <a:ext cx="739679" cy="628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e GUIDE">
            <a:extLst>
              <a:ext uri="{FF2B5EF4-FFF2-40B4-BE49-F238E27FC236}">
                <a16:creationId xmlns:a16="http://schemas.microsoft.com/office/drawing/2014/main" id="{6CB63E22-B4BE-0327-714D-5DA81F769411}"/>
              </a:ext>
            </a:extLst>
          </p:cNvPr>
          <p:cNvSpPr>
            <a:spLocks noChangeArrowheads="1"/>
          </p:cNvSpPr>
          <p:nvPr/>
        </p:nvSpPr>
        <p:spPr bwMode="auto">
          <a:xfrm>
            <a:off x="128571" y="3341699"/>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GUIDE</a:t>
            </a:r>
          </a:p>
        </p:txBody>
      </p:sp>
      <p:sp>
        <p:nvSpPr>
          <p:cNvPr id="10" name="texte TP">
            <a:extLst>
              <a:ext uri="{FF2B5EF4-FFF2-40B4-BE49-F238E27FC236}">
                <a16:creationId xmlns:a16="http://schemas.microsoft.com/office/drawing/2014/main" id="{895A4C4C-4DD4-4352-B5F1-2347B0A0BB88}"/>
              </a:ext>
            </a:extLst>
          </p:cNvPr>
          <p:cNvSpPr>
            <a:spLocks noChangeArrowheads="1"/>
          </p:cNvSpPr>
          <p:nvPr/>
        </p:nvSpPr>
        <p:spPr bwMode="auto">
          <a:xfrm>
            <a:off x="136507" y="5322641"/>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TP</a:t>
            </a:r>
          </a:p>
        </p:txBody>
      </p:sp>
      <p:pic>
        <p:nvPicPr>
          <p:cNvPr id="11" name="PictoTP">
            <a:extLst>
              <a:ext uri="{FF2B5EF4-FFF2-40B4-BE49-F238E27FC236}">
                <a16:creationId xmlns:a16="http://schemas.microsoft.com/office/drawing/2014/main" id="{DD3B082A-2E2C-1891-42B2-2B5821C830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760" y="4759152"/>
            <a:ext cx="711107" cy="6031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Logo AEM">
            <a:extLst>
              <a:ext uri="{FF2B5EF4-FFF2-40B4-BE49-F238E27FC236}">
                <a16:creationId xmlns:a16="http://schemas.microsoft.com/office/drawing/2014/main" id="{CBF7DC0E-F70A-8628-8D81-B07AB0F0B5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014" y="167113"/>
            <a:ext cx="960313" cy="107935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itre de la diapositive">
            <a:extLst>
              <a:ext uri="{FF2B5EF4-FFF2-40B4-BE49-F238E27FC236}">
                <a16:creationId xmlns:a16="http://schemas.microsoft.com/office/drawing/2014/main" id="{C98C3BA0-D56E-2F4D-B634-3CF4A9BEB001}"/>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3200" b="1" dirty="0">
                <a:solidFill>
                  <a:schemeClr val="accent5">
                    <a:lumMod val="75000"/>
                  </a:schemeClr>
                </a:solidFill>
                <a:latin typeface="+mn-lt"/>
                <a:ea typeface="+mn-ea"/>
                <a:cs typeface="Arial" charset="0"/>
              </a:rPr>
              <a:t>Projet </a:t>
            </a:r>
            <a:r>
              <a:rPr lang="fr-FR" altLang="fr-FR" sz="3200" b="1" dirty="0" err="1">
                <a:solidFill>
                  <a:schemeClr val="accent5">
                    <a:lumMod val="75000"/>
                  </a:schemeClr>
                </a:solidFill>
                <a:latin typeface="+mn-lt"/>
                <a:ea typeface="+mn-ea"/>
                <a:cs typeface="Arial" charset="0"/>
              </a:rPr>
              <a:t>Capt'Air</a:t>
            </a:r>
            <a:r>
              <a:rPr lang="fr-FR" altLang="fr-FR" sz="3200" b="1" dirty="0">
                <a:solidFill>
                  <a:schemeClr val="accent5">
                    <a:lumMod val="75000"/>
                  </a:schemeClr>
                </a:solidFill>
                <a:latin typeface="+mn-lt"/>
                <a:ea typeface="+mn-ea"/>
                <a:cs typeface="Arial" charset="0"/>
              </a:rPr>
              <a:t> Citoyen</a:t>
            </a:r>
          </a:p>
        </p:txBody>
      </p:sp>
      <p:sp>
        <p:nvSpPr>
          <p:cNvPr id="14" name="Espace réservé du numéro de diapositive 1">
            <a:extLst>
              <a:ext uri="{FF2B5EF4-FFF2-40B4-BE49-F238E27FC236}">
                <a16:creationId xmlns:a16="http://schemas.microsoft.com/office/drawing/2014/main" id="{21FC7EF7-8E6F-FA21-F13B-32DD4F9206A8}"/>
              </a:ext>
            </a:extLst>
          </p:cNvPr>
          <p:cNvSpPr txBox="1">
            <a:spLocks/>
          </p:cNvSpPr>
          <p:nvPr/>
        </p:nvSpPr>
        <p:spPr bwMode="auto">
          <a:xfrm>
            <a:off x="11234056" y="6354763"/>
            <a:ext cx="957943"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46</a:t>
            </a:fld>
            <a:endParaRPr lang="fr-FR" altLang="fr-FR" sz="1800" b="1" dirty="0">
              <a:solidFill>
                <a:srgbClr val="FFC000"/>
              </a:solidFill>
            </a:endParaRPr>
          </a:p>
        </p:txBody>
      </p:sp>
      <p:pic>
        <p:nvPicPr>
          <p:cNvPr id="15" name="Image 1">
            <a:extLst>
              <a:ext uri="{FF2B5EF4-FFF2-40B4-BE49-F238E27FC236}">
                <a16:creationId xmlns:a16="http://schemas.microsoft.com/office/drawing/2014/main" id="{FF8BBBE9-BAA2-8637-FEA2-0818249AD335}"/>
              </a:ext>
            </a:extLst>
          </p:cNvPr>
          <p:cNvPicPr>
            <a:picLocks noChangeAspect="1"/>
          </p:cNvPicPr>
          <p:nvPr/>
        </p:nvPicPr>
        <p:blipFill>
          <a:blip r:embed="rId7"/>
          <a:stretch>
            <a:fillRect/>
          </a:stretch>
        </p:blipFill>
        <p:spPr>
          <a:xfrm>
            <a:off x="2147105" y="4321458"/>
            <a:ext cx="1848314" cy="1541451"/>
          </a:xfrm>
          <a:prstGeom prst="rect">
            <a:avLst/>
          </a:prstGeom>
        </p:spPr>
      </p:pic>
      <p:pic>
        <p:nvPicPr>
          <p:cNvPr id="16" name="Image 2">
            <a:extLst>
              <a:ext uri="{FF2B5EF4-FFF2-40B4-BE49-F238E27FC236}">
                <a16:creationId xmlns:a16="http://schemas.microsoft.com/office/drawing/2014/main" id="{25687E1B-C372-ACF3-C260-943DCF0BA613}"/>
              </a:ext>
            </a:extLst>
          </p:cNvPr>
          <p:cNvPicPr>
            <a:picLocks noChangeAspect="1"/>
          </p:cNvPicPr>
          <p:nvPr/>
        </p:nvPicPr>
        <p:blipFill>
          <a:blip r:embed="rId8"/>
          <a:stretch>
            <a:fillRect/>
          </a:stretch>
        </p:blipFill>
        <p:spPr>
          <a:xfrm>
            <a:off x="4808225" y="4341694"/>
            <a:ext cx="2651611" cy="1486677"/>
          </a:xfrm>
          <a:prstGeom prst="rect">
            <a:avLst/>
          </a:prstGeom>
        </p:spPr>
      </p:pic>
      <p:pic>
        <p:nvPicPr>
          <p:cNvPr id="22" name="Image 3">
            <a:extLst>
              <a:ext uri="{FF2B5EF4-FFF2-40B4-BE49-F238E27FC236}">
                <a16:creationId xmlns:a16="http://schemas.microsoft.com/office/drawing/2014/main" id="{2CE16B10-84EC-4535-8DDD-CB3CB82098DF}"/>
              </a:ext>
            </a:extLst>
          </p:cNvPr>
          <p:cNvPicPr>
            <a:picLocks noChangeAspect="1"/>
          </p:cNvPicPr>
          <p:nvPr/>
        </p:nvPicPr>
        <p:blipFill>
          <a:blip r:embed="rId9"/>
          <a:stretch>
            <a:fillRect/>
          </a:stretch>
        </p:blipFill>
        <p:spPr>
          <a:xfrm>
            <a:off x="8482658" y="4321458"/>
            <a:ext cx="2310247" cy="1478558"/>
          </a:xfrm>
          <a:prstGeom prst="rect">
            <a:avLst/>
          </a:prstGeom>
        </p:spPr>
      </p:pic>
      <p:sp>
        <p:nvSpPr>
          <p:cNvPr id="24" name="ZoneTexte 1">
            <a:extLst>
              <a:ext uri="{FF2B5EF4-FFF2-40B4-BE49-F238E27FC236}">
                <a16:creationId xmlns:a16="http://schemas.microsoft.com/office/drawing/2014/main" id="{C997CBAF-CB31-B8CA-71CC-7906EBC489F3}"/>
              </a:ext>
            </a:extLst>
          </p:cNvPr>
          <p:cNvSpPr txBox="1"/>
          <p:nvPr/>
        </p:nvSpPr>
        <p:spPr>
          <a:xfrm>
            <a:off x="2030855" y="5891919"/>
            <a:ext cx="2008467" cy="523220"/>
          </a:xfrm>
          <a:prstGeom prst="rect">
            <a:avLst/>
          </a:prstGeom>
          <a:noFill/>
        </p:spPr>
        <p:txBody>
          <a:bodyPr wrap="square">
            <a:spAutoFit/>
          </a:bodyPr>
          <a:lstStyle/>
          <a:p>
            <a:pPr algn="ctr"/>
            <a:r>
              <a:rPr lang="fr-FR" sz="1400" b="1" dirty="0">
                <a:solidFill>
                  <a:schemeClr val="accent1">
                    <a:lumMod val="75000"/>
                  </a:schemeClr>
                </a:solidFill>
              </a:rPr>
              <a:t>Le capteur </a:t>
            </a:r>
            <a:r>
              <a:rPr lang="fr-FR" sz="1400" b="1" dirty="0" err="1">
                <a:solidFill>
                  <a:schemeClr val="accent1">
                    <a:lumMod val="75000"/>
                  </a:schemeClr>
                </a:solidFill>
              </a:rPr>
              <a:t>Airbeam</a:t>
            </a:r>
            <a:r>
              <a:rPr lang="fr-FR" sz="1400" b="1" dirty="0">
                <a:solidFill>
                  <a:schemeClr val="accent1">
                    <a:lumMod val="75000"/>
                  </a:schemeClr>
                </a:solidFill>
              </a:rPr>
              <a:t> 2</a:t>
            </a:r>
          </a:p>
          <a:p>
            <a:pPr algn="ctr"/>
            <a:r>
              <a:rPr lang="fr-FR" sz="1400" b="1" dirty="0">
                <a:solidFill>
                  <a:schemeClr val="accent1">
                    <a:lumMod val="75000"/>
                  </a:schemeClr>
                </a:solidFill>
              </a:rPr>
              <a:t>(capteur en mobilité)</a:t>
            </a:r>
          </a:p>
        </p:txBody>
      </p:sp>
      <p:sp>
        <p:nvSpPr>
          <p:cNvPr id="26" name="ZoneTexte">
            <a:extLst>
              <a:ext uri="{FF2B5EF4-FFF2-40B4-BE49-F238E27FC236}">
                <a16:creationId xmlns:a16="http://schemas.microsoft.com/office/drawing/2014/main" id="{F43D82A7-2E27-DECD-4EDD-B8745F43A291}"/>
              </a:ext>
            </a:extLst>
          </p:cNvPr>
          <p:cNvSpPr txBox="1"/>
          <p:nvPr/>
        </p:nvSpPr>
        <p:spPr>
          <a:xfrm>
            <a:off x="1537543" y="6584806"/>
            <a:ext cx="2353461" cy="276999"/>
          </a:xfrm>
          <a:prstGeom prst="rect">
            <a:avLst/>
          </a:prstGeom>
          <a:noFill/>
        </p:spPr>
        <p:txBody>
          <a:bodyPr wrap="square">
            <a:spAutoFit/>
          </a:bodyPr>
          <a:lstStyle/>
          <a:p>
            <a:r>
              <a:rPr lang="fr-FR" sz="1200" dirty="0"/>
              <a:t>Source des photos : site d’</a:t>
            </a:r>
            <a:r>
              <a:rPr lang="fr-FR" sz="1200" dirty="0" err="1"/>
              <a:t>AtmoSud</a:t>
            </a:r>
            <a:endParaRPr lang="fr-FR" sz="1200" dirty="0"/>
          </a:p>
        </p:txBody>
      </p:sp>
      <p:sp>
        <p:nvSpPr>
          <p:cNvPr id="27" name="ZoneTexte 2">
            <a:extLst>
              <a:ext uri="{FF2B5EF4-FFF2-40B4-BE49-F238E27FC236}">
                <a16:creationId xmlns:a16="http://schemas.microsoft.com/office/drawing/2014/main" id="{8AEC081F-C791-40C1-A8CC-43E79C760147}"/>
              </a:ext>
            </a:extLst>
          </p:cNvPr>
          <p:cNvSpPr txBox="1"/>
          <p:nvPr/>
        </p:nvSpPr>
        <p:spPr>
          <a:xfrm>
            <a:off x="4906576" y="5893097"/>
            <a:ext cx="2454911" cy="523220"/>
          </a:xfrm>
          <a:prstGeom prst="rect">
            <a:avLst/>
          </a:prstGeom>
          <a:noFill/>
        </p:spPr>
        <p:txBody>
          <a:bodyPr wrap="square">
            <a:spAutoFit/>
          </a:bodyPr>
          <a:lstStyle/>
          <a:p>
            <a:pPr algn="ctr"/>
            <a:r>
              <a:rPr lang="fr-FR" sz="1400" b="1" dirty="0">
                <a:solidFill>
                  <a:schemeClr val="accent1">
                    <a:lumMod val="75000"/>
                  </a:schemeClr>
                </a:solidFill>
              </a:rPr>
              <a:t>Module Air </a:t>
            </a:r>
          </a:p>
          <a:p>
            <a:pPr algn="ctr"/>
            <a:r>
              <a:rPr lang="fr-FR" sz="1400" b="1" dirty="0">
                <a:solidFill>
                  <a:schemeClr val="accent1">
                    <a:lumMod val="75000"/>
                  </a:schemeClr>
                </a:solidFill>
              </a:rPr>
              <a:t>(capteur d’air intérieur fixe )</a:t>
            </a:r>
          </a:p>
        </p:txBody>
      </p:sp>
      <p:sp>
        <p:nvSpPr>
          <p:cNvPr id="28" name="ZoneTexte 3">
            <a:extLst>
              <a:ext uri="{FF2B5EF4-FFF2-40B4-BE49-F238E27FC236}">
                <a16:creationId xmlns:a16="http://schemas.microsoft.com/office/drawing/2014/main" id="{BF80B2B3-1F09-1BB0-113E-790408E60962}"/>
              </a:ext>
            </a:extLst>
          </p:cNvPr>
          <p:cNvSpPr txBox="1"/>
          <p:nvPr/>
        </p:nvSpPr>
        <p:spPr>
          <a:xfrm>
            <a:off x="8514435" y="5893098"/>
            <a:ext cx="2278470" cy="523220"/>
          </a:xfrm>
          <a:prstGeom prst="rect">
            <a:avLst/>
          </a:prstGeom>
          <a:noFill/>
        </p:spPr>
        <p:txBody>
          <a:bodyPr wrap="square">
            <a:spAutoFit/>
          </a:bodyPr>
          <a:lstStyle/>
          <a:p>
            <a:pPr algn="ctr"/>
            <a:r>
              <a:rPr lang="fr-FR" sz="1400" b="1" dirty="0">
                <a:solidFill>
                  <a:schemeClr val="accent1">
                    <a:lumMod val="75000"/>
                  </a:schemeClr>
                </a:solidFill>
              </a:rPr>
              <a:t>Nébule Air</a:t>
            </a:r>
          </a:p>
          <a:p>
            <a:pPr algn="ctr"/>
            <a:r>
              <a:rPr lang="fr-FR" sz="1400" b="1" dirty="0">
                <a:solidFill>
                  <a:schemeClr val="accent1">
                    <a:lumMod val="75000"/>
                  </a:schemeClr>
                </a:solidFill>
              </a:rPr>
              <a:t>(capteur d’air extérieur fixe)</a:t>
            </a:r>
          </a:p>
        </p:txBody>
      </p:sp>
      <p:sp>
        <p:nvSpPr>
          <p:cNvPr id="17" name="Texte 1">
            <a:extLst>
              <a:ext uri="{FF2B5EF4-FFF2-40B4-BE49-F238E27FC236}">
                <a16:creationId xmlns:a16="http://schemas.microsoft.com/office/drawing/2014/main" id="{8B43209A-A21D-233C-C385-F1457777F635}"/>
              </a:ext>
            </a:extLst>
          </p:cNvPr>
          <p:cNvSpPr>
            <a:spLocks noChangeArrowheads="1"/>
          </p:cNvSpPr>
          <p:nvPr/>
        </p:nvSpPr>
        <p:spPr bwMode="auto">
          <a:xfrm>
            <a:off x="1766657" y="1189364"/>
            <a:ext cx="10122169" cy="29568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spcBef>
                <a:spcPts val="600"/>
              </a:spcBef>
            </a:pPr>
            <a:r>
              <a:rPr lang="fr-FR" altLang="fr-FR" sz="2200" dirty="0" err="1">
                <a:solidFill>
                  <a:srgbClr val="2F5597"/>
                </a:solidFill>
              </a:rPr>
              <a:t>AtmoSud</a:t>
            </a:r>
            <a:r>
              <a:rPr lang="fr-FR" altLang="fr-FR" sz="2200" dirty="0">
                <a:solidFill>
                  <a:srgbClr val="2F5597"/>
                </a:solidFill>
              </a:rPr>
              <a:t>, en partenariat avec France Nature Environnement Provence-Alpes-Côte d'Azur, lance un projet innovant de distribution de micro-capteurs soutenu par la Région Sud et la DREAL. </a:t>
            </a:r>
          </a:p>
          <a:p>
            <a:pPr>
              <a:spcBef>
                <a:spcPts val="600"/>
              </a:spcBef>
            </a:pPr>
            <a:r>
              <a:rPr lang="fr-FR" altLang="fr-FR" sz="2200" dirty="0">
                <a:solidFill>
                  <a:srgbClr val="2F5597"/>
                </a:solidFill>
              </a:rPr>
              <a:t>Ces micro-capteurs permettent de créer un réseau de surveillance participatif, fournissant des données localisées sur la qualité de l'air, l'exposition individuelle et l'impact de l'aménagement du territoire. </a:t>
            </a:r>
          </a:p>
          <a:p>
            <a:pPr>
              <a:spcBef>
                <a:spcPts val="600"/>
              </a:spcBef>
            </a:pPr>
            <a:r>
              <a:rPr lang="fr-FR" altLang="fr-FR" sz="2200" dirty="0">
                <a:solidFill>
                  <a:srgbClr val="2F5597"/>
                </a:solidFill>
              </a:rPr>
              <a:t>Ils complètent les données existantes d'AtmoSud et permettent aux utilisateurs de mieux s’approprier la qualité de l’air de leur secteur.</a:t>
            </a:r>
          </a:p>
        </p:txBody>
      </p:sp>
      <p:pic>
        <p:nvPicPr>
          <p:cNvPr id="2" name="Picto Retour">
            <a:hlinkClick r:id="rId10" action="ppaction://hlinksldjump"/>
            <a:extLst>
              <a:ext uri="{FF2B5EF4-FFF2-40B4-BE49-F238E27FC236}">
                <a16:creationId xmlns:a16="http://schemas.microsoft.com/office/drawing/2014/main" id="{1CC00E21-859F-2A7F-7A5D-E75D34C8371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338053" y="5609560"/>
            <a:ext cx="596157" cy="567075"/>
          </a:xfrm>
          <a:prstGeom prst="rect">
            <a:avLst/>
          </a:prstGeom>
        </p:spPr>
      </p:pic>
      <p:sp>
        <p:nvSpPr>
          <p:cNvPr id="19" name="ZoneTexte 18">
            <a:extLst>
              <a:ext uri="{FF2B5EF4-FFF2-40B4-BE49-F238E27FC236}">
                <a16:creationId xmlns:a16="http://schemas.microsoft.com/office/drawing/2014/main" id="{4266E192-05A3-D6FC-5C9B-3A9EA69AC6C7}"/>
              </a:ext>
            </a:extLst>
          </p:cNvPr>
          <p:cNvSpPr txBox="1"/>
          <p:nvPr/>
        </p:nvSpPr>
        <p:spPr>
          <a:xfrm>
            <a:off x="3933618" y="6518999"/>
            <a:ext cx="1848790" cy="338554"/>
          </a:xfrm>
          <a:prstGeom prst="rect">
            <a:avLst/>
          </a:prstGeom>
          <a:noFill/>
        </p:spPr>
        <p:txBody>
          <a:bodyPr wrap="square">
            <a:spAutoFit/>
          </a:bodyPr>
          <a:lstStyle/>
          <a:p>
            <a:r>
              <a:rPr lang="fr-FR" sz="1600" b="1" dirty="0">
                <a:solidFill>
                  <a:srgbClr val="E15A4C"/>
                </a:solidFill>
              </a:rPr>
              <a:t>Dessins provisoires</a:t>
            </a:r>
          </a:p>
        </p:txBody>
      </p:sp>
    </p:spTree>
    <p:extLst>
      <p:ext uri="{BB962C8B-B14F-4D97-AF65-F5344CB8AC3E}">
        <p14:creationId xmlns:p14="http://schemas.microsoft.com/office/powerpoint/2010/main" val="251613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28" grpId="0"/>
      <p:bldP spid="17" grpId="0"/>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25D393-A365-142C-BCE5-5B22C772822D}"/>
              </a:ext>
            </a:extLst>
          </p:cNvPr>
          <p:cNvSpPr>
            <a:spLocks noChangeArrowheads="1"/>
          </p:cNvSpPr>
          <p:nvPr/>
        </p:nvSpPr>
        <p:spPr bwMode="auto">
          <a:xfrm>
            <a:off x="-11111" y="-12252"/>
            <a:ext cx="1496818" cy="6869805"/>
          </a:xfrm>
          <a:prstGeom prst="rect">
            <a:avLst/>
          </a:prstGeom>
          <a:solidFill>
            <a:srgbClr val="E5F6F7"/>
          </a:solidFill>
          <a:ln>
            <a:noFill/>
          </a:ln>
          <a:effectLst>
            <a:outerShdw dist="37675" dir="2700000" algn="ctr" rotWithShape="0">
              <a:srgbClr val="000000">
                <a:alpha val="23042"/>
              </a:srgbClr>
            </a:outerShdw>
          </a:effectLst>
          <a:extLst>
            <a:ext uri="{91240B29-F687-4F45-9708-019B960494DF}">
              <a14:hiddenLine xmlns:a14="http://schemas.microsoft.com/office/drawing/2010/main" w="9525" cap="flat">
                <a:solidFill>
                  <a:srgbClr val="3465A4"/>
                </a:solidFill>
                <a:round/>
                <a:headEnd/>
                <a:tailEnd/>
              </a14:hiddenLine>
            </a:ext>
          </a:extLst>
        </p:spPr>
        <p:txBody>
          <a:bodyPr wrap="none" anchor="ctr"/>
          <a:lstStyle/>
          <a:p>
            <a:endParaRPr lang="fr-FR"/>
          </a:p>
        </p:txBody>
      </p:sp>
      <p:pic>
        <p:nvPicPr>
          <p:cNvPr id="4" name="Picto INFO">
            <a:extLst>
              <a:ext uri="{FF2B5EF4-FFF2-40B4-BE49-F238E27FC236}">
                <a16:creationId xmlns:a16="http://schemas.microsoft.com/office/drawing/2014/main" id="{411F1DF0-FE82-3D0B-8CA8-E846283EAB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062" y="1705199"/>
            <a:ext cx="779362" cy="66190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o VIDEO">
            <a:extLst>
              <a:ext uri="{FF2B5EF4-FFF2-40B4-BE49-F238E27FC236}">
                <a16:creationId xmlns:a16="http://schemas.microsoft.com/office/drawing/2014/main" id="{E4FF95CB-9C59-7849-5DED-CB5B35400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174" y="3765507"/>
            <a:ext cx="744440" cy="6317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e INFO">
            <a:extLst>
              <a:ext uri="{FF2B5EF4-FFF2-40B4-BE49-F238E27FC236}">
                <a16:creationId xmlns:a16="http://schemas.microsoft.com/office/drawing/2014/main" id="{46421456-02F5-597A-61FD-219476954868}"/>
              </a:ext>
            </a:extLst>
          </p:cNvPr>
          <p:cNvSpPr>
            <a:spLocks noChangeArrowheads="1"/>
          </p:cNvSpPr>
          <p:nvPr/>
        </p:nvSpPr>
        <p:spPr bwMode="auto">
          <a:xfrm>
            <a:off x="106349" y="2294086"/>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INFO</a:t>
            </a:r>
          </a:p>
        </p:txBody>
      </p:sp>
      <p:sp>
        <p:nvSpPr>
          <p:cNvPr id="7" name="texte VIDEO">
            <a:extLst>
              <a:ext uri="{FF2B5EF4-FFF2-40B4-BE49-F238E27FC236}">
                <a16:creationId xmlns:a16="http://schemas.microsoft.com/office/drawing/2014/main" id="{90192B50-785F-3A38-CD48-F7C3B644B34D}"/>
              </a:ext>
            </a:extLst>
          </p:cNvPr>
          <p:cNvSpPr>
            <a:spLocks noChangeArrowheads="1"/>
          </p:cNvSpPr>
          <p:nvPr/>
        </p:nvSpPr>
        <p:spPr bwMode="auto">
          <a:xfrm>
            <a:off x="139682" y="4341694"/>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VIDEO</a:t>
            </a:r>
          </a:p>
        </p:txBody>
      </p:sp>
      <p:pic>
        <p:nvPicPr>
          <p:cNvPr id="8" name="Picto GUIDE">
            <a:extLst>
              <a:ext uri="{FF2B5EF4-FFF2-40B4-BE49-F238E27FC236}">
                <a16:creationId xmlns:a16="http://schemas.microsoft.com/office/drawing/2014/main" id="{5EA632F1-19B3-38A7-58F3-972DFC02F9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538" y="2762337"/>
            <a:ext cx="739679" cy="628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e GUIDE">
            <a:extLst>
              <a:ext uri="{FF2B5EF4-FFF2-40B4-BE49-F238E27FC236}">
                <a16:creationId xmlns:a16="http://schemas.microsoft.com/office/drawing/2014/main" id="{6CB63E22-B4BE-0327-714D-5DA81F769411}"/>
              </a:ext>
            </a:extLst>
          </p:cNvPr>
          <p:cNvSpPr>
            <a:spLocks noChangeArrowheads="1"/>
          </p:cNvSpPr>
          <p:nvPr/>
        </p:nvSpPr>
        <p:spPr bwMode="auto">
          <a:xfrm>
            <a:off x="128571" y="3341699"/>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GUIDE</a:t>
            </a:r>
          </a:p>
        </p:txBody>
      </p:sp>
      <p:sp>
        <p:nvSpPr>
          <p:cNvPr id="10" name="texte TP">
            <a:extLst>
              <a:ext uri="{FF2B5EF4-FFF2-40B4-BE49-F238E27FC236}">
                <a16:creationId xmlns:a16="http://schemas.microsoft.com/office/drawing/2014/main" id="{895A4C4C-4DD4-4352-B5F1-2347B0A0BB88}"/>
              </a:ext>
            </a:extLst>
          </p:cNvPr>
          <p:cNvSpPr>
            <a:spLocks noChangeArrowheads="1"/>
          </p:cNvSpPr>
          <p:nvPr/>
        </p:nvSpPr>
        <p:spPr bwMode="auto">
          <a:xfrm>
            <a:off x="136507" y="5322641"/>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a:solidFill>
                  <a:srgbClr val="44546A"/>
                </a:solidFill>
                <a:latin typeface="Chelsea Market" charset="0"/>
                <a:cs typeface="Chelsea Market" charset="0"/>
              </a:rPr>
              <a:t>TP</a:t>
            </a:r>
          </a:p>
        </p:txBody>
      </p:sp>
      <p:pic>
        <p:nvPicPr>
          <p:cNvPr id="11" name="PictoTP">
            <a:extLst>
              <a:ext uri="{FF2B5EF4-FFF2-40B4-BE49-F238E27FC236}">
                <a16:creationId xmlns:a16="http://schemas.microsoft.com/office/drawing/2014/main" id="{DD3B082A-2E2C-1891-42B2-2B5821C830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760" y="4759152"/>
            <a:ext cx="711107" cy="6031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Logo AEM">
            <a:extLst>
              <a:ext uri="{FF2B5EF4-FFF2-40B4-BE49-F238E27FC236}">
                <a16:creationId xmlns:a16="http://schemas.microsoft.com/office/drawing/2014/main" id="{CBF7DC0E-F70A-8628-8D81-B07AB0F0B5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014" y="167113"/>
            <a:ext cx="960313" cy="107935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itre de la diapositive">
            <a:extLst>
              <a:ext uri="{FF2B5EF4-FFF2-40B4-BE49-F238E27FC236}">
                <a16:creationId xmlns:a16="http://schemas.microsoft.com/office/drawing/2014/main" id="{C98C3BA0-D56E-2F4D-B634-3CF4A9BEB001}"/>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3200" b="1" dirty="0">
                <a:solidFill>
                  <a:schemeClr val="accent5">
                    <a:lumMod val="75000"/>
                  </a:schemeClr>
                </a:solidFill>
                <a:latin typeface="+mn-lt"/>
                <a:ea typeface="+mn-ea"/>
                <a:cs typeface="Arial" charset="0"/>
              </a:rPr>
              <a:t>Surveillance participative</a:t>
            </a:r>
          </a:p>
        </p:txBody>
      </p:sp>
      <p:sp>
        <p:nvSpPr>
          <p:cNvPr id="14" name="Espace réservé du numéro de diapositive 1">
            <a:extLst>
              <a:ext uri="{FF2B5EF4-FFF2-40B4-BE49-F238E27FC236}">
                <a16:creationId xmlns:a16="http://schemas.microsoft.com/office/drawing/2014/main" id="{21FC7EF7-8E6F-FA21-F13B-32DD4F9206A8}"/>
              </a:ext>
            </a:extLst>
          </p:cNvPr>
          <p:cNvSpPr txBox="1">
            <a:spLocks/>
          </p:cNvSpPr>
          <p:nvPr/>
        </p:nvSpPr>
        <p:spPr bwMode="auto">
          <a:xfrm>
            <a:off x="11234056" y="6354763"/>
            <a:ext cx="957943"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47</a:t>
            </a:fld>
            <a:endParaRPr lang="fr-FR" altLang="fr-FR" sz="1800" b="1" dirty="0">
              <a:solidFill>
                <a:srgbClr val="FFC000"/>
              </a:solidFill>
            </a:endParaRPr>
          </a:p>
        </p:txBody>
      </p:sp>
      <p:sp>
        <p:nvSpPr>
          <p:cNvPr id="17" name="Texte 1">
            <a:extLst>
              <a:ext uri="{FF2B5EF4-FFF2-40B4-BE49-F238E27FC236}">
                <a16:creationId xmlns:a16="http://schemas.microsoft.com/office/drawing/2014/main" id="{8B43209A-A21D-233C-C385-F1457777F635}"/>
              </a:ext>
            </a:extLst>
          </p:cNvPr>
          <p:cNvSpPr>
            <a:spLocks noChangeArrowheads="1"/>
          </p:cNvSpPr>
          <p:nvPr/>
        </p:nvSpPr>
        <p:spPr bwMode="auto">
          <a:xfrm>
            <a:off x="6811016" y="2839587"/>
            <a:ext cx="5379396" cy="17872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spcBef>
                <a:spcPts val="600"/>
              </a:spcBef>
            </a:pPr>
            <a:r>
              <a:rPr lang="fr-FR" altLang="fr-FR" sz="2200" dirty="0">
                <a:solidFill>
                  <a:srgbClr val="2F5597"/>
                </a:solidFill>
              </a:rPr>
              <a:t>Des acteurs mobilisés sur notre territoire (associations, citoyen(</a:t>
            </a:r>
            <a:r>
              <a:rPr lang="fr-FR" altLang="fr-FR" sz="2200" dirty="0" err="1">
                <a:solidFill>
                  <a:srgbClr val="2F5597"/>
                </a:solidFill>
              </a:rPr>
              <a:t>nes</a:t>
            </a:r>
            <a:r>
              <a:rPr lang="fr-FR" altLang="fr-FR" sz="2200" dirty="0">
                <a:solidFill>
                  <a:srgbClr val="2F5597"/>
                </a:solidFill>
              </a:rPr>
              <a:t>), collectivités et acteurs économiques) pour faire avancer ensemble les politiques publiques grâce à la surveillance participative.</a:t>
            </a:r>
          </a:p>
        </p:txBody>
      </p:sp>
      <p:pic>
        <p:nvPicPr>
          <p:cNvPr id="2" name="Picto Retour">
            <a:hlinkClick r:id="rId7" action="ppaction://hlinksldjump"/>
            <a:extLst>
              <a:ext uri="{FF2B5EF4-FFF2-40B4-BE49-F238E27FC236}">
                <a16:creationId xmlns:a16="http://schemas.microsoft.com/office/drawing/2014/main" id="{1CC00E21-859F-2A7F-7A5D-E75D34C8371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38053" y="5609560"/>
            <a:ext cx="596157" cy="567075"/>
          </a:xfrm>
          <a:prstGeom prst="rect">
            <a:avLst/>
          </a:prstGeom>
        </p:spPr>
      </p:pic>
      <p:pic>
        <p:nvPicPr>
          <p:cNvPr id="16" name="Graphique 15">
            <a:extLst>
              <a:ext uri="{FF2B5EF4-FFF2-40B4-BE49-F238E27FC236}">
                <a16:creationId xmlns:a16="http://schemas.microsoft.com/office/drawing/2014/main" id="{92D8FA24-9214-11D9-303B-14F757ECA69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254212" y="1949146"/>
            <a:ext cx="5788299" cy="3858865"/>
          </a:xfrm>
          <a:prstGeom prst="rect">
            <a:avLst/>
          </a:prstGeom>
        </p:spPr>
      </p:pic>
    </p:spTree>
    <p:extLst>
      <p:ext uri="{BB962C8B-B14F-4D97-AF65-F5344CB8AC3E}">
        <p14:creationId xmlns:p14="http://schemas.microsoft.com/office/powerpoint/2010/main" val="320013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80" name="Titre de la diapositive">
            <a:extLst>
              <a:ext uri="{FF2B5EF4-FFF2-40B4-BE49-F238E27FC236}">
                <a16:creationId xmlns:a16="http://schemas.microsoft.com/office/drawing/2014/main" id="{D0005BF2-5227-BE49-19D9-12DDCC2CF6BD}"/>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rgbClr val="517495"/>
                </a:solidFill>
                <a:latin typeface="+mn-lt"/>
                <a:ea typeface="+mn-ea"/>
                <a:cs typeface="Arial" charset="0"/>
              </a:rPr>
              <a:t>Qu’est-ce</a:t>
            </a:r>
            <a:r>
              <a:rPr lang="fr-FR" altLang="fr-FR" sz="3200" b="1" dirty="0">
                <a:solidFill>
                  <a:schemeClr val="accent5">
                    <a:lumMod val="75000"/>
                  </a:schemeClr>
                </a:solidFill>
                <a:latin typeface="+mn-lt"/>
                <a:ea typeface="+mn-ea"/>
                <a:cs typeface="Arial" charset="0"/>
              </a:rPr>
              <a:t> que les particules ?</a:t>
            </a:r>
          </a:p>
        </p:txBody>
      </p:sp>
      <p:pic>
        <p:nvPicPr>
          <p:cNvPr id="32785" name="Picto en savoir +">
            <a:hlinkClick r:id="rId3" action="ppaction://hlinksldjump"/>
            <a:extLst>
              <a:ext uri="{FF2B5EF4-FFF2-40B4-BE49-F238E27FC236}">
                <a16:creationId xmlns:a16="http://schemas.microsoft.com/office/drawing/2014/main" id="{75AB367A-322A-6746-5932-19CC269EA893}"/>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1313042" y="688743"/>
            <a:ext cx="573943" cy="52534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o Retour">
            <a:hlinkClick r:id="rId5" action="ppaction://hlinksldjump"/>
            <a:extLst>
              <a:ext uri="{FF2B5EF4-FFF2-40B4-BE49-F238E27FC236}">
                <a16:creationId xmlns:a16="http://schemas.microsoft.com/office/drawing/2014/main" id="{B7512074-C0EC-FC4E-20C7-8389B84F80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7605" y="5688577"/>
            <a:ext cx="596157" cy="567075"/>
          </a:xfrm>
          <a:prstGeom prst="rect">
            <a:avLst/>
          </a:prstGeom>
        </p:spPr>
      </p:pic>
      <p:sp>
        <p:nvSpPr>
          <p:cNvPr id="10" name="ZoneTexte 1">
            <a:extLst>
              <a:ext uri="{FF2B5EF4-FFF2-40B4-BE49-F238E27FC236}">
                <a16:creationId xmlns:a16="http://schemas.microsoft.com/office/drawing/2014/main" id="{6D3C4219-B796-2F66-3F5F-EED3185F8676}"/>
              </a:ext>
            </a:extLst>
          </p:cNvPr>
          <p:cNvSpPr txBox="1"/>
          <p:nvPr/>
        </p:nvSpPr>
        <p:spPr>
          <a:xfrm>
            <a:off x="1609323" y="1146758"/>
            <a:ext cx="10239046" cy="707886"/>
          </a:xfrm>
          <a:prstGeom prst="rect">
            <a:avLst/>
          </a:prstGeom>
          <a:noFill/>
        </p:spPr>
        <p:txBody>
          <a:bodyPr wrap="square">
            <a:spAutoFit/>
          </a:bodyPr>
          <a:lstStyle/>
          <a:p>
            <a:r>
              <a:rPr lang="fr-FR" altLang="fr-FR" sz="2000" dirty="0">
                <a:solidFill>
                  <a:srgbClr val="2F5597"/>
                </a:solidFill>
              </a:rPr>
              <a:t>Ce sont </a:t>
            </a:r>
            <a:r>
              <a:rPr lang="fr-FR" altLang="fr-FR" sz="2000" b="1" dirty="0">
                <a:solidFill>
                  <a:srgbClr val="2F5597"/>
                </a:solidFill>
              </a:rPr>
              <a:t>des particules solides et/ou liquides (≠ gaz) en suspension dans l’atmosphère</a:t>
            </a:r>
            <a:r>
              <a:rPr lang="fr-FR" altLang="fr-FR" sz="2000" dirty="0">
                <a:solidFill>
                  <a:srgbClr val="2F5597"/>
                </a:solidFill>
              </a:rPr>
              <a:t>, produites et émises directement dans l’atmosphère. On retrouve :  </a:t>
            </a:r>
            <a:endParaRPr lang="fr-FR" sz="2000" dirty="0">
              <a:solidFill>
                <a:srgbClr val="2F5597"/>
              </a:solidFill>
            </a:endParaRPr>
          </a:p>
        </p:txBody>
      </p:sp>
      <p:pic>
        <p:nvPicPr>
          <p:cNvPr id="14" name="Image PM2.5">
            <a:extLst>
              <a:ext uri="{FF2B5EF4-FFF2-40B4-BE49-F238E27FC236}">
                <a16:creationId xmlns:a16="http://schemas.microsoft.com/office/drawing/2014/main" id="{E60186AA-FE15-F757-C68E-65D79448AD4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981910" y="1880011"/>
            <a:ext cx="1580660" cy="2034799"/>
          </a:xfrm>
          <a:prstGeom prst="rect">
            <a:avLst/>
          </a:prstGeom>
        </p:spPr>
      </p:pic>
      <p:pic>
        <p:nvPicPr>
          <p:cNvPr id="16" name="Image PM10">
            <a:extLst>
              <a:ext uri="{FF2B5EF4-FFF2-40B4-BE49-F238E27FC236}">
                <a16:creationId xmlns:a16="http://schemas.microsoft.com/office/drawing/2014/main" id="{49D9E95E-035E-53D0-5E97-D2419CB0E643}"/>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135376" y="2117510"/>
            <a:ext cx="1705025" cy="1990252"/>
          </a:xfrm>
          <a:prstGeom prst="rect">
            <a:avLst/>
          </a:prstGeom>
        </p:spPr>
      </p:pic>
      <p:sp>
        <p:nvSpPr>
          <p:cNvPr id="24" name="bulle 1 pm10">
            <a:extLst>
              <a:ext uri="{FF2B5EF4-FFF2-40B4-BE49-F238E27FC236}">
                <a16:creationId xmlns:a16="http://schemas.microsoft.com/office/drawing/2014/main" id="{D6903FC5-A36B-018B-B861-9C24165CFA81}"/>
              </a:ext>
            </a:extLst>
          </p:cNvPr>
          <p:cNvSpPr/>
          <p:nvPr/>
        </p:nvSpPr>
        <p:spPr bwMode="auto">
          <a:xfrm>
            <a:off x="1611747" y="4281830"/>
            <a:ext cx="2794219" cy="76438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282F6E"/>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rPr>
              <a:t>Diamètre</a:t>
            </a:r>
            <a:r>
              <a:rPr lang="fr-FR" altLang="fr-FR" b="1" dirty="0">
                <a:solidFill>
                  <a:schemeClr val="bg1"/>
                </a:solidFill>
              </a:rPr>
              <a:t> inférieur à 10 micromètres</a:t>
            </a:r>
            <a:endParaRPr lang="fr-FR" b="1" dirty="0">
              <a:solidFill>
                <a:schemeClr val="bg1"/>
              </a:solidFill>
            </a:endParaRPr>
          </a:p>
        </p:txBody>
      </p:sp>
      <p:sp>
        <p:nvSpPr>
          <p:cNvPr id="25" name="bulle 1 pm10">
            <a:extLst>
              <a:ext uri="{FF2B5EF4-FFF2-40B4-BE49-F238E27FC236}">
                <a16:creationId xmlns:a16="http://schemas.microsoft.com/office/drawing/2014/main" id="{420CB541-C62F-D0D7-D4F1-8DBAE8CE97B7}"/>
              </a:ext>
            </a:extLst>
          </p:cNvPr>
          <p:cNvSpPr/>
          <p:nvPr/>
        </p:nvSpPr>
        <p:spPr bwMode="auto">
          <a:xfrm>
            <a:off x="1739731" y="5264409"/>
            <a:ext cx="3110691" cy="97549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2F5597"/>
          </a:solidFill>
          <a:ln>
            <a:solidFill>
              <a:srgbClr val="008CB4"/>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rPr>
              <a:t>Dites </a:t>
            </a:r>
            <a:r>
              <a:rPr lang="fr-FR" altLang="fr-FR" b="1" dirty="0">
                <a:solidFill>
                  <a:schemeClr val="bg1"/>
                </a:solidFill>
              </a:rPr>
              <a:t>« respirables » </a:t>
            </a:r>
            <a:r>
              <a:rPr lang="fr-FR" altLang="fr-FR" dirty="0">
                <a:solidFill>
                  <a:schemeClr val="bg1"/>
                </a:solidFill>
              </a:rPr>
              <a:t>car elles pénètrent dans les bronches</a:t>
            </a:r>
            <a:endParaRPr lang="fr-FR" dirty="0">
              <a:solidFill>
                <a:schemeClr val="bg1"/>
              </a:solidFill>
            </a:endParaRPr>
          </a:p>
        </p:txBody>
      </p:sp>
      <p:sp>
        <p:nvSpPr>
          <p:cNvPr id="26" name="bulle 2 pm2.5">
            <a:extLst>
              <a:ext uri="{FF2B5EF4-FFF2-40B4-BE49-F238E27FC236}">
                <a16:creationId xmlns:a16="http://schemas.microsoft.com/office/drawing/2014/main" id="{A7F9C949-0F9D-50F2-4256-3E08E1A89729}"/>
              </a:ext>
            </a:extLst>
          </p:cNvPr>
          <p:cNvSpPr/>
          <p:nvPr/>
        </p:nvSpPr>
        <p:spPr bwMode="auto">
          <a:xfrm>
            <a:off x="5447143" y="4107762"/>
            <a:ext cx="2781831" cy="74935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282F6E"/>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rPr>
              <a:t>Diamètre </a:t>
            </a:r>
            <a:r>
              <a:rPr lang="fr-FR" altLang="fr-FR" b="1" dirty="0">
                <a:solidFill>
                  <a:schemeClr val="bg1"/>
                </a:solidFill>
              </a:rPr>
              <a:t>inférieur à 2,5 micromètres</a:t>
            </a:r>
            <a:endParaRPr lang="fr-FR" b="1" dirty="0">
              <a:solidFill>
                <a:schemeClr val="bg1"/>
              </a:solidFill>
            </a:endParaRPr>
          </a:p>
        </p:txBody>
      </p:sp>
      <p:sp>
        <p:nvSpPr>
          <p:cNvPr id="29" name="bulle 2pm2.5">
            <a:extLst>
              <a:ext uri="{FF2B5EF4-FFF2-40B4-BE49-F238E27FC236}">
                <a16:creationId xmlns:a16="http://schemas.microsoft.com/office/drawing/2014/main" id="{030736CD-C8E8-95B5-5FF5-F03756656A27}"/>
              </a:ext>
            </a:extLst>
          </p:cNvPr>
          <p:cNvSpPr/>
          <p:nvPr/>
        </p:nvSpPr>
        <p:spPr bwMode="auto">
          <a:xfrm>
            <a:off x="5294878" y="5046211"/>
            <a:ext cx="2954725" cy="64160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2F5597"/>
          </a:solidFill>
          <a:ln>
            <a:solidFill>
              <a:srgbClr val="008CB4"/>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rPr>
              <a:t>Appelées </a:t>
            </a:r>
            <a:r>
              <a:rPr lang="fr-FR" altLang="fr-FR" b="1" dirty="0">
                <a:solidFill>
                  <a:schemeClr val="bg1"/>
                </a:solidFill>
              </a:rPr>
              <a:t>« particules fines » </a:t>
            </a:r>
            <a:endParaRPr lang="fr-FR" b="1" dirty="0">
              <a:solidFill>
                <a:schemeClr val="bg1"/>
              </a:solidFill>
            </a:endParaRPr>
          </a:p>
        </p:txBody>
      </p:sp>
      <p:sp>
        <p:nvSpPr>
          <p:cNvPr id="30" name="bulle 3 pm1">
            <a:extLst>
              <a:ext uri="{FF2B5EF4-FFF2-40B4-BE49-F238E27FC236}">
                <a16:creationId xmlns:a16="http://schemas.microsoft.com/office/drawing/2014/main" id="{FF6FF3D7-2DF8-E378-05D1-FAC17FA49021}"/>
              </a:ext>
            </a:extLst>
          </p:cNvPr>
          <p:cNvSpPr/>
          <p:nvPr/>
        </p:nvSpPr>
        <p:spPr bwMode="auto">
          <a:xfrm>
            <a:off x="8959985" y="4388121"/>
            <a:ext cx="2888384" cy="70788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282F6E"/>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rPr>
              <a:t>Diamètre </a:t>
            </a:r>
            <a:r>
              <a:rPr lang="fr-FR" altLang="fr-FR" b="1" dirty="0">
                <a:solidFill>
                  <a:schemeClr val="bg1"/>
                </a:solidFill>
              </a:rPr>
              <a:t>inférieur à 0,1 micromètres</a:t>
            </a:r>
            <a:endParaRPr lang="fr-FR" b="1" dirty="0">
              <a:solidFill>
                <a:schemeClr val="bg1"/>
              </a:solidFill>
            </a:endParaRPr>
          </a:p>
        </p:txBody>
      </p:sp>
      <p:sp>
        <p:nvSpPr>
          <p:cNvPr id="31" name="bulle 3 pm1">
            <a:extLst>
              <a:ext uri="{FF2B5EF4-FFF2-40B4-BE49-F238E27FC236}">
                <a16:creationId xmlns:a16="http://schemas.microsoft.com/office/drawing/2014/main" id="{1D79D219-EBA9-2DA1-CB88-660344BB1E70}"/>
              </a:ext>
            </a:extLst>
          </p:cNvPr>
          <p:cNvSpPr/>
          <p:nvPr/>
        </p:nvSpPr>
        <p:spPr bwMode="auto">
          <a:xfrm>
            <a:off x="8785668" y="5222490"/>
            <a:ext cx="2741936" cy="70788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2F5597"/>
          </a:solidFill>
          <a:ln>
            <a:solidFill>
              <a:srgbClr val="008CB4"/>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rPr>
              <a:t>Appelées </a:t>
            </a:r>
          </a:p>
          <a:p>
            <a:pPr algn="ctr">
              <a:defRPr/>
            </a:pPr>
            <a:r>
              <a:rPr lang="fr-FR" altLang="fr-FR" b="1" dirty="0">
                <a:solidFill>
                  <a:schemeClr val="bg1"/>
                </a:solidFill>
              </a:rPr>
              <a:t>« particules ultrafines »</a:t>
            </a:r>
            <a:endParaRPr lang="fr-FR" b="1" dirty="0">
              <a:solidFill>
                <a:schemeClr val="bg1"/>
              </a:solidFill>
            </a:endParaRPr>
          </a:p>
        </p:txBody>
      </p:sp>
      <p:sp>
        <p:nvSpPr>
          <p:cNvPr id="55" name="ZoneTexte pm1">
            <a:extLst>
              <a:ext uri="{FF2B5EF4-FFF2-40B4-BE49-F238E27FC236}">
                <a16:creationId xmlns:a16="http://schemas.microsoft.com/office/drawing/2014/main" id="{A5F61F24-B34F-88F1-F0EC-0403030552BF}"/>
              </a:ext>
            </a:extLst>
          </p:cNvPr>
          <p:cNvSpPr txBox="1"/>
          <p:nvPr/>
        </p:nvSpPr>
        <p:spPr>
          <a:xfrm>
            <a:off x="9729310" y="3972006"/>
            <a:ext cx="1088231" cy="369332"/>
          </a:xfrm>
          <a:prstGeom prst="rect">
            <a:avLst/>
          </a:prstGeom>
          <a:noFill/>
        </p:spPr>
        <p:txBody>
          <a:bodyPr wrap="square">
            <a:spAutoFit/>
          </a:bodyPr>
          <a:lstStyle/>
          <a:p>
            <a:pPr algn="ctr"/>
            <a:r>
              <a:rPr lang="fr-FR" altLang="fr-FR" sz="1800" dirty="0">
                <a:solidFill>
                  <a:srgbClr val="2F5597"/>
                </a:solidFill>
              </a:rPr>
              <a:t>Les </a:t>
            </a:r>
            <a:r>
              <a:rPr lang="fr-FR" altLang="fr-FR" sz="1800" b="1" dirty="0">
                <a:solidFill>
                  <a:srgbClr val="2F5597"/>
                </a:solidFill>
              </a:rPr>
              <a:t>PUF</a:t>
            </a:r>
            <a:r>
              <a:rPr lang="fr-FR" altLang="fr-FR" sz="1800" dirty="0">
                <a:solidFill>
                  <a:srgbClr val="2F5597"/>
                </a:solidFill>
              </a:rPr>
              <a:t> </a:t>
            </a:r>
            <a:endParaRPr lang="fr-FR" dirty="0"/>
          </a:p>
        </p:txBody>
      </p:sp>
      <p:sp>
        <p:nvSpPr>
          <p:cNvPr id="56" name="Text Box 25">
            <a:hlinkClick r:id="rId9" action="ppaction://hlinksldjump"/>
            <a:extLst>
              <a:ext uri="{FF2B5EF4-FFF2-40B4-BE49-F238E27FC236}">
                <a16:creationId xmlns:a16="http://schemas.microsoft.com/office/drawing/2014/main" id="{41052F3F-4523-0F61-F9F2-6A597109B607}"/>
              </a:ext>
            </a:extLst>
          </p:cNvPr>
          <p:cNvSpPr txBox="1">
            <a:spLocks noChangeArrowheads="1"/>
          </p:cNvSpPr>
          <p:nvPr/>
        </p:nvSpPr>
        <p:spPr bwMode="auto">
          <a:xfrm>
            <a:off x="7396353" y="6193427"/>
            <a:ext cx="3110692" cy="5670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buClrTx/>
              <a:buFontTx/>
              <a:buNone/>
            </a:pPr>
            <a:r>
              <a:rPr lang="fr-FR" altLang="fr-FR" sz="2800" b="1" dirty="0">
                <a:solidFill>
                  <a:srgbClr val="198DB5"/>
                </a:solidFill>
                <a:latin typeface="+mn-lt"/>
                <a:cs typeface="Arial" panose="020B0604020202020204" pitchFamily="34" charset="0"/>
              </a:rPr>
              <a:t>Suite « Sources »…</a:t>
            </a:r>
          </a:p>
        </p:txBody>
      </p:sp>
      <p:pic>
        <p:nvPicPr>
          <p:cNvPr id="3" name="Image 2">
            <a:extLst>
              <a:ext uri="{FF2B5EF4-FFF2-40B4-BE49-F238E27FC236}">
                <a16:creationId xmlns:a16="http://schemas.microsoft.com/office/drawing/2014/main" id="{EDB4B0FB-CC42-4E02-C7BB-821172D26FD0}"/>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9441662" y="1780091"/>
            <a:ext cx="1663525" cy="2034799"/>
          </a:xfrm>
          <a:prstGeom prst="rect">
            <a:avLst/>
          </a:prstGeom>
        </p:spPr>
      </p:pic>
      <p:pic>
        <p:nvPicPr>
          <p:cNvPr id="2" name="Image 1">
            <a:hlinkClick r:id="rId11" action="ppaction://hlinksldjump"/>
            <a:extLst>
              <a:ext uri="{FF2B5EF4-FFF2-40B4-BE49-F238E27FC236}">
                <a16:creationId xmlns:a16="http://schemas.microsoft.com/office/drawing/2014/main" id="{70BBD419-3CED-647C-E1FF-C4382D0E7DF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85089" y="4759075"/>
            <a:ext cx="756916" cy="641604"/>
          </a:xfrm>
          <a:prstGeom prst="rect">
            <a:avLst/>
          </a:prstGeom>
        </p:spPr>
      </p:pic>
    </p:spTree>
    <p:extLst>
      <p:ext uri="{BB962C8B-B14F-4D97-AF65-F5344CB8AC3E}">
        <p14:creationId xmlns:p14="http://schemas.microsoft.com/office/powerpoint/2010/main" val="32185211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20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20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20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par>
                                <p:cTn id="27" presetID="10" presetClass="entr" presetSubtype="0" fill="hold" grpId="0" nodeType="withEffect">
                                  <p:stCondLst>
                                    <p:cond delay="20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par>
                                <p:cTn id="35" presetID="10" presetClass="entr" presetSubtype="0" fill="hold" grpId="0" nodeType="withEffect">
                                  <p:stCondLst>
                                    <p:cond delay="200"/>
                                  </p:stCondLst>
                                  <p:childTnLst>
                                    <p:set>
                                      <p:cBhvr>
                                        <p:cTn id="36" dur="1" fill="hold">
                                          <p:stCondLst>
                                            <p:cond delay="0"/>
                                          </p:stCondLst>
                                        </p:cTn>
                                        <p:tgtEl>
                                          <p:spTgt spid="55"/>
                                        </p:tgtEl>
                                        <p:attrNameLst>
                                          <p:attrName>style.visibility</p:attrName>
                                        </p:attrNameLst>
                                      </p:cBhvr>
                                      <p:to>
                                        <p:strVal val="visible"/>
                                      </p:to>
                                    </p:set>
                                    <p:animEffect transition="in" filter="fade">
                                      <p:cBhvr>
                                        <p:cTn id="37" dur="500"/>
                                        <p:tgtEl>
                                          <p:spTgt spid="55"/>
                                        </p:tgtEl>
                                      </p:cBhvr>
                                    </p:animEffect>
                                  </p:childTnLst>
                                </p:cTn>
                              </p:par>
                              <p:par>
                                <p:cTn id="38" presetID="10" presetClass="entr" presetSubtype="0" fill="hold" grpId="0" nodeType="withEffect">
                                  <p:stCondLst>
                                    <p:cond delay="20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500"/>
                                        <p:tgtEl>
                                          <p:spTgt spid="30"/>
                                        </p:tgtEl>
                                      </p:cBhvr>
                                    </p:animEffect>
                                  </p:childTnLst>
                                </p:cTn>
                              </p:par>
                              <p:par>
                                <p:cTn id="41" presetID="10" presetClass="entr" presetSubtype="0" fill="hold" grpId="0" nodeType="withEffect">
                                  <p:stCondLst>
                                    <p:cond delay="20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par>
                          <p:cTn id="44" fill="hold">
                            <p:stCondLst>
                              <p:cond delay="700"/>
                            </p:stCondLst>
                            <p:childTnLst>
                              <p:par>
                                <p:cTn id="45" presetID="2" presetClass="entr" presetSubtype="4" fill="hold" grpId="0" nodeType="afterEffect">
                                  <p:stCondLst>
                                    <p:cond delay="0"/>
                                  </p:stCondLst>
                                  <p:childTnLst>
                                    <p:set>
                                      <p:cBhvr>
                                        <p:cTn id="46" dur="1" fill="hold">
                                          <p:stCondLst>
                                            <p:cond delay="0"/>
                                          </p:stCondLst>
                                        </p:cTn>
                                        <p:tgtEl>
                                          <p:spTgt spid="56"/>
                                        </p:tgtEl>
                                        <p:attrNameLst>
                                          <p:attrName>style.visibility</p:attrName>
                                        </p:attrNameLst>
                                      </p:cBhvr>
                                      <p:to>
                                        <p:strVal val="visible"/>
                                      </p:to>
                                    </p:set>
                                    <p:anim calcmode="lin" valueType="num">
                                      <p:cBhvr additive="base">
                                        <p:cTn id="47" dur="500" fill="hold"/>
                                        <p:tgtEl>
                                          <p:spTgt spid="56"/>
                                        </p:tgtEl>
                                        <p:attrNameLst>
                                          <p:attrName>ppt_x</p:attrName>
                                        </p:attrNameLst>
                                      </p:cBhvr>
                                      <p:tavLst>
                                        <p:tav tm="0">
                                          <p:val>
                                            <p:strVal val="#ppt_x"/>
                                          </p:val>
                                        </p:tav>
                                        <p:tav tm="100000">
                                          <p:val>
                                            <p:strVal val="#ppt_x"/>
                                          </p:val>
                                        </p:tav>
                                      </p:tavLst>
                                    </p:anim>
                                    <p:anim calcmode="lin" valueType="num">
                                      <p:cBhvr additive="base">
                                        <p:cTn id="48"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animBg="1"/>
      <p:bldP spid="25" grpId="0" animBg="1"/>
      <p:bldP spid="26" grpId="0" animBg="1"/>
      <p:bldP spid="29" grpId="0" animBg="1"/>
      <p:bldP spid="30" grpId="0" animBg="1"/>
      <p:bldP spid="31" grpId="0" animBg="1"/>
      <p:bldP spid="55" grpId="0"/>
      <p:bldP spid="56" grpId="0"/>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 1 de particules de tailles differentes">
            <a:extLst>
              <a:ext uri="{FF2B5EF4-FFF2-40B4-BE49-F238E27FC236}">
                <a16:creationId xmlns:a16="http://schemas.microsoft.com/office/drawing/2014/main" id="{A09DCD57-37B6-2646-DD60-1293107E32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2500" y="4193805"/>
            <a:ext cx="3882020" cy="1614456"/>
          </a:xfrm>
          <a:prstGeom prst="rect">
            <a:avLst/>
          </a:prstGeom>
        </p:spPr>
      </p:pic>
      <mc:AlternateContent xmlns:mc="http://schemas.openxmlformats.org/markup-compatibility/2006" xmlns:a14="http://schemas.microsoft.com/office/drawing/2010/main">
        <mc:Choice Requires="a14">
          <p:sp>
            <p:nvSpPr>
              <p:cNvPr id="3" name="ZoneTexte 5">
                <a:extLst>
                  <a:ext uri="{FF2B5EF4-FFF2-40B4-BE49-F238E27FC236}">
                    <a16:creationId xmlns:a16="http://schemas.microsoft.com/office/drawing/2014/main" id="{B3091DE5-F26E-171E-CD78-DC5A5CCE81D6}"/>
                  </a:ext>
                </a:extLst>
              </p:cNvPr>
              <p:cNvSpPr txBox="1"/>
              <p:nvPr/>
            </p:nvSpPr>
            <p:spPr>
              <a:xfrm>
                <a:off x="1838234" y="5215676"/>
                <a:ext cx="4119257" cy="813108"/>
              </a:xfrm>
              <a:prstGeom prst="rect">
                <a:avLst/>
              </a:prstGeom>
              <a:noFill/>
            </p:spPr>
            <p:txBody>
              <a:bodyPr wrap="square">
                <a:spAutoFit/>
              </a:bodyPr>
              <a:lstStyle/>
              <a:p>
                <a:r>
                  <a:rPr lang="fr-FR" altLang="fr-FR" sz="2000" b="1" dirty="0">
                    <a:solidFill>
                      <a:srgbClr val="2F5597"/>
                    </a:solidFill>
                  </a:rPr>
                  <a:t>V = </a:t>
                </a:r>
                <a14:m>
                  <m:oMath xmlns:m="http://schemas.openxmlformats.org/officeDocument/2006/math">
                    <m:f>
                      <m:fPr>
                        <m:ctrlPr>
                          <a:rPr lang="fr-FR" altLang="fr-FR" sz="2000" b="1" i="1" smtClean="0">
                            <a:solidFill>
                              <a:srgbClr val="2F5597"/>
                            </a:solidFill>
                            <a:latin typeface="Cambria Math" panose="02040503050406030204" pitchFamily="18" charset="0"/>
                            <a:ea typeface="Cambria Math" panose="02040503050406030204" pitchFamily="18" charset="0"/>
                          </a:rPr>
                        </m:ctrlPr>
                      </m:fPr>
                      <m:num>
                        <m:r>
                          <a:rPr lang="fr-FR" altLang="fr-FR" sz="2000" b="1" i="1" smtClean="0">
                            <a:solidFill>
                              <a:srgbClr val="2F5597"/>
                            </a:solidFill>
                            <a:latin typeface="Cambria Math" panose="02040503050406030204" pitchFamily="18" charset="0"/>
                            <a:ea typeface="Cambria Math" panose="02040503050406030204" pitchFamily="18" charset="0"/>
                          </a:rPr>
                          <m:t>𝟒</m:t>
                        </m:r>
                      </m:num>
                      <m:den>
                        <m:r>
                          <a:rPr lang="fr-FR" altLang="fr-FR" sz="2000" b="1" i="1" smtClean="0">
                            <a:solidFill>
                              <a:srgbClr val="2F5597"/>
                            </a:solidFill>
                            <a:latin typeface="Cambria Math" panose="02040503050406030204" pitchFamily="18" charset="0"/>
                            <a:ea typeface="Cambria Math" panose="02040503050406030204" pitchFamily="18" charset="0"/>
                          </a:rPr>
                          <m:t>𝟑</m:t>
                        </m:r>
                      </m:den>
                    </m:f>
                    <m:r>
                      <a:rPr lang="fr-FR" altLang="fr-FR" sz="2000" b="1" i="1" smtClean="0">
                        <a:solidFill>
                          <a:srgbClr val="2F5597"/>
                        </a:solidFill>
                        <a:latin typeface="Cambria Math" panose="02040503050406030204" pitchFamily="18" charset="0"/>
                        <a:ea typeface="Cambria Math" panose="02040503050406030204" pitchFamily="18" charset="0"/>
                      </a:rPr>
                      <m:t>×</m:t>
                    </m:r>
                    <m:r>
                      <a:rPr lang="el-GR" altLang="fr-FR" sz="2000" b="1" i="1" smtClean="0">
                        <a:solidFill>
                          <a:srgbClr val="2F5597"/>
                        </a:solidFill>
                        <a:latin typeface="Cambria Math" panose="02040503050406030204" pitchFamily="18" charset="0"/>
                        <a:ea typeface="Cambria Math" panose="02040503050406030204" pitchFamily="18" charset="0"/>
                      </a:rPr>
                      <m:t>𝝅</m:t>
                    </m:r>
                    <m:r>
                      <a:rPr lang="el-GR" altLang="fr-FR" sz="2000" b="1" i="1" smtClean="0">
                        <a:solidFill>
                          <a:srgbClr val="2F5597"/>
                        </a:solidFill>
                        <a:latin typeface="Cambria Math" panose="02040503050406030204" pitchFamily="18" charset="0"/>
                        <a:ea typeface="Cambria Math" panose="02040503050406030204" pitchFamily="18" charset="0"/>
                      </a:rPr>
                      <m:t>×</m:t>
                    </m:r>
                    <m:r>
                      <a:rPr lang="fr-FR" altLang="fr-FR" sz="2000" b="1" i="1" smtClean="0">
                        <a:solidFill>
                          <a:srgbClr val="2F5597"/>
                        </a:solidFill>
                        <a:latin typeface="Cambria Math" panose="02040503050406030204" pitchFamily="18" charset="0"/>
                        <a:ea typeface="Cambria Math" panose="02040503050406030204" pitchFamily="18" charset="0"/>
                      </a:rPr>
                      <m:t>𝒓</m:t>
                    </m:r>
                    <m:r>
                      <a:rPr lang="fr-FR" altLang="fr-FR" sz="2000" b="1" i="1" baseline="30000" smtClean="0">
                        <a:solidFill>
                          <a:srgbClr val="2F5597"/>
                        </a:solidFill>
                        <a:latin typeface="Cambria Math" panose="02040503050406030204" pitchFamily="18" charset="0"/>
                        <a:ea typeface="Cambria Math" panose="02040503050406030204" pitchFamily="18" charset="0"/>
                      </a:rPr>
                      <m:t>𝟑</m:t>
                    </m:r>
                  </m:oMath>
                </a14:m>
                <a:endParaRPr lang="fr-FR" altLang="fr-FR" sz="2000" b="1" baseline="30000" dirty="0">
                  <a:solidFill>
                    <a:srgbClr val="2F5597"/>
                  </a:solidFill>
                </a:endParaRPr>
              </a:p>
              <a:p>
                <a:r>
                  <a:rPr lang="fr-FR" altLang="fr-FR" dirty="0">
                    <a:solidFill>
                      <a:srgbClr val="2F5597"/>
                    </a:solidFill>
                  </a:rPr>
                  <a:t>Où</a:t>
                </a:r>
                <a:r>
                  <a:rPr lang="fr-FR" altLang="fr-FR" b="1" dirty="0">
                    <a:solidFill>
                      <a:srgbClr val="2F5597"/>
                    </a:solidFill>
                  </a:rPr>
                  <a:t> r </a:t>
                </a:r>
                <a:r>
                  <a:rPr lang="fr-FR" altLang="fr-FR" dirty="0">
                    <a:solidFill>
                      <a:srgbClr val="2F5597"/>
                    </a:solidFill>
                  </a:rPr>
                  <a:t>est le rayon de la sphère.</a:t>
                </a:r>
              </a:p>
            </p:txBody>
          </p:sp>
        </mc:Choice>
        <mc:Fallback xmlns="">
          <p:sp>
            <p:nvSpPr>
              <p:cNvPr id="3" name="ZoneTexte 5">
                <a:extLst>
                  <a:ext uri="{FF2B5EF4-FFF2-40B4-BE49-F238E27FC236}">
                    <a16:creationId xmlns:a16="http://schemas.microsoft.com/office/drawing/2014/main" id="{B3091DE5-F26E-171E-CD78-DC5A5CCE81D6}"/>
                  </a:ext>
                </a:extLst>
              </p:cNvPr>
              <p:cNvSpPr txBox="1">
                <a:spLocks noRot="1" noChangeAspect="1" noMove="1" noResize="1" noEditPoints="1" noAdjustHandles="1" noChangeArrowheads="1" noChangeShapeType="1" noTextEdit="1"/>
              </p:cNvSpPr>
              <p:nvPr/>
            </p:nvSpPr>
            <p:spPr>
              <a:xfrm>
                <a:off x="1838234" y="5215676"/>
                <a:ext cx="4119257" cy="813108"/>
              </a:xfrm>
              <a:prstGeom prst="rect">
                <a:avLst/>
              </a:prstGeom>
              <a:blipFill>
                <a:blip r:embed="rId4"/>
                <a:stretch>
                  <a:fillRect l="-1630" b="-11278"/>
                </a:stretch>
              </a:blipFill>
            </p:spPr>
            <p:txBody>
              <a:bodyPr/>
              <a:lstStyle/>
              <a:p>
                <a:r>
                  <a:rPr lang="fr-FR">
                    <a:noFill/>
                  </a:rPr>
                  <a:t> </a:t>
                </a:r>
              </a:p>
            </p:txBody>
          </p:sp>
        </mc:Fallback>
      </mc:AlternateContent>
      <p:sp>
        <p:nvSpPr>
          <p:cNvPr id="4" name="ZoneTexte 3">
            <a:extLst>
              <a:ext uri="{FF2B5EF4-FFF2-40B4-BE49-F238E27FC236}">
                <a16:creationId xmlns:a16="http://schemas.microsoft.com/office/drawing/2014/main" id="{13A4ED34-A293-B25C-BF04-67F0B0738749}"/>
              </a:ext>
            </a:extLst>
          </p:cNvPr>
          <p:cNvSpPr txBox="1"/>
          <p:nvPr/>
        </p:nvSpPr>
        <p:spPr>
          <a:xfrm>
            <a:off x="1838234" y="2074627"/>
            <a:ext cx="10006436" cy="2246769"/>
          </a:xfrm>
          <a:prstGeom prst="rect">
            <a:avLst/>
          </a:prstGeom>
          <a:noFill/>
        </p:spPr>
        <p:txBody>
          <a:bodyPr wrap="square">
            <a:spAutoFit/>
          </a:bodyPr>
          <a:lstStyle/>
          <a:p>
            <a:r>
              <a:rPr lang="fr-FR" altLang="fr-FR" sz="2000" dirty="0">
                <a:solidFill>
                  <a:srgbClr val="2F5597"/>
                </a:solidFill>
              </a:rPr>
              <a:t>1. Une particule PM10 : une sphère de diamètre 10 µm (rayon = 5 µm) et une particule PM1 (diamètre 1 µm, rayon = 0,5 µm).</a:t>
            </a:r>
          </a:p>
          <a:p>
            <a:r>
              <a:rPr lang="fr-FR" altLang="fr-FR" sz="2000" dirty="0">
                <a:solidFill>
                  <a:srgbClr val="2F5597"/>
                </a:solidFill>
              </a:rPr>
              <a:t>2. Comparer le volume d’une PM10 avec celui d’une PM1.</a:t>
            </a:r>
          </a:p>
          <a:p>
            <a:r>
              <a:rPr lang="fr-FR" altLang="fr-FR" sz="2000" dirty="0">
                <a:solidFill>
                  <a:srgbClr val="2F5597"/>
                </a:solidFill>
              </a:rPr>
              <a:t>3. Calculer le rapport de volume.</a:t>
            </a:r>
          </a:p>
          <a:p>
            <a:r>
              <a:rPr lang="fr-FR" altLang="fr-FR" sz="2000" dirty="0">
                <a:solidFill>
                  <a:srgbClr val="2F5597"/>
                </a:solidFill>
              </a:rPr>
              <a:t>4. Répéter l’opération pour une particule PM0,1 (diamètre 0,1 µm, rayon = 0,05 µm).</a:t>
            </a:r>
          </a:p>
          <a:p>
            <a:r>
              <a:rPr lang="fr-FR" altLang="fr-FR" sz="2000" dirty="0">
                <a:solidFill>
                  <a:srgbClr val="2F5597"/>
                </a:solidFill>
              </a:rPr>
              <a:t>5. Conclure en donnant le nombre de petites particules nécessaires pour équivaloir à une grosse particule.</a:t>
            </a:r>
            <a:endParaRPr lang="fr-FR" altLang="fr-FR" sz="2000" b="1" baseline="30000" dirty="0">
              <a:solidFill>
                <a:srgbClr val="2F5597"/>
              </a:solidFill>
            </a:endParaRPr>
          </a:p>
        </p:txBody>
      </p:sp>
      <p:sp>
        <p:nvSpPr>
          <p:cNvPr id="5" name="ZoneTexte 1">
            <a:extLst>
              <a:ext uri="{FF2B5EF4-FFF2-40B4-BE49-F238E27FC236}">
                <a16:creationId xmlns:a16="http://schemas.microsoft.com/office/drawing/2014/main" id="{6DB1F1C1-421F-C3C6-FCF7-FFF85BBDA15C}"/>
              </a:ext>
            </a:extLst>
          </p:cNvPr>
          <p:cNvSpPr txBox="1"/>
          <p:nvPr/>
        </p:nvSpPr>
        <p:spPr>
          <a:xfrm>
            <a:off x="1657480" y="1223728"/>
            <a:ext cx="6225362" cy="400110"/>
          </a:xfrm>
          <a:prstGeom prst="rect">
            <a:avLst/>
          </a:prstGeom>
          <a:noFill/>
        </p:spPr>
        <p:txBody>
          <a:bodyPr wrap="square">
            <a:spAutoFit/>
          </a:bodyPr>
          <a:lstStyle/>
          <a:p>
            <a:r>
              <a:rPr lang="fr-FR" altLang="fr-FR" sz="2000" b="1" u="sng" dirty="0">
                <a:solidFill>
                  <a:srgbClr val="2F5597"/>
                </a:solidFill>
              </a:rPr>
              <a:t>Protocole</a:t>
            </a:r>
            <a:r>
              <a:rPr lang="fr-FR" altLang="fr-FR" sz="2000" b="1" dirty="0">
                <a:solidFill>
                  <a:srgbClr val="2F5597"/>
                </a:solidFill>
              </a:rPr>
              <a:t> : </a:t>
            </a:r>
          </a:p>
        </p:txBody>
      </p:sp>
      <p:sp>
        <p:nvSpPr>
          <p:cNvPr id="6" name="ZoneTexte 4">
            <a:extLst>
              <a:ext uri="{FF2B5EF4-FFF2-40B4-BE49-F238E27FC236}">
                <a16:creationId xmlns:a16="http://schemas.microsoft.com/office/drawing/2014/main" id="{D2C390A2-AE20-5F0B-8262-1DBB54ADEE1A}"/>
              </a:ext>
            </a:extLst>
          </p:cNvPr>
          <p:cNvSpPr txBox="1"/>
          <p:nvPr/>
        </p:nvSpPr>
        <p:spPr>
          <a:xfrm>
            <a:off x="1657480" y="4507790"/>
            <a:ext cx="3882020" cy="707886"/>
          </a:xfrm>
          <a:prstGeom prst="rect">
            <a:avLst/>
          </a:prstGeom>
          <a:noFill/>
        </p:spPr>
        <p:txBody>
          <a:bodyPr wrap="square">
            <a:spAutoFit/>
          </a:bodyPr>
          <a:lstStyle/>
          <a:p>
            <a:r>
              <a:rPr lang="fr-FR" altLang="fr-FR" sz="2000" b="1" dirty="0">
                <a:solidFill>
                  <a:srgbClr val="2F5597"/>
                </a:solidFill>
              </a:rPr>
              <a:t>Rappel théorique : </a:t>
            </a:r>
          </a:p>
          <a:p>
            <a:r>
              <a:rPr lang="fr-FR" altLang="fr-FR" sz="2000" dirty="0">
                <a:solidFill>
                  <a:srgbClr val="2F5597"/>
                </a:solidFill>
              </a:rPr>
              <a:t>Quel est le volume d’une sphère ?   </a:t>
            </a:r>
          </a:p>
        </p:txBody>
      </p:sp>
      <p:sp>
        <p:nvSpPr>
          <p:cNvPr id="7" name="ZoneTexte 2">
            <a:extLst>
              <a:ext uri="{FF2B5EF4-FFF2-40B4-BE49-F238E27FC236}">
                <a16:creationId xmlns:a16="http://schemas.microsoft.com/office/drawing/2014/main" id="{93EDD9CB-B4EA-87ED-FCAA-E38C5BDC74D7}"/>
              </a:ext>
            </a:extLst>
          </p:cNvPr>
          <p:cNvSpPr txBox="1"/>
          <p:nvPr/>
        </p:nvSpPr>
        <p:spPr>
          <a:xfrm>
            <a:off x="1637440" y="1609686"/>
            <a:ext cx="10399841" cy="400110"/>
          </a:xfrm>
          <a:prstGeom prst="rect">
            <a:avLst/>
          </a:prstGeom>
          <a:noFill/>
        </p:spPr>
        <p:txBody>
          <a:bodyPr wrap="square">
            <a:spAutoFit/>
          </a:bodyPr>
          <a:lstStyle/>
          <a:p>
            <a:r>
              <a:rPr lang="fr-FR" altLang="fr-FR" sz="2000" dirty="0">
                <a:solidFill>
                  <a:srgbClr val="2F5597"/>
                </a:solidFill>
              </a:rPr>
              <a:t>On considère une particule (PM) comme une sphère parfaite. </a:t>
            </a:r>
            <a:endParaRPr lang="fr-FR" altLang="fr-FR" sz="2000" b="1" dirty="0">
              <a:solidFill>
                <a:srgbClr val="2F5597"/>
              </a:solidFill>
            </a:endParaRPr>
          </a:p>
        </p:txBody>
      </p:sp>
      <p:sp>
        <p:nvSpPr>
          <p:cNvPr id="8" name="Text suite diapositive suivante">
            <a:hlinkClick r:id="rId5" action="ppaction://hlinksldjump"/>
            <a:extLst>
              <a:ext uri="{FF2B5EF4-FFF2-40B4-BE49-F238E27FC236}">
                <a16:creationId xmlns:a16="http://schemas.microsoft.com/office/drawing/2014/main" id="{5EAA2216-73AF-2E53-977C-37ACEF50BEDD}"/>
              </a:ext>
            </a:extLst>
          </p:cNvPr>
          <p:cNvSpPr txBox="1">
            <a:spLocks noChangeArrowheads="1"/>
          </p:cNvSpPr>
          <p:nvPr/>
        </p:nvSpPr>
        <p:spPr bwMode="auto">
          <a:xfrm>
            <a:off x="5151812" y="6145356"/>
            <a:ext cx="3590735" cy="567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buClrTx/>
              <a:buFontTx/>
              <a:buNone/>
            </a:pPr>
            <a:r>
              <a:rPr lang="fr-FR" altLang="fr-FR" sz="2800" b="1" dirty="0">
                <a:solidFill>
                  <a:srgbClr val="198DB5"/>
                </a:solidFill>
                <a:latin typeface="+mn-lt"/>
                <a:cs typeface="Arial" panose="020B0604020202020204" pitchFamily="34" charset="0"/>
              </a:rPr>
              <a:t>Suite « correction »…</a:t>
            </a:r>
          </a:p>
        </p:txBody>
      </p:sp>
      <p:pic>
        <p:nvPicPr>
          <p:cNvPr id="9" name="Picto Retour">
            <a:hlinkClick r:id="rId6" action="ppaction://hlinksldjump"/>
            <a:extLst>
              <a:ext uri="{FF2B5EF4-FFF2-40B4-BE49-F238E27FC236}">
                <a16:creationId xmlns:a16="http://schemas.microsoft.com/office/drawing/2014/main" id="{4094B74E-39D2-A79A-271D-D9F66EADEF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27605" y="5688577"/>
            <a:ext cx="596157" cy="567075"/>
          </a:xfrm>
          <a:prstGeom prst="rect">
            <a:avLst/>
          </a:prstGeom>
        </p:spPr>
      </p:pic>
      <p:sp>
        <p:nvSpPr>
          <p:cNvPr id="14" name="titre de la diapositive">
            <a:extLst>
              <a:ext uri="{FF2B5EF4-FFF2-40B4-BE49-F238E27FC236}">
                <a16:creationId xmlns:a16="http://schemas.microsoft.com/office/drawing/2014/main" id="{9A7AD708-D529-05F8-B463-79AB9B4293E3}"/>
              </a:ext>
            </a:extLst>
          </p:cNvPr>
          <p:cNvSpPr txBox="1"/>
          <p:nvPr/>
        </p:nvSpPr>
        <p:spPr>
          <a:xfrm>
            <a:off x="1295463" y="252995"/>
            <a:ext cx="10714074" cy="584775"/>
          </a:xfrm>
          <a:prstGeom prst="rect">
            <a:avLst/>
          </a:prstGeom>
          <a:noFill/>
        </p:spPr>
        <p:txBody>
          <a:bodyPr wrap="square">
            <a:spAutoFit/>
          </a:bodyPr>
          <a:lstStyle/>
          <a:p>
            <a:pPr algn="ctr" eaLnBrk="1" hangingPunct="1">
              <a:buClrTx/>
              <a:buFontTx/>
              <a:buNone/>
            </a:pPr>
            <a:r>
              <a:rPr lang="fr-FR" sz="3200" b="1" dirty="0">
                <a:solidFill>
                  <a:srgbClr val="2E75B6"/>
                </a:solidFill>
              </a:rPr>
              <a:t>Rapport volumique entre une PM10 et une PM1</a:t>
            </a:r>
            <a:endParaRPr lang="fr-FR" altLang="fr-FR" sz="3200" b="1" dirty="0">
              <a:solidFill>
                <a:srgbClr val="2E75B6"/>
              </a:solidFill>
              <a:latin typeface="+mn-lt"/>
              <a:ea typeface="+mn-ea"/>
              <a:cs typeface="Arial" charset="0"/>
            </a:endParaRPr>
          </a:p>
        </p:txBody>
      </p:sp>
    </p:spTree>
    <p:extLst>
      <p:ext uri="{BB962C8B-B14F-4D97-AF65-F5344CB8AC3E}">
        <p14:creationId xmlns:p14="http://schemas.microsoft.com/office/powerpoint/2010/main" val="70291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700"/>
                            </p:stCondLst>
                            <p:childTnLst>
                              <p:par>
                                <p:cTn id="17" presetID="2" presetClass="entr" presetSubtype="4"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FBF20F7-CE46-A8F8-3649-CFF3C17033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4119" y="794024"/>
            <a:ext cx="4068345" cy="6104240"/>
          </a:xfrm>
          <a:prstGeom prst="rect">
            <a:avLst/>
          </a:prstGeom>
        </p:spPr>
      </p:pic>
      <p:sp>
        <p:nvSpPr>
          <p:cNvPr id="46081" name="Rectangle 1">
            <a:extLst>
              <a:ext uri="{FF2B5EF4-FFF2-40B4-BE49-F238E27FC236}">
                <a16:creationId xmlns:a16="http://schemas.microsoft.com/office/drawing/2014/main" id="{049DB5A9-1151-2C5C-DF6F-E05C5E24EF3E}"/>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Qui surveille la qualité de l’air ?</a:t>
            </a:r>
          </a:p>
        </p:txBody>
      </p:sp>
      <p:sp>
        <p:nvSpPr>
          <p:cNvPr id="46082" name="Rectangle 2">
            <a:extLst>
              <a:ext uri="{FF2B5EF4-FFF2-40B4-BE49-F238E27FC236}">
                <a16:creationId xmlns:a16="http://schemas.microsoft.com/office/drawing/2014/main" id="{CF52B1AE-BB95-D9EF-F014-A60811967B38}"/>
              </a:ext>
            </a:extLst>
          </p:cNvPr>
          <p:cNvSpPr>
            <a:spLocks noChangeArrowheads="1"/>
          </p:cNvSpPr>
          <p:nvPr/>
        </p:nvSpPr>
        <p:spPr bwMode="auto">
          <a:xfrm>
            <a:off x="-11111" y="-12252"/>
            <a:ext cx="1496818" cy="6869805"/>
          </a:xfrm>
          <a:prstGeom prst="rect">
            <a:avLst/>
          </a:prstGeom>
          <a:solidFill>
            <a:srgbClr val="E5F6F7"/>
          </a:solidFill>
          <a:ln>
            <a:noFill/>
          </a:ln>
          <a:effectLst>
            <a:outerShdw dist="37675" dir="2700000" algn="ctr" rotWithShape="0">
              <a:srgbClr val="000000">
                <a:alpha val="23042"/>
              </a:srgbClr>
            </a:outerShdw>
          </a:effectLst>
          <a:extLst>
            <a:ext uri="{91240B29-F687-4F45-9708-019B960494DF}">
              <a14:hiddenLine xmlns:a14="http://schemas.microsoft.com/office/drawing/2010/main" w="9525" cap="flat">
                <a:solidFill>
                  <a:srgbClr val="3465A4"/>
                </a:solidFill>
                <a:round/>
                <a:headEnd/>
                <a:tailEnd/>
              </a14:hiddenLine>
            </a:ext>
          </a:extLst>
        </p:spPr>
        <p:txBody>
          <a:bodyPr wrap="none" anchor="ctr"/>
          <a:lstStyle/>
          <a:p>
            <a:endParaRPr lang="fr-FR" dirty="0"/>
          </a:p>
        </p:txBody>
      </p:sp>
      <p:pic>
        <p:nvPicPr>
          <p:cNvPr id="46083" name="Picture 3">
            <a:extLst>
              <a:ext uri="{FF2B5EF4-FFF2-40B4-BE49-F238E27FC236}">
                <a16:creationId xmlns:a16="http://schemas.microsoft.com/office/drawing/2014/main" id="{78492F28-4D5B-3002-F7FD-5677BEBD0A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062" y="1705199"/>
            <a:ext cx="779362" cy="66190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6084" name="Picture 4">
            <a:extLst>
              <a:ext uri="{FF2B5EF4-FFF2-40B4-BE49-F238E27FC236}">
                <a16:creationId xmlns:a16="http://schemas.microsoft.com/office/drawing/2014/main" id="{F21DC2D7-8B22-C45C-C380-C876C966FE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174" y="3765507"/>
            <a:ext cx="744440" cy="6317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5" name="Rectangle 5">
            <a:extLst>
              <a:ext uri="{FF2B5EF4-FFF2-40B4-BE49-F238E27FC236}">
                <a16:creationId xmlns:a16="http://schemas.microsoft.com/office/drawing/2014/main" id="{F89903B0-C62F-381A-A8DD-ED718C5DF201}"/>
              </a:ext>
            </a:extLst>
          </p:cNvPr>
          <p:cNvSpPr>
            <a:spLocks noChangeArrowheads="1"/>
          </p:cNvSpPr>
          <p:nvPr/>
        </p:nvSpPr>
        <p:spPr bwMode="auto">
          <a:xfrm>
            <a:off x="106349" y="2294086"/>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dirty="0">
                <a:solidFill>
                  <a:srgbClr val="44546A"/>
                </a:solidFill>
                <a:latin typeface="Chelsea Market" charset="0"/>
                <a:cs typeface="Chelsea Market" charset="0"/>
              </a:rPr>
              <a:t>INFO</a:t>
            </a:r>
          </a:p>
        </p:txBody>
      </p:sp>
      <p:sp>
        <p:nvSpPr>
          <p:cNvPr id="46086" name="Rectangle 6">
            <a:extLst>
              <a:ext uri="{FF2B5EF4-FFF2-40B4-BE49-F238E27FC236}">
                <a16:creationId xmlns:a16="http://schemas.microsoft.com/office/drawing/2014/main" id="{69942CDB-8B19-BC5C-60A7-C2BDDDF4713E}"/>
              </a:ext>
            </a:extLst>
          </p:cNvPr>
          <p:cNvSpPr>
            <a:spLocks noChangeArrowheads="1"/>
          </p:cNvSpPr>
          <p:nvPr/>
        </p:nvSpPr>
        <p:spPr bwMode="auto">
          <a:xfrm>
            <a:off x="139682" y="4341694"/>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dirty="0">
                <a:solidFill>
                  <a:srgbClr val="44546A"/>
                </a:solidFill>
                <a:latin typeface="Chelsea Market" charset="0"/>
                <a:cs typeface="Chelsea Market" charset="0"/>
              </a:rPr>
              <a:t>VIDEO</a:t>
            </a:r>
          </a:p>
        </p:txBody>
      </p:sp>
      <p:pic>
        <p:nvPicPr>
          <p:cNvPr id="46087" name="Picture 7">
            <a:extLst>
              <a:ext uri="{FF2B5EF4-FFF2-40B4-BE49-F238E27FC236}">
                <a16:creationId xmlns:a16="http://schemas.microsoft.com/office/drawing/2014/main" id="{493F04CF-2B86-A474-6302-91CE64D9A1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538" y="2762337"/>
            <a:ext cx="739679" cy="628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8" name="Rectangle 8">
            <a:extLst>
              <a:ext uri="{FF2B5EF4-FFF2-40B4-BE49-F238E27FC236}">
                <a16:creationId xmlns:a16="http://schemas.microsoft.com/office/drawing/2014/main" id="{3C59492A-CE78-D41D-A5BA-E99E17122400}"/>
              </a:ext>
            </a:extLst>
          </p:cNvPr>
          <p:cNvSpPr>
            <a:spLocks noChangeArrowheads="1"/>
          </p:cNvSpPr>
          <p:nvPr/>
        </p:nvSpPr>
        <p:spPr bwMode="auto">
          <a:xfrm>
            <a:off x="128571" y="3341699"/>
            <a:ext cx="1084121"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dirty="0">
                <a:solidFill>
                  <a:srgbClr val="44546A"/>
                </a:solidFill>
                <a:latin typeface="Chelsea Market" charset="0"/>
                <a:cs typeface="Chelsea Market" charset="0"/>
              </a:rPr>
              <a:t>GUIDE</a:t>
            </a:r>
          </a:p>
        </p:txBody>
      </p:sp>
      <p:sp>
        <p:nvSpPr>
          <p:cNvPr id="46089" name="Rectangle 9">
            <a:extLst>
              <a:ext uri="{FF2B5EF4-FFF2-40B4-BE49-F238E27FC236}">
                <a16:creationId xmlns:a16="http://schemas.microsoft.com/office/drawing/2014/main" id="{BCE1213E-9E33-7F8D-51D0-7787E9722EE2}"/>
              </a:ext>
            </a:extLst>
          </p:cNvPr>
          <p:cNvSpPr>
            <a:spLocks noChangeArrowheads="1"/>
          </p:cNvSpPr>
          <p:nvPr/>
        </p:nvSpPr>
        <p:spPr bwMode="auto">
          <a:xfrm>
            <a:off x="136507" y="5322641"/>
            <a:ext cx="1084122" cy="337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1600" dirty="0">
                <a:solidFill>
                  <a:srgbClr val="44546A"/>
                </a:solidFill>
                <a:latin typeface="Chelsea Market" charset="0"/>
                <a:cs typeface="Chelsea Market" charset="0"/>
              </a:rPr>
              <a:t>TP</a:t>
            </a:r>
          </a:p>
        </p:txBody>
      </p:sp>
      <p:pic>
        <p:nvPicPr>
          <p:cNvPr id="46090" name="Picture 10">
            <a:extLst>
              <a:ext uri="{FF2B5EF4-FFF2-40B4-BE49-F238E27FC236}">
                <a16:creationId xmlns:a16="http://schemas.microsoft.com/office/drawing/2014/main" id="{6F8B7875-C786-B34E-4E56-34CB993B9D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760" y="4759152"/>
            <a:ext cx="711107" cy="6031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6091" name="Picture 11">
            <a:extLst>
              <a:ext uri="{FF2B5EF4-FFF2-40B4-BE49-F238E27FC236}">
                <a16:creationId xmlns:a16="http://schemas.microsoft.com/office/drawing/2014/main" id="{EC6A2376-653A-214E-BA3E-CA1B679196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1268" y="229017"/>
            <a:ext cx="793647" cy="89205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angle 13">
            <a:extLst>
              <a:ext uri="{FF2B5EF4-FFF2-40B4-BE49-F238E27FC236}">
                <a16:creationId xmlns:a16="http://schemas.microsoft.com/office/drawing/2014/main" id="{0C4D69FB-D7D2-708A-9B0D-E9661372A2A2}"/>
              </a:ext>
            </a:extLst>
          </p:cNvPr>
          <p:cNvSpPr>
            <a:spLocks noChangeArrowheads="1"/>
          </p:cNvSpPr>
          <p:nvPr/>
        </p:nvSpPr>
        <p:spPr bwMode="auto">
          <a:xfrm>
            <a:off x="5448763" y="4833177"/>
            <a:ext cx="5933940" cy="10141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1000"/>
              </a:spcBef>
              <a:spcAft>
                <a:spcPts val="800"/>
              </a:spcAft>
            </a:pPr>
            <a:r>
              <a:rPr lang="fr-FR" altLang="fr-FR" sz="2000" dirty="0">
                <a:solidFill>
                  <a:srgbClr val="2F5597"/>
                </a:solidFill>
              </a:rPr>
              <a:t>Dans d’autres pays de l’Union européenne ce peut être les collectivités, ou l’État qui se chargent de la surveillance de la qualité de l’air.</a:t>
            </a:r>
          </a:p>
        </p:txBody>
      </p:sp>
      <p:sp>
        <p:nvSpPr>
          <p:cNvPr id="3" name="Rectangle 13">
            <a:extLst>
              <a:ext uri="{FF2B5EF4-FFF2-40B4-BE49-F238E27FC236}">
                <a16:creationId xmlns:a16="http://schemas.microsoft.com/office/drawing/2014/main" id="{40E92343-6AF0-F9F7-D331-F91712DFB79A}"/>
              </a:ext>
            </a:extLst>
          </p:cNvPr>
          <p:cNvSpPr>
            <a:spLocks noChangeArrowheads="1"/>
          </p:cNvSpPr>
          <p:nvPr/>
        </p:nvSpPr>
        <p:spPr bwMode="auto">
          <a:xfrm>
            <a:off x="5448762" y="1960497"/>
            <a:ext cx="5933941" cy="2398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r>
              <a:rPr lang="fr-FR" sz="2000" dirty="0">
                <a:solidFill>
                  <a:srgbClr val="2F5597"/>
                </a:solidFill>
              </a:rPr>
              <a:t>Les observatoires de la qualité de l’air surveillent la pollution atmosphérique et évaluent également l’</a:t>
            </a:r>
            <a:r>
              <a:rPr lang="fr-FR" sz="2000" b="1" dirty="0">
                <a:solidFill>
                  <a:srgbClr val="2F5597"/>
                </a:solidFill>
              </a:rPr>
              <a:t>exposition des populations, afin d’informer et d’aider à la prise de décision.</a:t>
            </a:r>
            <a:r>
              <a:rPr lang="fr-FR" sz="2000" dirty="0">
                <a:solidFill>
                  <a:srgbClr val="2F5597"/>
                </a:solidFill>
              </a:rPr>
              <a:t> </a:t>
            </a:r>
            <a:endParaRPr lang="fr-FR" sz="2000" dirty="0"/>
          </a:p>
          <a:p>
            <a:pPr algn="just">
              <a:lnSpc>
                <a:spcPct val="104000"/>
              </a:lnSpc>
              <a:spcBef>
                <a:spcPts val="1000"/>
              </a:spcBef>
              <a:spcAft>
                <a:spcPts val="800"/>
              </a:spcAft>
            </a:pPr>
            <a:r>
              <a:rPr lang="fr-FR" altLang="fr-FR" sz="2000" dirty="0">
                <a:solidFill>
                  <a:srgbClr val="2F5597"/>
                </a:solidFill>
              </a:rPr>
              <a:t>En </a:t>
            </a:r>
            <a:r>
              <a:rPr lang="fr-FR" altLang="fr-FR" sz="2000" b="1" dirty="0">
                <a:solidFill>
                  <a:srgbClr val="2F5597"/>
                </a:solidFill>
              </a:rPr>
              <a:t>France</a:t>
            </a:r>
            <a:r>
              <a:rPr lang="fr-FR" altLang="fr-FR" sz="2000" dirty="0">
                <a:solidFill>
                  <a:srgbClr val="2F5597"/>
                </a:solidFill>
              </a:rPr>
              <a:t>, cette mission est assurée par </a:t>
            </a:r>
            <a:r>
              <a:rPr lang="fr-FR" altLang="fr-FR" sz="2000" b="1" dirty="0">
                <a:solidFill>
                  <a:srgbClr val="2F5597"/>
                </a:solidFill>
              </a:rPr>
              <a:t>les «AASQA» </a:t>
            </a:r>
            <a:r>
              <a:rPr lang="fr-FR" altLang="fr-FR" sz="2000" dirty="0">
                <a:solidFill>
                  <a:srgbClr val="2F5597"/>
                </a:solidFill>
              </a:rPr>
              <a:t>(des </a:t>
            </a:r>
            <a:r>
              <a:rPr lang="fr-FR" altLang="fr-FR" sz="2000" b="1" dirty="0">
                <a:solidFill>
                  <a:srgbClr val="2F5597"/>
                </a:solidFill>
              </a:rPr>
              <a:t>associations</a:t>
            </a:r>
            <a:r>
              <a:rPr lang="fr-FR" altLang="fr-FR" sz="2000" dirty="0">
                <a:solidFill>
                  <a:srgbClr val="2F5597"/>
                </a:solidFill>
              </a:rPr>
              <a:t> de loi 1901), agréées par le Ministère de la Transition écologique.</a:t>
            </a:r>
          </a:p>
        </p:txBody>
      </p:sp>
      <p:pic>
        <p:nvPicPr>
          <p:cNvPr id="6" name="Grand ?">
            <a:extLst>
              <a:ext uri="{FF2B5EF4-FFF2-40B4-BE49-F238E27FC236}">
                <a16:creationId xmlns:a16="http://schemas.microsoft.com/office/drawing/2014/main" id="{D0D56950-2349-1763-6EF1-234412665DD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 t="20267" r="74062" b="18936"/>
          <a:stretch/>
        </p:blipFill>
        <p:spPr bwMode="auto">
          <a:xfrm>
            <a:off x="4546118" y="1213353"/>
            <a:ext cx="3099763" cy="5265582"/>
          </a:xfrm>
          <a:prstGeom prst="rect">
            <a:avLst/>
          </a:prstGeom>
          <a:noFill/>
          <a:ln>
            <a:noFill/>
          </a:ln>
          <a:effectLst/>
          <a:extLst>
            <a:ext uri="{909E8E84-426E-40DD-AFC4-6F175D3DCCD1}">
              <a14:hiddenFill xmlns:a14="http://schemas.microsoft.com/office/drawing/2010/main">
                <a:blipFill dpi="0" rotWithShape="0">
                  <a:blip/>
                  <a:srcRect t="20267" r="71779" b="1893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8" name="Groupe 7">
            <a:extLst>
              <a:ext uri="{FF2B5EF4-FFF2-40B4-BE49-F238E27FC236}">
                <a16:creationId xmlns:a16="http://schemas.microsoft.com/office/drawing/2014/main" id="{CFA4A5E2-E76B-C4FA-46B0-A93FF94B1B2B}"/>
              </a:ext>
            </a:extLst>
          </p:cNvPr>
          <p:cNvGrpSpPr/>
          <p:nvPr/>
        </p:nvGrpSpPr>
        <p:grpSpPr>
          <a:xfrm>
            <a:off x="3449368" y="3848856"/>
            <a:ext cx="530617" cy="254220"/>
            <a:chOff x="3449368" y="3848856"/>
            <a:chExt cx="530617" cy="254220"/>
          </a:xfrm>
        </p:grpSpPr>
        <p:sp>
          <p:nvSpPr>
            <p:cNvPr id="7" name="Ellipse 6">
              <a:extLst>
                <a:ext uri="{FF2B5EF4-FFF2-40B4-BE49-F238E27FC236}">
                  <a16:creationId xmlns:a16="http://schemas.microsoft.com/office/drawing/2014/main" id="{4D441D2C-ABC6-DA36-5D1A-599447358A33}"/>
                </a:ext>
              </a:extLst>
            </p:cNvPr>
            <p:cNvSpPr/>
            <p:nvPr/>
          </p:nvSpPr>
          <p:spPr>
            <a:xfrm>
              <a:off x="3449368" y="3985846"/>
              <a:ext cx="530617" cy="1172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Logo AtmoSud">
              <a:extLst>
                <a:ext uri="{FF2B5EF4-FFF2-40B4-BE49-F238E27FC236}">
                  <a16:creationId xmlns:a16="http://schemas.microsoft.com/office/drawing/2014/main" id="{C2092697-4CD8-0F6B-77D7-F452646092FC}"/>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3449368" y="3848856"/>
              <a:ext cx="480360" cy="191202"/>
            </a:xfrm>
            <a:prstGeom prst="rect">
              <a:avLst/>
            </a:prstGeom>
            <a:solidFill>
              <a:schemeClr val="bg1"/>
            </a:solidFill>
            <a:ln>
              <a:noFill/>
            </a:ln>
          </p:spPr>
        </p:pic>
      </p:grpSp>
    </p:spTree>
    <p:extLst>
      <p:ext uri="{BB962C8B-B14F-4D97-AF65-F5344CB8AC3E}">
        <p14:creationId xmlns:p14="http://schemas.microsoft.com/office/powerpoint/2010/main" val="273792240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par>
                          <p:cTn id="11" fill="hold">
                            <p:stCondLst>
                              <p:cond delay="500"/>
                            </p:stCondLst>
                            <p:childTnLst>
                              <p:par>
                                <p:cTn id="12" presetID="10" presetClass="entr" presetSubtype="0" fill="hold" grpId="0" nodeType="afterEffect">
                                  <p:stCondLst>
                                    <p:cond delay="25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p:stCondLst>
                              <p:cond delay="1250"/>
                            </p:stCondLst>
                            <p:childTnLst>
                              <p:par>
                                <p:cTn id="16" presetID="10" presetClass="entr" presetSubtype="0" fill="hold" grpId="0" nodeType="afterEffect">
                                  <p:stCondLst>
                                    <p:cond delay="25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80" name="Titre de la diapositive">
            <a:extLst>
              <a:ext uri="{FF2B5EF4-FFF2-40B4-BE49-F238E27FC236}">
                <a16:creationId xmlns:a16="http://schemas.microsoft.com/office/drawing/2014/main" id="{D0005BF2-5227-BE49-19D9-12DDCC2CF6BD}"/>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rgbClr val="2E75B6"/>
                </a:solidFill>
                <a:latin typeface="+mn-lt"/>
                <a:ea typeface="+mn-ea"/>
                <a:cs typeface="Arial" charset="0"/>
              </a:rPr>
              <a:t>Rapport</a:t>
            </a:r>
            <a:r>
              <a:rPr lang="fr-FR" altLang="fr-FR" sz="3200" b="1" dirty="0">
                <a:solidFill>
                  <a:schemeClr val="accent5">
                    <a:lumMod val="75000"/>
                  </a:schemeClr>
                </a:solidFill>
                <a:latin typeface="+mn-lt"/>
                <a:ea typeface="+mn-ea"/>
                <a:cs typeface="Arial" charset="0"/>
              </a:rPr>
              <a:t> volumique entre une PM10 et une PM1</a:t>
            </a:r>
          </a:p>
        </p:txBody>
      </p:sp>
      <mc:AlternateContent xmlns:mc="http://schemas.openxmlformats.org/markup-compatibility/2006" xmlns:a14="http://schemas.microsoft.com/office/drawing/2010/main">
        <mc:Choice Requires="a14">
          <p:sp>
            <p:nvSpPr>
              <p:cNvPr id="2" name="ZoneTexte 1">
                <a:extLst>
                  <a:ext uri="{FF2B5EF4-FFF2-40B4-BE49-F238E27FC236}">
                    <a16:creationId xmlns:a16="http://schemas.microsoft.com/office/drawing/2014/main" id="{D8F181A4-4FC3-E203-904B-544FC3E8197E}"/>
                  </a:ext>
                </a:extLst>
              </p:cNvPr>
              <p:cNvSpPr txBox="1"/>
              <p:nvPr/>
            </p:nvSpPr>
            <p:spPr>
              <a:xfrm>
                <a:off x="1690603" y="1287712"/>
                <a:ext cx="10293516" cy="5329729"/>
              </a:xfrm>
              <a:prstGeom prst="rect">
                <a:avLst/>
              </a:prstGeom>
              <a:noFill/>
            </p:spPr>
            <p:txBody>
              <a:bodyPr wrap="square">
                <a:spAutoFit/>
              </a:bodyPr>
              <a:lstStyle/>
              <a:p>
                <a:pPr marL="457200" indent="-457200">
                  <a:buAutoNum type="arabicPeriod"/>
                </a:pPr>
                <a:r>
                  <a:rPr lang="fr-FR" altLang="fr-FR" sz="2000" b="1" u="sng" dirty="0">
                    <a:solidFill>
                      <a:srgbClr val="2F5597"/>
                    </a:solidFill>
                  </a:rPr>
                  <a:t>Cas d’une particule PM10 et PM1</a:t>
                </a:r>
              </a:p>
              <a:p>
                <a:endParaRPr lang="fr-FR" altLang="fr-FR" sz="1100" b="1" u="sng" dirty="0">
                  <a:solidFill>
                    <a:srgbClr val="2F5597"/>
                  </a:solidFill>
                </a:endParaRPr>
              </a:p>
              <a:p>
                <a:pPr marL="342900" indent="-342900">
                  <a:buFont typeface="Arial" panose="020B0604020202020204" pitchFamily="34" charset="0"/>
                  <a:buChar char="•"/>
                </a:pPr>
                <a:r>
                  <a:rPr lang="fr-FR" altLang="fr-FR" sz="2000" dirty="0">
                    <a:solidFill>
                      <a:srgbClr val="2F5597"/>
                    </a:solidFill>
                  </a:rPr>
                  <a:t>Une particule PM10 a un </a:t>
                </a:r>
                <a:r>
                  <a:rPr lang="fr-FR" altLang="fr-FR" sz="2000" b="1" dirty="0">
                    <a:solidFill>
                      <a:srgbClr val="2F5597"/>
                    </a:solidFill>
                  </a:rPr>
                  <a:t>diamètre de 10 µm → rayon = 5 µm</a:t>
                </a:r>
                <a:r>
                  <a:rPr lang="fr-FR" altLang="fr-FR" sz="2000" dirty="0">
                    <a:solidFill>
                      <a:srgbClr val="2F5597"/>
                    </a:solidFill>
                  </a:rPr>
                  <a:t>.</a:t>
                </a:r>
              </a:p>
              <a:p>
                <a:pPr marL="342900" indent="-342900">
                  <a:buFont typeface="Arial" panose="020B0604020202020204" pitchFamily="34" charset="0"/>
                  <a:buChar char="•"/>
                </a:pPr>
                <a:r>
                  <a:rPr lang="fr-FR" altLang="fr-FR" sz="2000" dirty="0">
                    <a:solidFill>
                      <a:srgbClr val="2F5597"/>
                    </a:solidFill>
                  </a:rPr>
                  <a:t>Une particule PM1 a un </a:t>
                </a:r>
                <a:r>
                  <a:rPr lang="fr-FR" altLang="fr-FR" sz="2000" b="1" dirty="0">
                    <a:solidFill>
                      <a:srgbClr val="2F5597"/>
                    </a:solidFill>
                  </a:rPr>
                  <a:t>diamètre de 1 µm → rayon = 0,5 µm</a:t>
                </a:r>
                <a:r>
                  <a:rPr lang="fr-FR" altLang="fr-FR" sz="2000" dirty="0">
                    <a:solidFill>
                      <a:srgbClr val="2F5597"/>
                    </a:solidFill>
                  </a:rPr>
                  <a:t>.</a:t>
                </a:r>
              </a:p>
              <a:p>
                <a:pPr marL="342900" indent="-342900">
                  <a:buFont typeface="Arial" panose="020B0604020202020204" pitchFamily="34" charset="0"/>
                  <a:buChar char="•"/>
                </a:pPr>
                <a:r>
                  <a:rPr lang="fr-FR" altLang="fr-FR" sz="2000" b="1" dirty="0">
                    <a:solidFill>
                      <a:srgbClr val="2F5597"/>
                    </a:solidFill>
                  </a:rPr>
                  <a:t>Le rapport de taille </a:t>
                </a:r>
                <a:r>
                  <a:rPr lang="fr-FR" altLang="fr-FR" sz="2000" dirty="0">
                    <a:solidFill>
                      <a:srgbClr val="2F5597"/>
                    </a:solidFill>
                  </a:rPr>
                  <a:t>est de</a:t>
                </a:r>
                <a:r>
                  <a:rPr lang="fr-FR" altLang="fr-FR" sz="2000" b="1" dirty="0">
                    <a:solidFill>
                      <a:srgbClr val="2F5597"/>
                    </a:solidFill>
                  </a:rPr>
                  <a:t> 10 </a:t>
                </a:r>
                <a:r>
                  <a:rPr lang="fr-FR" altLang="fr-FR" sz="2000" dirty="0">
                    <a:solidFill>
                      <a:srgbClr val="2F5597"/>
                    </a:solidFill>
                  </a:rPr>
                  <a:t>(diamètre de 10 µm par rapport à 1 µm).</a:t>
                </a:r>
              </a:p>
              <a:p>
                <a:r>
                  <a:rPr lang="fr-FR" altLang="fr-FR" sz="2000" dirty="0">
                    <a:solidFill>
                      <a:srgbClr val="2F5597"/>
                    </a:solidFill>
                  </a:rPr>
                  <a:t>Comme le volume dépend du rayon au cube, le rapport volumique est : </a:t>
                </a:r>
                <a:r>
                  <a:rPr lang="fr-FR" altLang="fr-FR" sz="2000" b="1" dirty="0">
                    <a:solidFill>
                      <a:srgbClr val="2F5597"/>
                    </a:solidFill>
                  </a:rPr>
                  <a:t>V = </a:t>
                </a:r>
                <a14:m>
                  <m:oMath xmlns:m="http://schemas.openxmlformats.org/officeDocument/2006/math">
                    <m:f>
                      <m:fPr>
                        <m:ctrlPr>
                          <a:rPr lang="fr-FR" altLang="fr-FR" sz="2000" b="1" i="1">
                            <a:solidFill>
                              <a:srgbClr val="2F5597"/>
                            </a:solidFill>
                            <a:latin typeface="Cambria Math" panose="02040503050406030204" pitchFamily="18" charset="0"/>
                            <a:ea typeface="Cambria Math" panose="02040503050406030204" pitchFamily="18" charset="0"/>
                          </a:rPr>
                        </m:ctrlPr>
                      </m:fPr>
                      <m:num>
                        <m:r>
                          <a:rPr lang="fr-FR" altLang="fr-FR" sz="2000" b="1" i="1">
                            <a:solidFill>
                              <a:srgbClr val="2F5597"/>
                            </a:solidFill>
                            <a:latin typeface="Cambria Math" panose="02040503050406030204" pitchFamily="18" charset="0"/>
                            <a:ea typeface="Cambria Math" panose="02040503050406030204" pitchFamily="18" charset="0"/>
                          </a:rPr>
                          <m:t>𝟒</m:t>
                        </m:r>
                      </m:num>
                      <m:den>
                        <m:r>
                          <a:rPr lang="fr-FR" altLang="fr-FR" sz="2000" b="1" i="1">
                            <a:solidFill>
                              <a:srgbClr val="2F5597"/>
                            </a:solidFill>
                            <a:latin typeface="Cambria Math" panose="02040503050406030204" pitchFamily="18" charset="0"/>
                            <a:ea typeface="Cambria Math" panose="02040503050406030204" pitchFamily="18" charset="0"/>
                          </a:rPr>
                          <m:t>𝟑</m:t>
                        </m:r>
                      </m:den>
                    </m:f>
                    <m:r>
                      <a:rPr lang="fr-FR" altLang="fr-FR" sz="2000" b="1" i="1">
                        <a:solidFill>
                          <a:srgbClr val="2F5597"/>
                        </a:solidFill>
                        <a:latin typeface="Cambria Math" panose="02040503050406030204" pitchFamily="18" charset="0"/>
                        <a:ea typeface="Cambria Math" panose="02040503050406030204" pitchFamily="18" charset="0"/>
                      </a:rPr>
                      <m:t>×</m:t>
                    </m:r>
                    <m:r>
                      <a:rPr lang="el-GR" altLang="fr-FR" sz="2000" b="1" i="1">
                        <a:solidFill>
                          <a:srgbClr val="2F5597"/>
                        </a:solidFill>
                        <a:latin typeface="Cambria Math" panose="02040503050406030204" pitchFamily="18" charset="0"/>
                        <a:ea typeface="Cambria Math" panose="02040503050406030204" pitchFamily="18" charset="0"/>
                      </a:rPr>
                      <m:t>𝝅</m:t>
                    </m:r>
                    <m:r>
                      <a:rPr lang="el-GR" altLang="fr-FR" sz="2000" b="1" i="1">
                        <a:solidFill>
                          <a:srgbClr val="2F5597"/>
                        </a:solidFill>
                        <a:latin typeface="Cambria Math" panose="02040503050406030204" pitchFamily="18" charset="0"/>
                        <a:ea typeface="Cambria Math" panose="02040503050406030204" pitchFamily="18" charset="0"/>
                      </a:rPr>
                      <m:t>×</m:t>
                    </m:r>
                    <m:r>
                      <a:rPr lang="fr-FR" altLang="fr-FR" sz="2000" b="1" i="1" smtClean="0">
                        <a:solidFill>
                          <a:srgbClr val="FF0000"/>
                        </a:solidFill>
                        <a:latin typeface="Cambria Math" panose="02040503050406030204" pitchFamily="18" charset="0"/>
                        <a:ea typeface="Cambria Math" panose="02040503050406030204" pitchFamily="18" charset="0"/>
                      </a:rPr>
                      <m:t>𝒓</m:t>
                    </m:r>
                    <m:r>
                      <a:rPr lang="fr-FR" altLang="fr-FR" sz="2000" b="1" i="1" baseline="30000">
                        <a:solidFill>
                          <a:srgbClr val="FF0000"/>
                        </a:solidFill>
                        <a:latin typeface="Cambria Math" panose="02040503050406030204" pitchFamily="18" charset="0"/>
                        <a:ea typeface="Cambria Math" panose="02040503050406030204" pitchFamily="18" charset="0"/>
                      </a:rPr>
                      <m:t>𝟑</m:t>
                    </m:r>
                  </m:oMath>
                </a14:m>
                <a:endParaRPr lang="fr-FR" altLang="fr-FR" sz="2000" dirty="0">
                  <a:solidFill>
                    <a:srgbClr val="2F5597"/>
                  </a:solidFill>
                </a:endParaRPr>
              </a:p>
              <a:p>
                <a:pPr algn="ctr"/>
                <a:r>
                  <a:rPr lang="fr-FR" altLang="fr-FR" sz="2000" b="1" dirty="0">
                    <a:solidFill>
                      <a:srgbClr val="2F5597"/>
                    </a:solidFill>
                  </a:rPr>
                  <a:t>10</a:t>
                </a:r>
                <a:r>
                  <a:rPr lang="fr-FR" altLang="fr-FR" sz="2000" b="1" baseline="30000" dirty="0">
                    <a:solidFill>
                      <a:srgbClr val="2F5597"/>
                    </a:solidFill>
                  </a:rPr>
                  <a:t>3 </a:t>
                </a:r>
                <a:r>
                  <a:rPr lang="fr-FR" altLang="fr-FR" sz="2000" b="1" dirty="0">
                    <a:solidFill>
                      <a:srgbClr val="2F5597"/>
                    </a:solidFill>
                  </a:rPr>
                  <a:t>= 1000</a:t>
                </a:r>
              </a:p>
              <a:p>
                <a:pPr algn="ctr"/>
                <a:r>
                  <a:rPr lang="fr-FR" altLang="fr-FR" sz="2000" b="1" dirty="0">
                    <a:solidFill>
                      <a:srgbClr val="2F5597"/>
                    </a:solidFill>
                  </a:rPr>
                  <a:t>→ </a:t>
                </a:r>
                <a:r>
                  <a:rPr lang="fr-FR" altLang="fr-FR" sz="2000" dirty="0">
                    <a:solidFill>
                      <a:srgbClr val="2F5597"/>
                    </a:solidFill>
                  </a:rPr>
                  <a:t>Il faut </a:t>
                </a:r>
                <a:r>
                  <a:rPr lang="fr-FR" altLang="fr-FR" sz="2000" b="1" dirty="0">
                    <a:solidFill>
                      <a:srgbClr val="2F5597"/>
                    </a:solidFill>
                  </a:rPr>
                  <a:t>1000 particules PM1 </a:t>
                </a:r>
                <a:r>
                  <a:rPr lang="fr-FR" altLang="fr-FR" sz="2000" dirty="0">
                    <a:solidFill>
                      <a:srgbClr val="2F5597"/>
                    </a:solidFill>
                  </a:rPr>
                  <a:t>pour avoir </a:t>
                </a:r>
                <a:r>
                  <a:rPr lang="fr-FR" altLang="fr-FR" sz="2000" b="1" dirty="0">
                    <a:solidFill>
                      <a:srgbClr val="2F5597"/>
                    </a:solidFill>
                  </a:rPr>
                  <a:t>le volume d’une seule PM10.</a:t>
                </a:r>
              </a:p>
              <a:p>
                <a:endParaRPr lang="fr-FR" altLang="fr-FR" sz="1050" dirty="0">
                  <a:solidFill>
                    <a:srgbClr val="2F5597"/>
                  </a:solidFill>
                </a:endParaRPr>
              </a:p>
              <a:p>
                <a:r>
                  <a:rPr lang="fr-FR" altLang="fr-FR" sz="2000" b="1" dirty="0">
                    <a:solidFill>
                      <a:srgbClr val="2F5597"/>
                    </a:solidFill>
                  </a:rPr>
                  <a:t>2. </a:t>
                </a:r>
                <a:r>
                  <a:rPr lang="fr-FR" altLang="fr-FR" sz="2000" b="1" u="sng" dirty="0">
                    <a:solidFill>
                      <a:srgbClr val="2F5597"/>
                    </a:solidFill>
                  </a:rPr>
                  <a:t>Cas d’une particule PM10 et PM0,1</a:t>
                </a:r>
              </a:p>
              <a:p>
                <a:endParaRPr lang="fr-FR" altLang="fr-FR" sz="1000" b="1" dirty="0">
                  <a:solidFill>
                    <a:srgbClr val="2F5597"/>
                  </a:solidFill>
                </a:endParaRPr>
              </a:p>
              <a:p>
                <a:pPr marL="342900" indent="-342900">
                  <a:buFont typeface="Arial" panose="020B0604020202020204" pitchFamily="34" charset="0"/>
                  <a:buChar char="•"/>
                </a:pPr>
                <a:r>
                  <a:rPr lang="fr-FR" altLang="fr-FR" sz="2000" dirty="0">
                    <a:solidFill>
                      <a:srgbClr val="2F5597"/>
                    </a:solidFill>
                  </a:rPr>
                  <a:t>Une particule PM0,1 a un </a:t>
                </a:r>
                <a:r>
                  <a:rPr lang="fr-FR" altLang="fr-FR" sz="2000" b="1" dirty="0">
                    <a:solidFill>
                      <a:srgbClr val="2F5597"/>
                    </a:solidFill>
                  </a:rPr>
                  <a:t>diamètre de 0,1 µm → rayon = 0,05 µm.</a:t>
                </a:r>
              </a:p>
              <a:p>
                <a:pPr marL="342900" indent="-342900">
                  <a:buFont typeface="Arial" panose="020B0604020202020204" pitchFamily="34" charset="0"/>
                  <a:buChar char="•"/>
                </a:pPr>
                <a:r>
                  <a:rPr lang="fr-FR" altLang="fr-FR" sz="2000" dirty="0">
                    <a:solidFill>
                      <a:srgbClr val="2F5597"/>
                    </a:solidFill>
                  </a:rPr>
                  <a:t>Le </a:t>
                </a:r>
                <a:r>
                  <a:rPr lang="fr-FR" altLang="fr-FR" sz="2000" b="1" dirty="0">
                    <a:solidFill>
                      <a:srgbClr val="2F5597"/>
                    </a:solidFill>
                  </a:rPr>
                  <a:t>rapport de taille </a:t>
                </a:r>
                <a:r>
                  <a:rPr lang="fr-FR" altLang="fr-FR" sz="2000" dirty="0">
                    <a:solidFill>
                      <a:srgbClr val="2F5597"/>
                    </a:solidFill>
                  </a:rPr>
                  <a:t>est de </a:t>
                </a:r>
                <a:r>
                  <a:rPr lang="fr-FR" altLang="fr-FR" sz="2000" b="1" dirty="0">
                    <a:solidFill>
                      <a:srgbClr val="2F5597"/>
                    </a:solidFill>
                  </a:rPr>
                  <a:t>100 </a:t>
                </a:r>
                <a:r>
                  <a:rPr lang="fr-FR" altLang="fr-FR" sz="2000" dirty="0">
                    <a:solidFill>
                      <a:srgbClr val="2F5597"/>
                    </a:solidFill>
                  </a:rPr>
                  <a:t>(10 µm par rapport à 0,1 µm).</a:t>
                </a:r>
              </a:p>
              <a:p>
                <a:r>
                  <a:rPr lang="fr-FR" altLang="fr-FR" sz="2000" dirty="0">
                    <a:solidFill>
                      <a:srgbClr val="2F5597"/>
                    </a:solidFill>
                  </a:rPr>
                  <a:t>Le </a:t>
                </a:r>
                <a:r>
                  <a:rPr lang="fr-FR" altLang="fr-FR" sz="2000" b="1" dirty="0">
                    <a:solidFill>
                      <a:srgbClr val="2F5597"/>
                    </a:solidFill>
                  </a:rPr>
                  <a:t>rapport volumique </a:t>
                </a:r>
                <a:r>
                  <a:rPr lang="fr-FR" altLang="fr-FR" sz="2000" dirty="0">
                    <a:solidFill>
                      <a:srgbClr val="2F5597"/>
                    </a:solidFill>
                  </a:rPr>
                  <a:t>est donc :</a:t>
                </a:r>
              </a:p>
              <a:p>
                <a:pPr algn="ctr"/>
                <a:r>
                  <a:rPr lang="fr-FR" altLang="fr-FR" sz="2000" b="1" dirty="0">
                    <a:solidFill>
                      <a:srgbClr val="2F5597"/>
                    </a:solidFill>
                  </a:rPr>
                  <a:t>100</a:t>
                </a:r>
                <a:r>
                  <a:rPr lang="fr-FR" altLang="fr-FR" sz="2000" b="1" baseline="30000" dirty="0">
                    <a:solidFill>
                      <a:srgbClr val="2F5597"/>
                    </a:solidFill>
                  </a:rPr>
                  <a:t>3 </a:t>
                </a:r>
                <a:r>
                  <a:rPr lang="fr-FR" altLang="fr-FR" sz="2000" b="1" dirty="0">
                    <a:solidFill>
                      <a:srgbClr val="2F5597"/>
                    </a:solidFill>
                  </a:rPr>
                  <a:t>= 1 000 000</a:t>
                </a:r>
                <a:r>
                  <a:rPr lang="fr-FR" altLang="fr-FR" sz="2000" dirty="0">
                    <a:solidFill>
                      <a:srgbClr val="2F5597"/>
                    </a:solidFill>
                  </a:rPr>
                  <a:t> </a:t>
                </a:r>
              </a:p>
              <a:p>
                <a:pPr algn="ctr"/>
                <a:r>
                  <a:rPr lang="fr-FR" altLang="fr-FR" sz="2000" b="1" dirty="0">
                    <a:solidFill>
                      <a:srgbClr val="2F5597"/>
                    </a:solidFill>
                  </a:rPr>
                  <a:t>→ </a:t>
                </a:r>
                <a:r>
                  <a:rPr lang="fr-FR" altLang="fr-FR" sz="2000" dirty="0">
                    <a:solidFill>
                      <a:srgbClr val="2F5597"/>
                    </a:solidFill>
                  </a:rPr>
                  <a:t>Il faut 1 million de particules PM0,1 pour avoir le volume d’une seule PM10.</a:t>
                </a:r>
              </a:p>
              <a:p>
                <a:endParaRPr lang="fr-FR" altLang="fr-FR" sz="2000" b="1" dirty="0">
                  <a:solidFill>
                    <a:srgbClr val="2F5597"/>
                  </a:solidFill>
                </a:endParaRPr>
              </a:p>
              <a:p>
                <a:r>
                  <a:rPr lang="fr-FR" altLang="fr-FR" sz="2000" b="1" dirty="0">
                    <a:solidFill>
                      <a:srgbClr val="2F5597"/>
                    </a:solidFill>
                  </a:rPr>
                  <a:t>Conclusion : </a:t>
                </a:r>
                <a:r>
                  <a:rPr lang="fr-FR" altLang="fr-FR" sz="2000" dirty="0">
                    <a:solidFill>
                      <a:srgbClr val="2F5597"/>
                    </a:solidFill>
                  </a:rPr>
                  <a:t>1PM10 = 1000 PM1 et 1PM10 = 1 000 000 PM0,1.</a:t>
                </a:r>
              </a:p>
            </p:txBody>
          </p:sp>
        </mc:Choice>
        <mc:Fallback xmlns="">
          <p:sp>
            <p:nvSpPr>
              <p:cNvPr id="2" name="ZoneTexte 1">
                <a:extLst>
                  <a:ext uri="{FF2B5EF4-FFF2-40B4-BE49-F238E27FC236}">
                    <a16:creationId xmlns:a16="http://schemas.microsoft.com/office/drawing/2014/main" id="{D8F181A4-4FC3-E203-904B-544FC3E8197E}"/>
                  </a:ext>
                </a:extLst>
              </p:cNvPr>
              <p:cNvSpPr txBox="1">
                <a:spLocks noRot="1" noChangeAspect="1" noMove="1" noResize="1" noEditPoints="1" noAdjustHandles="1" noChangeArrowheads="1" noChangeShapeType="1" noTextEdit="1"/>
              </p:cNvSpPr>
              <p:nvPr/>
            </p:nvSpPr>
            <p:spPr>
              <a:xfrm>
                <a:off x="1690603" y="1287712"/>
                <a:ext cx="10293516" cy="5329729"/>
              </a:xfrm>
              <a:prstGeom prst="rect">
                <a:avLst/>
              </a:prstGeom>
              <a:blipFill>
                <a:blip r:embed="rId4"/>
                <a:stretch>
                  <a:fillRect l="-651" t="-800" b="-1029"/>
                </a:stretch>
              </a:blipFill>
            </p:spPr>
            <p:txBody>
              <a:bodyPr/>
              <a:lstStyle/>
              <a:p>
                <a:r>
                  <a:rPr lang="fr-FR">
                    <a:noFill/>
                  </a:rPr>
                  <a:t> </a:t>
                </a:r>
              </a:p>
            </p:txBody>
          </p:sp>
        </mc:Fallback>
      </mc:AlternateContent>
      <p:pic>
        <p:nvPicPr>
          <p:cNvPr id="3" name="Picto Retour">
            <a:hlinkClick r:id="rId5" action="ppaction://hlinksldjump"/>
            <a:extLst>
              <a:ext uri="{FF2B5EF4-FFF2-40B4-BE49-F238E27FC236}">
                <a16:creationId xmlns:a16="http://schemas.microsoft.com/office/drawing/2014/main" id="{03047F71-DBAA-99A5-199F-4BFD61DAA7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7605" y="5688577"/>
            <a:ext cx="596157" cy="567075"/>
          </a:xfrm>
          <a:prstGeom prst="rect">
            <a:avLst/>
          </a:prstGeom>
        </p:spPr>
      </p:pic>
    </p:spTree>
    <p:extLst>
      <p:ext uri="{BB962C8B-B14F-4D97-AF65-F5344CB8AC3E}">
        <p14:creationId xmlns:p14="http://schemas.microsoft.com/office/powerpoint/2010/main" val="173340860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 name="titre de la diapositive">
            <a:extLst>
              <a:ext uri="{FF2B5EF4-FFF2-40B4-BE49-F238E27FC236}">
                <a16:creationId xmlns:a16="http://schemas.microsoft.com/office/drawing/2014/main" id="{3B6AD1BF-593C-031C-B624-67DE1F3C23D3}"/>
              </a:ext>
            </a:extLst>
          </p:cNvPr>
          <p:cNvSpPr/>
          <p:nvPr/>
        </p:nvSpPr>
        <p:spPr>
          <a:xfrm>
            <a:off x="1485900" y="7938"/>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200" b="1" dirty="0">
                <a:solidFill>
                  <a:schemeClr val="accent5">
                    <a:lumMod val="75000"/>
                  </a:schemeClr>
                </a:solidFill>
                <a:cs typeface="Arial" charset="0"/>
              </a:rPr>
              <a:t>D’où viennent les particules présentes dans l’air ?</a:t>
            </a:r>
          </a:p>
        </p:txBody>
      </p:sp>
      <p:sp>
        <p:nvSpPr>
          <p:cNvPr id="5" name="Bulle : source naturelle">
            <a:extLst>
              <a:ext uri="{FF2B5EF4-FFF2-40B4-BE49-F238E27FC236}">
                <a16:creationId xmlns:a16="http://schemas.microsoft.com/office/drawing/2014/main" id="{BFF9140E-1460-0606-7291-36803611FB46}"/>
              </a:ext>
            </a:extLst>
          </p:cNvPr>
          <p:cNvSpPr/>
          <p:nvPr/>
        </p:nvSpPr>
        <p:spPr bwMode="auto">
          <a:xfrm>
            <a:off x="7432093" y="2656273"/>
            <a:ext cx="2828453" cy="74620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8CBF61"/>
          </a:solidFill>
          <a:ln>
            <a:solidFill>
              <a:srgbClr val="8CBF61"/>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sz="2000" b="1" dirty="0">
                <a:solidFill>
                  <a:schemeClr val="bg1"/>
                </a:solidFill>
                <a:cs typeface="Arial" panose="020B0604020202020204" pitchFamily="34" charset="0"/>
              </a:rPr>
              <a:t>Sources naturelles </a:t>
            </a:r>
          </a:p>
        </p:txBody>
      </p:sp>
      <p:sp>
        <p:nvSpPr>
          <p:cNvPr id="6" name="Bulle : source anthropique">
            <a:extLst>
              <a:ext uri="{FF2B5EF4-FFF2-40B4-BE49-F238E27FC236}">
                <a16:creationId xmlns:a16="http://schemas.microsoft.com/office/drawing/2014/main" id="{8FB247DB-750D-3A8A-DE12-1BFEB12FB285}"/>
              </a:ext>
            </a:extLst>
          </p:cNvPr>
          <p:cNvSpPr/>
          <p:nvPr/>
        </p:nvSpPr>
        <p:spPr bwMode="auto">
          <a:xfrm>
            <a:off x="2235418" y="2686182"/>
            <a:ext cx="2883210" cy="76253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3">
            <a:schemeClr val="lt1"/>
          </a:lnRef>
          <a:fillRef idx="1">
            <a:schemeClr val="accent2"/>
          </a:fillRef>
          <a:effectRef idx="1">
            <a:schemeClr val="accent2"/>
          </a:effectRef>
          <a:fontRef idx="minor">
            <a:schemeClr val="lt1"/>
          </a:fontRef>
        </p:style>
        <p:txBody>
          <a:bodyPr anchor="ctr"/>
          <a:lstStyle/>
          <a:p>
            <a:pPr algn="ctr">
              <a:defRPr/>
            </a:pPr>
            <a:r>
              <a:rPr lang="fr-FR" altLang="fr-FR" sz="2000" b="1" dirty="0">
                <a:solidFill>
                  <a:schemeClr val="bg1"/>
                </a:solidFill>
                <a:cs typeface="Arial" panose="020B0604020202020204" pitchFamily="34" charset="0"/>
              </a:rPr>
              <a:t>Sources anthropiques</a:t>
            </a:r>
          </a:p>
        </p:txBody>
      </p:sp>
      <p:sp>
        <p:nvSpPr>
          <p:cNvPr id="8" name="ZoneTexte 1">
            <a:extLst>
              <a:ext uri="{FF2B5EF4-FFF2-40B4-BE49-F238E27FC236}">
                <a16:creationId xmlns:a16="http://schemas.microsoft.com/office/drawing/2014/main" id="{261EEDF7-66AF-5AF9-B661-5C3972853979}"/>
              </a:ext>
            </a:extLst>
          </p:cNvPr>
          <p:cNvSpPr txBox="1"/>
          <p:nvPr/>
        </p:nvSpPr>
        <p:spPr>
          <a:xfrm>
            <a:off x="1971748" y="3638907"/>
            <a:ext cx="3740639" cy="1200329"/>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Les transports, les usines, </a:t>
            </a:r>
            <a:r>
              <a:rPr lang="fr-FR" altLang="fr-FR" sz="1800" b="1" dirty="0">
                <a:solidFill>
                  <a:srgbClr val="2F5597"/>
                </a:solidFill>
              </a:rPr>
              <a:t>le chauffage et la climatisation, l’agriculture, l’activité domestique et d’autres encore…</a:t>
            </a:r>
            <a:endParaRPr lang="fr-FR" altLang="fr-FR" sz="1800" dirty="0">
              <a:solidFill>
                <a:srgbClr val="2F5597"/>
              </a:solidFill>
            </a:endParaRPr>
          </a:p>
        </p:txBody>
      </p:sp>
      <p:sp>
        <p:nvSpPr>
          <p:cNvPr id="10" name="ZoneTexte 2">
            <a:extLst>
              <a:ext uri="{FF2B5EF4-FFF2-40B4-BE49-F238E27FC236}">
                <a16:creationId xmlns:a16="http://schemas.microsoft.com/office/drawing/2014/main" id="{2AADCFD1-EABC-368B-6577-9C4A29B27A50}"/>
              </a:ext>
            </a:extLst>
          </p:cNvPr>
          <p:cNvSpPr txBox="1"/>
          <p:nvPr/>
        </p:nvSpPr>
        <p:spPr>
          <a:xfrm>
            <a:off x="6896405" y="3684774"/>
            <a:ext cx="4228977" cy="1200329"/>
          </a:xfrm>
          <a:prstGeom prst="rect">
            <a:avLst/>
          </a:prstGeom>
          <a:noFill/>
        </p:spPr>
        <p:txBody>
          <a:bodyPr wrap="square">
            <a:spAutoFit/>
          </a:bodyPr>
          <a:lstStyle/>
          <a:p>
            <a:pPr algn="ctr"/>
            <a:r>
              <a:rPr lang="fr-FR" altLang="fr-FR" sz="1800" dirty="0">
                <a:solidFill>
                  <a:srgbClr val="2F5597"/>
                </a:solidFill>
              </a:rPr>
              <a:t>Liées aux </a:t>
            </a:r>
            <a:r>
              <a:rPr lang="fr-FR" altLang="fr-FR" sz="1800" b="1" dirty="0">
                <a:solidFill>
                  <a:srgbClr val="2F5597"/>
                </a:solidFill>
              </a:rPr>
              <a:t>conditions climatiques et parfois à des évènements ponctuels </a:t>
            </a:r>
            <a:r>
              <a:rPr lang="fr-FR" altLang="fr-FR" sz="1800" dirty="0">
                <a:solidFill>
                  <a:srgbClr val="2F5597"/>
                </a:solidFill>
              </a:rPr>
              <a:t>(embruns marins, feux de forêts, éruptions volcaniques, pollens, sables du désert...). </a:t>
            </a:r>
            <a:endParaRPr lang="fr-FR" dirty="0"/>
          </a:p>
        </p:txBody>
      </p:sp>
      <p:pic>
        <p:nvPicPr>
          <p:cNvPr id="11" name="image volcans">
            <a:extLst>
              <a:ext uri="{FF2B5EF4-FFF2-40B4-BE49-F238E27FC236}">
                <a16:creationId xmlns:a16="http://schemas.microsoft.com/office/drawing/2014/main" id="{92B3CB06-A721-436B-9F74-092EAE5610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7209"/>
          <a:stretch>
            <a:fillRect/>
          </a:stretch>
        </p:blipFill>
        <p:spPr bwMode="auto">
          <a:xfrm>
            <a:off x="6933126" y="2290934"/>
            <a:ext cx="997934" cy="111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image pollens">
            <a:extLst>
              <a:ext uri="{FF2B5EF4-FFF2-40B4-BE49-F238E27FC236}">
                <a16:creationId xmlns:a16="http://schemas.microsoft.com/office/drawing/2014/main" id="{D5C32CC7-2C38-5C58-3EA3-4990BFA69DE4}"/>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384037" y="2334970"/>
            <a:ext cx="572545" cy="52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incendies">
            <a:extLst>
              <a:ext uri="{FF2B5EF4-FFF2-40B4-BE49-F238E27FC236}">
                <a16:creationId xmlns:a16="http://schemas.microsoft.com/office/drawing/2014/main" id="{CE7EFC19-5EC6-EB09-C91A-05AA3406379D}"/>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rot="21048244">
            <a:off x="9726297" y="2574841"/>
            <a:ext cx="1068497" cy="1092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Image 8">
            <a:extLst>
              <a:ext uri="{FF2B5EF4-FFF2-40B4-BE49-F238E27FC236}">
                <a16:creationId xmlns:a16="http://schemas.microsoft.com/office/drawing/2014/main" id="{43FD4687-22B2-0703-6D49-56294B36257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625495" y="1886401"/>
            <a:ext cx="1498477" cy="982054"/>
          </a:xfrm>
          <a:prstGeom prst="rect">
            <a:avLst/>
          </a:prstGeom>
        </p:spPr>
      </p:pic>
      <p:grpSp>
        <p:nvGrpSpPr>
          <p:cNvPr id="14" name="Groupe 4">
            <a:extLst>
              <a:ext uri="{FF2B5EF4-FFF2-40B4-BE49-F238E27FC236}">
                <a16:creationId xmlns:a16="http://schemas.microsoft.com/office/drawing/2014/main" id="{D59F1665-29D7-ABCC-EA9D-44C9A6740F42}"/>
              </a:ext>
            </a:extLst>
          </p:cNvPr>
          <p:cNvGrpSpPr>
            <a:grpSpLocks/>
          </p:cNvGrpSpPr>
          <p:nvPr/>
        </p:nvGrpSpPr>
        <p:grpSpPr bwMode="auto">
          <a:xfrm rot="21278482" flipH="1">
            <a:off x="1700843" y="2285714"/>
            <a:ext cx="1547264" cy="788860"/>
            <a:chOff x="5629975" y="3703368"/>
            <a:chExt cx="6336537" cy="2928176"/>
          </a:xfrm>
        </p:grpSpPr>
        <p:pic>
          <p:nvPicPr>
            <p:cNvPr id="16" name="image pollens">
              <a:extLst>
                <a:ext uri="{FF2B5EF4-FFF2-40B4-BE49-F238E27FC236}">
                  <a16:creationId xmlns:a16="http://schemas.microsoft.com/office/drawing/2014/main" id="{5A65510B-1992-7FF6-7AAB-54C3915824F7}"/>
                </a:ext>
              </a:extLst>
            </p:cNvPr>
            <p:cNvPicPr>
              <a:picLocks noChangeAspect="1" noChangeArrowheads="1"/>
            </p:cNvPicPr>
            <p:nvPr/>
          </p:nvPicPr>
          <p:blipFill rotWithShape="1">
            <a:blip r:embed="rId6"/>
            <a:srcRect l="8442" t="-2416" r="-8442" b="56209"/>
            <a:stretch/>
          </p:blipFill>
          <p:spPr bwMode="auto">
            <a:xfrm>
              <a:off x="8207026" y="4146014"/>
              <a:ext cx="3759486" cy="1571554"/>
            </a:xfrm>
            <a:prstGeom prst="teardrop">
              <a:avLst/>
            </a:prstGeom>
            <a:noFill/>
            <a:ln>
              <a:noFill/>
            </a:ln>
            <a:effectLst/>
          </p:spPr>
        </p:pic>
        <p:pic>
          <p:nvPicPr>
            <p:cNvPr id="17" name="voiture diesel">
              <a:extLst>
                <a:ext uri="{FF2B5EF4-FFF2-40B4-BE49-F238E27FC236}">
                  <a16:creationId xmlns:a16="http://schemas.microsoft.com/office/drawing/2014/main" id="{E4D7616C-6C3F-390F-7BDA-A6911DD47708}"/>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5629975" y="3703368"/>
              <a:ext cx="3750697" cy="2928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318472" name="Image chauffage au boit">
            <a:extLst>
              <a:ext uri="{FF2B5EF4-FFF2-40B4-BE49-F238E27FC236}">
                <a16:creationId xmlns:a16="http://schemas.microsoft.com/office/drawing/2014/main" id="{8C72AD7A-0CB2-5486-E796-CE838C89F9B4}"/>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4833353" y="2891625"/>
            <a:ext cx="680736" cy="665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o IMPORTANT">
            <a:extLst>
              <a:ext uri="{FF2B5EF4-FFF2-40B4-BE49-F238E27FC236}">
                <a16:creationId xmlns:a16="http://schemas.microsoft.com/office/drawing/2014/main" id="{9ED7C71E-BF01-3398-FE9C-AAF91668DD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96042" y="5570823"/>
            <a:ext cx="1085408" cy="625015"/>
          </a:xfrm>
          <a:prstGeom prst="rect">
            <a:avLst/>
          </a:prstGeom>
        </p:spPr>
      </p:pic>
      <p:sp>
        <p:nvSpPr>
          <p:cNvPr id="18" name="bulle 1">
            <a:extLst>
              <a:ext uri="{FF2B5EF4-FFF2-40B4-BE49-F238E27FC236}">
                <a16:creationId xmlns:a16="http://schemas.microsoft.com/office/drawing/2014/main" id="{36C86BC4-0E79-6A7B-4B5C-020328C90230}"/>
              </a:ext>
            </a:extLst>
          </p:cNvPr>
          <p:cNvSpPr/>
          <p:nvPr/>
        </p:nvSpPr>
        <p:spPr bwMode="auto">
          <a:xfrm>
            <a:off x="3732744" y="5096487"/>
            <a:ext cx="5395214" cy="145269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b="1" dirty="0"/>
              <a:t>Plus les particules sont fines, plus elles peuvent pénétrer profondément dans les voies respiratoires et atteindre, via la circulation sanguine, d’autres organes.</a:t>
            </a:r>
            <a:endParaRPr lang="fr-FR" dirty="0"/>
          </a:p>
        </p:txBody>
      </p:sp>
      <p:sp>
        <p:nvSpPr>
          <p:cNvPr id="7" name="ZoneTexte 6">
            <a:hlinkClick r:id="rId11" action="ppaction://hlinksldjump"/>
            <a:extLst>
              <a:ext uri="{FF2B5EF4-FFF2-40B4-BE49-F238E27FC236}">
                <a16:creationId xmlns:a16="http://schemas.microsoft.com/office/drawing/2014/main" id="{EBBA352E-9CE5-5B63-0166-AEB1D0D4DF5C}"/>
              </a:ext>
            </a:extLst>
          </p:cNvPr>
          <p:cNvSpPr txBox="1"/>
          <p:nvPr/>
        </p:nvSpPr>
        <p:spPr>
          <a:xfrm>
            <a:off x="474562" y="5965005"/>
            <a:ext cx="845642" cy="461665"/>
          </a:xfrm>
          <a:prstGeom prst="rect">
            <a:avLst/>
          </a:prstGeom>
          <a:noFill/>
        </p:spPr>
        <p:txBody>
          <a:bodyPr wrap="square">
            <a:spAutoFit/>
          </a:bodyPr>
          <a:lstStyle/>
          <a:p>
            <a:r>
              <a:rPr lang="fr-FR" altLang="fr-FR" sz="2400" b="1" dirty="0">
                <a:solidFill>
                  <a:srgbClr val="2B2E70"/>
                </a:solidFill>
                <a:latin typeface="+mn-lt"/>
                <a:cs typeface="Arial" panose="020B0604020202020204" pitchFamily="34" charset="0"/>
              </a:rPr>
              <a:t>Suite</a:t>
            </a:r>
            <a:endParaRPr lang="fr-FR" sz="2400" dirty="0">
              <a:solidFill>
                <a:srgbClr val="2B2E70"/>
              </a:solidFill>
            </a:endParaRPr>
          </a:p>
        </p:txBody>
      </p:sp>
    </p:spTree>
    <p:extLst>
      <p:ext uri="{BB962C8B-B14F-4D97-AF65-F5344CB8AC3E}">
        <p14:creationId xmlns:p14="http://schemas.microsoft.com/office/powerpoint/2010/main" val="50310441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318472"/>
                                        </p:tgtEl>
                                        <p:attrNameLst>
                                          <p:attrName>style.visibility</p:attrName>
                                        </p:attrNameLst>
                                      </p:cBhvr>
                                      <p:to>
                                        <p:strVal val="visible"/>
                                      </p:to>
                                    </p:set>
                                    <p:animEffect transition="in" filter="fade">
                                      <p:cBhvr>
                                        <p:cTn id="10" dur="500"/>
                                        <p:tgtEl>
                                          <p:spTgt spid="318472"/>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3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nodeType="withEffect">
                                  <p:stCondLst>
                                    <p:cond delay="30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nodeType="withEffect">
                                  <p:stCondLst>
                                    <p:cond delay="30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nodeType="withEffect">
                                  <p:stCondLst>
                                    <p:cond delay="30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grpId="0" nodeType="withEffect">
                                  <p:stCondLst>
                                    <p:cond delay="30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par>
                                <p:cTn id="35" presetID="10" presetClass="entr" presetSubtype="0" fill="hold" nodeType="withEffect">
                                  <p:stCondLst>
                                    <p:cond delay="60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par>
                                <p:cTn id="38" presetID="1" presetClass="entr" presetSubtype="0" fill="hold" grpId="0" nodeType="withEffect">
                                  <p:stCondLst>
                                    <p:cond delay="600"/>
                                  </p:stCondLst>
                                  <p:childTnLst>
                                    <p:set>
                                      <p:cBhvr>
                                        <p:cTn id="3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p:bldP spid="10" grpId="0"/>
      <p:bldP spid="18"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18" name="Connecteur droit avec flèche 17">
            <a:extLst>
              <a:ext uri="{FF2B5EF4-FFF2-40B4-BE49-F238E27FC236}">
                <a16:creationId xmlns:a16="http://schemas.microsoft.com/office/drawing/2014/main" id="{FDCD97DE-8C22-D9CC-460C-18B5D6AF8C14}"/>
              </a:ext>
            </a:extLst>
          </p:cNvPr>
          <p:cNvCxnSpPr>
            <a:cxnSpLocks/>
          </p:cNvCxnSpPr>
          <p:nvPr/>
        </p:nvCxnSpPr>
        <p:spPr>
          <a:xfrm>
            <a:off x="3482985" y="5001050"/>
            <a:ext cx="146297" cy="395234"/>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ADFBEBFA-FB21-7E8B-D692-43838026695C}"/>
              </a:ext>
            </a:extLst>
          </p:cNvPr>
          <p:cNvCxnSpPr>
            <a:cxnSpLocks/>
          </p:cNvCxnSpPr>
          <p:nvPr/>
        </p:nvCxnSpPr>
        <p:spPr>
          <a:xfrm flipH="1">
            <a:off x="4071525" y="4924946"/>
            <a:ext cx="30866" cy="393685"/>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66BE89F8-A1EA-A828-BC10-D7F6BAECD048}"/>
              </a:ext>
            </a:extLst>
          </p:cNvPr>
          <p:cNvCxnSpPr>
            <a:cxnSpLocks/>
          </p:cNvCxnSpPr>
          <p:nvPr/>
        </p:nvCxnSpPr>
        <p:spPr>
          <a:xfrm>
            <a:off x="5258021" y="4850582"/>
            <a:ext cx="123631" cy="443176"/>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avec flèche 37">
            <a:extLst>
              <a:ext uri="{FF2B5EF4-FFF2-40B4-BE49-F238E27FC236}">
                <a16:creationId xmlns:a16="http://schemas.microsoft.com/office/drawing/2014/main" id="{13443886-76C4-2A76-8287-01BD748B1047}"/>
              </a:ext>
            </a:extLst>
          </p:cNvPr>
          <p:cNvCxnSpPr>
            <a:cxnSpLocks/>
          </p:cNvCxnSpPr>
          <p:nvPr/>
        </p:nvCxnSpPr>
        <p:spPr>
          <a:xfrm flipH="1">
            <a:off x="5851410" y="4894181"/>
            <a:ext cx="112422" cy="309954"/>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necteur droit avec flèche 61">
            <a:extLst>
              <a:ext uri="{FF2B5EF4-FFF2-40B4-BE49-F238E27FC236}">
                <a16:creationId xmlns:a16="http://schemas.microsoft.com/office/drawing/2014/main" id="{8C3E263C-AFDB-E3A8-F096-A6262F3F47A6}"/>
              </a:ext>
            </a:extLst>
          </p:cNvPr>
          <p:cNvCxnSpPr>
            <a:cxnSpLocks/>
            <a:stCxn id="60" idx="2"/>
          </p:cNvCxnSpPr>
          <p:nvPr/>
        </p:nvCxnSpPr>
        <p:spPr>
          <a:xfrm flipV="1">
            <a:off x="4937752" y="5940532"/>
            <a:ext cx="270903" cy="294865"/>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necteur droit avec flèche 62">
            <a:extLst>
              <a:ext uri="{FF2B5EF4-FFF2-40B4-BE49-F238E27FC236}">
                <a16:creationId xmlns:a16="http://schemas.microsoft.com/office/drawing/2014/main" id="{305E910E-C1F2-D467-9F07-974F28AA9F0A}"/>
              </a:ext>
            </a:extLst>
          </p:cNvPr>
          <p:cNvCxnSpPr>
            <a:cxnSpLocks/>
          </p:cNvCxnSpPr>
          <p:nvPr/>
        </p:nvCxnSpPr>
        <p:spPr>
          <a:xfrm flipH="1" flipV="1">
            <a:off x="6037205" y="6034469"/>
            <a:ext cx="190323" cy="286884"/>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32773" name="Connecteur droit avec flèche 32772">
            <a:extLst>
              <a:ext uri="{FF2B5EF4-FFF2-40B4-BE49-F238E27FC236}">
                <a16:creationId xmlns:a16="http://schemas.microsoft.com/office/drawing/2014/main" id="{732B9BA5-24FB-0207-C030-D6DA7B34AD85}"/>
              </a:ext>
            </a:extLst>
          </p:cNvPr>
          <p:cNvCxnSpPr>
            <a:cxnSpLocks/>
          </p:cNvCxnSpPr>
          <p:nvPr/>
        </p:nvCxnSpPr>
        <p:spPr>
          <a:xfrm flipH="1" flipV="1">
            <a:off x="5687022" y="6147005"/>
            <a:ext cx="79819" cy="348697"/>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32802" name="Connecteur droit avec flèche 32801">
            <a:extLst>
              <a:ext uri="{FF2B5EF4-FFF2-40B4-BE49-F238E27FC236}">
                <a16:creationId xmlns:a16="http://schemas.microsoft.com/office/drawing/2014/main" id="{F57F5CAF-1F05-A64E-8FF8-BA14242EDB3E}"/>
              </a:ext>
            </a:extLst>
          </p:cNvPr>
          <p:cNvCxnSpPr>
            <a:cxnSpLocks/>
            <a:stCxn id="32798" idx="2"/>
          </p:cNvCxnSpPr>
          <p:nvPr/>
        </p:nvCxnSpPr>
        <p:spPr>
          <a:xfrm flipH="1">
            <a:off x="2039998" y="4173364"/>
            <a:ext cx="265352" cy="514273"/>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32803" name="Connecteur droit avec flèche 32802">
            <a:extLst>
              <a:ext uri="{FF2B5EF4-FFF2-40B4-BE49-F238E27FC236}">
                <a16:creationId xmlns:a16="http://schemas.microsoft.com/office/drawing/2014/main" id="{224517D0-FF24-E1B4-82F4-847994F84D2E}"/>
              </a:ext>
            </a:extLst>
          </p:cNvPr>
          <p:cNvCxnSpPr>
            <a:cxnSpLocks/>
            <a:stCxn id="32798" idx="2"/>
          </p:cNvCxnSpPr>
          <p:nvPr/>
        </p:nvCxnSpPr>
        <p:spPr>
          <a:xfrm>
            <a:off x="2305350" y="4173364"/>
            <a:ext cx="127741" cy="497930"/>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necteur droit avec flèche 47">
            <a:extLst>
              <a:ext uri="{FF2B5EF4-FFF2-40B4-BE49-F238E27FC236}">
                <a16:creationId xmlns:a16="http://schemas.microsoft.com/office/drawing/2014/main" id="{D8F0E3F4-4DC5-7597-8267-39C7ABE961EA}"/>
              </a:ext>
            </a:extLst>
          </p:cNvPr>
          <p:cNvCxnSpPr>
            <a:cxnSpLocks/>
          </p:cNvCxnSpPr>
          <p:nvPr/>
        </p:nvCxnSpPr>
        <p:spPr>
          <a:xfrm>
            <a:off x="7304822" y="4703358"/>
            <a:ext cx="123631" cy="443176"/>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F3A2378B-EEC2-38E0-FB6D-22C822A34AD3}"/>
              </a:ext>
            </a:extLst>
          </p:cNvPr>
          <p:cNvCxnSpPr>
            <a:cxnSpLocks/>
          </p:cNvCxnSpPr>
          <p:nvPr/>
        </p:nvCxnSpPr>
        <p:spPr>
          <a:xfrm flipH="1">
            <a:off x="7907196" y="4678154"/>
            <a:ext cx="186242" cy="319128"/>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sp>
        <p:nvSpPr>
          <p:cNvPr id="32780" name="Titre de la diapositive">
            <a:extLst>
              <a:ext uri="{FF2B5EF4-FFF2-40B4-BE49-F238E27FC236}">
                <a16:creationId xmlns:a16="http://schemas.microsoft.com/office/drawing/2014/main" id="{D0005BF2-5227-BE49-19D9-12DDCC2CF6BD}"/>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rgbClr val="2E75B6"/>
                </a:solidFill>
                <a:latin typeface="+mn-lt"/>
                <a:ea typeface="+mn-ea"/>
                <a:cs typeface="Arial" charset="0"/>
              </a:rPr>
              <a:t>Qu’est-ce</a:t>
            </a:r>
            <a:r>
              <a:rPr lang="fr-FR" altLang="fr-FR" sz="3200" b="1" dirty="0">
                <a:solidFill>
                  <a:schemeClr val="accent5">
                    <a:lumMod val="75000"/>
                  </a:schemeClr>
                </a:solidFill>
                <a:latin typeface="+mn-lt"/>
                <a:ea typeface="+mn-ea"/>
                <a:cs typeface="Arial" charset="0"/>
              </a:rPr>
              <a:t> qu’une particule secondaire ?</a:t>
            </a:r>
          </a:p>
        </p:txBody>
      </p:sp>
      <p:sp>
        <p:nvSpPr>
          <p:cNvPr id="10" name="Texte principal 1">
            <a:extLst>
              <a:ext uri="{FF2B5EF4-FFF2-40B4-BE49-F238E27FC236}">
                <a16:creationId xmlns:a16="http://schemas.microsoft.com/office/drawing/2014/main" id="{6D3C4219-B796-2F66-3F5F-EED3185F8676}"/>
              </a:ext>
            </a:extLst>
          </p:cNvPr>
          <p:cNvSpPr txBox="1"/>
          <p:nvPr/>
        </p:nvSpPr>
        <p:spPr>
          <a:xfrm>
            <a:off x="1689704" y="1139769"/>
            <a:ext cx="10240026" cy="1477328"/>
          </a:xfrm>
          <a:prstGeom prst="rect">
            <a:avLst/>
          </a:prstGeom>
          <a:noFill/>
        </p:spPr>
        <p:txBody>
          <a:bodyPr wrap="square">
            <a:spAutoFit/>
          </a:bodyPr>
          <a:lstStyle/>
          <a:p>
            <a:r>
              <a:rPr lang="fr-FR" altLang="fr-FR" b="1" dirty="0">
                <a:solidFill>
                  <a:srgbClr val="2F5597"/>
                </a:solidFill>
              </a:rPr>
              <a:t>Les particules secondaires</a:t>
            </a:r>
            <a:r>
              <a:rPr lang="fr-FR" altLang="fr-FR" dirty="0">
                <a:solidFill>
                  <a:srgbClr val="2F5597"/>
                </a:solidFill>
              </a:rPr>
              <a:t>, </a:t>
            </a:r>
            <a:r>
              <a:rPr lang="fr-FR" altLang="fr-FR" b="1" dirty="0">
                <a:solidFill>
                  <a:srgbClr val="2F5597"/>
                </a:solidFill>
              </a:rPr>
              <a:t>ne sont pas émises directement</a:t>
            </a:r>
            <a:r>
              <a:rPr lang="fr-FR" altLang="fr-FR" dirty="0">
                <a:solidFill>
                  <a:srgbClr val="2F5597"/>
                </a:solidFill>
              </a:rPr>
              <a:t> dans l’atmosphère mais elles sont issues de transformations physicochimiques de polluants gazeux. </a:t>
            </a:r>
          </a:p>
          <a:p>
            <a:r>
              <a:rPr lang="fr-FR" altLang="fr-FR" dirty="0">
                <a:solidFill>
                  <a:srgbClr val="2F5597"/>
                </a:solidFill>
              </a:rPr>
              <a:t>On distingue : des </a:t>
            </a:r>
            <a:r>
              <a:rPr lang="fr-FR" altLang="fr-FR" b="1" dirty="0">
                <a:solidFill>
                  <a:srgbClr val="2F5597"/>
                </a:solidFill>
              </a:rPr>
              <a:t>particules inorganiques </a:t>
            </a:r>
            <a:r>
              <a:rPr lang="fr-FR" altLang="fr-FR" dirty="0">
                <a:solidFill>
                  <a:srgbClr val="2F5597"/>
                </a:solidFill>
              </a:rPr>
              <a:t>issues de polluants gazeux et</a:t>
            </a:r>
            <a:r>
              <a:rPr lang="fr-FR" altLang="fr-FR" b="1" dirty="0">
                <a:solidFill>
                  <a:srgbClr val="2F5597"/>
                </a:solidFill>
              </a:rPr>
              <a:t> des particules organiques </a:t>
            </a:r>
            <a:r>
              <a:rPr lang="fr-FR" altLang="fr-FR" dirty="0">
                <a:solidFill>
                  <a:srgbClr val="2F5597"/>
                </a:solidFill>
              </a:rPr>
              <a:t>issues de la transformation des composés organiques volatils (COV). </a:t>
            </a:r>
          </a:p>
          <a:p>
            <a:r>
              <a:rPr lang="fr-FR" altLang="fr-FR" dirty="0">
                <a:solidFill>
                  <a:srgbClr val="2F5597"/>
                </a:solidFill>
              </a:rPr>
              <a:t>Elles sont formées en suivant les processus ci-après.</a:t>
            </a:r>
          </a:p>
        </p:txBody>
      </p:sp>
      <p:pic>
        <p:nvPicPr>
          <p:cNvPr id="3" name="molécule jaune nuclèation">
            <a:extLst>
              <a:ext uri="{FF2B5EF4-FFF2-40B4-BE49-F238E27FC236}">
                <a16:creationId xmlns:a16="http://schemas.microsoft.com/office/drawing/2014/main" id="{A185FE26-C5C6-A512-931D-85402AB4E25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286100" y="4677401"/>
            <a:ext cx="227732" cy="227732"/>
          </a:xfrm>
          <a:prstGeom prst="rect">
            <a:avLst/>
          </a:prstGeom>
        </p:spPr>
      </p:pic>
      <p:pic>
        <p:nvPicPr>
          <p:cNvPr id="8" name="image 2 nucléation">
            <a:extLst>
              <a:ext uri="{FF2B5EF4-FFF2-40B4-BE49-F238E27FC236}">
                <a16:creationId xmlns:a16="http://schemas.microsoft.com/office/drawing/2014/main" id="{5FD613AC-DF16-FA04-2669-B26D0C73742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524333" y="5449554"/>
            <a:ext cx="765438" cy="457621"/>
          </a:xfrm>
          <a:prstGeom prst="rect">
            <a:avLst/>
          </a:prstGeom>
        </p:spPr>
      </p:pic>
      <p:pic>
        <p:nvPicPr>
          <p:cNvPr id="11" name="Image 1 premier phénomène">
            <a:extLst>
              <a:ext uri="{FF2B5EF4-FFF2-40B4-BE49-F238E27FC236}">
                <a16:creationId xmlns:a16="http://schemas.microsoft.com/office/drawing/2014/main" id="{F39C890F-B5A6-C591-0CBF-D0C2E1446C3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671432" y="5098904"/>
            <a:ext cx="1136906" cy="1144815"/>
          </a:xfrm>
          <a:prstGeom prst="rect">
            <a:avLst/>
          </a:prstGeom>
        </p:spPr>
      </p:pic>
      <p:cxnSp>
        <p:nvCxnSpPr>
          <p:cNvPr id="15" name="Connecteur droit avec flèche 14">
            <a:extLst>
              <a:ext uri="{FF2B5EF4-FFF2-40B4-BE49-F238E27FC236}">
                <a16:creationId xmlns:a16="http://schemas.microsoft.com/office/drawing/2014/main" id="{7296D182-EE65-A415-660C-1140C4146F66}"/>
              </a:ext>
            </a:extLst>
          </p:cNvPr>
          <p:cNvCxnSpPr>
            <a:cxnSpLocks/>
            <a:stCxn id="11" idx="3"/>
          </p:cNvCxnSpPr>
          <p:nvPr/>
        </p:nvCxnSpPr>
        <p:spPr>
          <a:xfrm>
            <a:off x="2808338" y="5671312"/>
            <a:ext cx="545887" cy="0"/>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A2EAE718-8466-0007-4645-5EB58C2AB557}"/>
              </a:ext>
            </a:extLst>
          </p:cNvPr>
          <p:cNvCxnSpPr>
            <a:cxnSpLocks/>
          </p:cNvCxnSpPr>
          <p:nvPr/>
        </p:nvCxnSpPr>
        <p:spPr>
          <a:xfrm>
            <a:off x="4357620" y="5650224"/>
            <a:ext cx="634394" cy="0"/>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pic>
        <p:nvPicPr>
          <p:cNvPr id="5" name="molécule bleue nuclèation">
            <a:extLst>
              <a:ext uri="{FF2B5EF4-FFF2-40B4-BE49-F238E27FC236}">
                <a16:creationId xmlns:a16="http://schemas.microsoft.com/office/drawing/2014/main" id="{490496FF-463F-D060-69E9-5D251CB9471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061913" y="4671294"/>
            <a:ext cx="179288" cy="179288"/>
          </a:xfrm>
          <a:prstGeom prst="rect">
            <a:avLst/>
          </a:prstGeom>
        </p:spPr>
      </p:pic>
      <p:grpSp>
        <p:nvGrpSpPr>
          <p:cNvPr id="16" name="Groupe 4 condensation">
            <a:extLst>
              <a:ext uri="{FF2B5EF4-FFF2-40B4-BE49-F238E27FC236}">
                <a16:creationId xmlns:a16="http://schemas.microsoft.com/office/drawing/2014/main" id="{565B3289-1FDA-31B9-0459-C99536A0ADD6}"/>
              </a:ext>
            </a:extLst>
          </p:cNvPr>
          <p:cNvGrpSpPr/>
          <p:nvPr/>
        </p:nvGrpSpPr>
        <p:grpSpPr>
          <a:xfrm>
            <a:off x="5177871" y="5315018"/>
            <a:ext cx="1173521" cy="801331"/>
            <a:chOff x="5526486" y="4420026"/>
            <a:chExt cx="1173521" cy="801331"/>
          </a:xfrm>
        </p:grpSpPr>
        <p:pic>
          <p:nvPicPr>
            <p:cNvPr id="13" name="Image 3">
              <a:extLst>
                <a:ext uri="{FF2B5EF4-FFF2-40B4-BE49-F238E27FC236}">
                  <a16:creationId xmlns:a16="http://schemas.microsoft.com/office/drawing/2014/main" id="{A8CDF92D-CA2F-270B-7B86-303A7F2A410C}"/>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526486" y="4626447"/>
              <a:ext cx="746312" cy="594910"/>
            </a:xfrm>
            <a:prstGeom prst="rect">
              <a:avLst/>
            </a:prstGeom>
          </p:spPr>
        </p:pic>
        <p:pic>
          <p:nvPicPr>
            <p:cNvPr id="32" name="Image 2">
              <a:extLst>
                <a:ext uri="{FF2B5EF4-FFF2-40B4-BE49-F238E27FC236}">
                  <a16:creationId xmlns:a16="http://schemas.microsoft.com/office/drawing/2014/main" id="{A029A8D3-CA63-09AF-8F38-D85A4BF908D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970208" y="4700675"/>
              <a:ext cx="729799" cy="385187"/>
            </a:xfrm>
            <a:prstGeom prst="rect">
              <a:avLst/>
            </a:prstGeom>
          </p:spPr>
        </p:pic>
        <p:pic>
          <p:nvPicPr>
            <p:cNvPr id="33" name="Image 1">
              <a:extLst>
                <a:ext uri="{FF2B5EF4-FFF2-40B4-BE49-F238E27FC236}">
                  <a16:creationId xmlns:a16="http://schemas.microsoft.com/office/drawing/2014/main" id="{685D89BA-DB57-F341-43EB-DE12D1D1F58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776426" y="4420026"/>
              <a:ext cx="729803" cy="385191"/>
            </a:xfrm>
            <a:prstGeom prst="rect">
              <a:avLst/>
            </a:prstGeom>
          </p:spPr>
        </p:pic>
      </p:grpSp>
      <p:cxnSp>
        <p:nvCxnSpPr>
          <p:cNvPr id="41" name="Connecteur droit avec flèche 40">
            <a:extLst>
              <a:ext uri="{FF2B5EF4-FFF2-40B4-BE49-F238E27FC236}">
                <a16:creationId xmlns:a16="http://schemas.microsoft.com/office/drawing/2014/main" id="{4D755C39-FAFF-B790-B7EB-98E76556EF66}"/>
              </a:ext>
            </a:extLst>
          </p:cNvPr>
          <p:cNvCxnSpPr>
            <a:cxnSpLocks/>
          </p:cNvCxnSpPr>
          <p:nvPr/>
        </p:nvCxnSpPr>
        <p:spPr>
          <a:xfrm>
            <a:off x="6457865" y="5595667"/>
            <a:ext cx="634394" cy="0"/>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a:extLst>
              <a:ext uri="{FF2B5EF4-FFF2-40B4-BE49-F238E27FC236}">
                <a16:creationId xmlns:a16="http://schemas.microsoft.com/office/drawing/2014/main" id="{95E1C58D-F0ED-61D3-6CF9-7F9D1A41BE8D}"/>
              </a:ext>
            </a:extLst>
          </p:cNvPr>
          <p:cNvCxnSpPr>
            <a:cxnSpLocks/>
          </p:cNvCxnSpPr>
          <p:nvPr/>
        </p:nvCxnSpPr>
        <p:spPr>
          <a:xfrm>
            <a:off x="8395486" y="5614058"/>
            <a:ext cx="634394" cy="0"/>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grpSp>
        <p:nvGrpSpPr>
          <p:cNvPr id="4" name="Groupe 5 coagulation">
            <a:extLst>
              <a:ext uri="{FF2B5EF4-FFF2-40B4-BE49-F238E27FC236}">
                <a16:creationId xmlns:a16="http://schemas.microsoft.com/office/drawing/2014/main" id="{A436B4B9-1136-81AD-AB87-D311BE10B003}"/>
              </a:ext>
            </a:extLst>
          </p:cNvPr>
          <p:cNvGrpSpPr/>
          <p:nvPr/>
        </p:nvGrpSpPr>
        <p:grpSpPr>
          <a:xfrm>
            <a:off x="7178493" y="5134221"/>
            <a:ext cx="1097819" cy="684673"/>
            <a:chOff x="7648297" y="4477243"/>
            <a:chExt cx="1097819" cy="684673"/>
          </a:xfrm>
        </p:grpSpPr>
        <p:pic>
          <p:nvPicPr>
            <p:cNvPr id="43" name="Image 3">
              <a:extLst>
                <a:ext uri="{FF2B5EF4-FFF2-40B4-BE49-F238E27FC236}">
                  <a16:creationId xmlns:a16="http://schemas.microsoft.com/office/drawing/2014/main" id="{BC823980-E188-74F6-D138-F3B1B19A9B1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648297" y="4626447"/>
              <a:ext cx="671744" cy="535469"/>
            </a:xfrm>
            <a:prstGeom prst="rect">
              <a:avLst/>
            </a:prstGeom>
          </p:spPr>
        </p:pic>
        <p:pic>
          <p:nvPicPr>
            <p:cNvPr id="44" name="Image 2">
              <a:extLst>
                <a:ext uri="{FF2B5EF4-FFF2-40B4-BE49-F238E27FC236}">
                  <a16:creationId xmlns:a16="http://schemas.microsoft.com/office/drawing/2014/main" id="{0EED74A0-D0EA-879D-C626-30DF91AD730E}"/>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8026778" y="4782250"/>
              <a:ext cx="719338" cy="379666"/>
            </a:xfrm>
            <a:prstGeom prst="rect">
              <a:avLst/>
            </a:prstGeom>
          </p:spPr>
        </p:pic>
        <p:pic>
          <p:nvPicPr>
            <p:cNvPr id="45" name="Image 1">
              <a:extLst>
                <a:ext uri="{FF2B5EF4-FFF2-40B4-BE49-F238E27FC236}">
                  <a16:creationId xmlns:a16="http://schemas.microsoft.com/office/drawing/2014/main" id="{E27A3EE5-ACD1-4DB2-30BF-D9FDB821D28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834381" y="4477243"/>
              <a:ext cx="811635" cy="428382"/>
            </a:xfrm>
            <a:prstGeom prst="rect">
              <a:avLst/>
            </a:prstGeom>
          </p:spPr>
        </p:pic>
      </p:grpSp>
      <p:pic>
        <p:nvPicPr>
          <p:cNvPr id="46" name="Image 2 coagulation particule 2">
            <a:extLst>
              <a:ext uri="{FF2B5EF4-FFF2-40B4-BE49-F238E27FC236}">
                <a16:creationId xmlns:a16="http://schemas.microsoft.com/office/drawing/2014/main" id="{4AA15EFF-B2D5-FB80-AE05-8CE97CE4E9FA}"/>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7770013" y="4372719"/>
            <a:ext cx="719338" cy="430060"/>
          </a:xfrm>
          <a:prstGeom prst="rect">
            <a:avLst/>
          </a:prstGeom>
        </p:spPr>
      </p:pic>
      <p:pic>
        <p:nvPicPr>
          <p:cNvPr id="47" name="Image 1 coagulation particule">
            <a:extLst>
              <a:ext uri="{FF2B5EF4-FFF2-40B4-BE49-F238E27FC236}">
                <a16:creationId xmlns:a16="http://schemas.microsoft.com/office/drawing/2014/main" id="{B38284C3-DB6A-CF7A-D46D-F6FF90D55A74}"/>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6892025" y="4305471"/>
            <a:ext cx="719337" cy="430060"/>
          </a:xfrm>
          <a:prstGeom prst="rect">
            <a:avLst/>
          </a:prstGeom>
        </p:spPr>
      </p:pic>
      <p:grpSp>
        <p:nvGrpSpPr>
          <p:cNvPr id="7" name="Groupe 6 résulatat final NOYAU DE CONDENSATION">
            <a:extLst>
              <a:ext uri="{FF2B5EF4-FFF2-40B4-BE49-F238E27FC236}">
                <a16:creationId xmlns:a16="http://schemas.microsoft.com/office/drawing/2014/main" id="{F17724B9-9E5F-A239-057F-D386919E49F3}"/>
              </a:ext>
            </a:extLst>
          </p:cNvPr>
          <p:cNvGrpSpPr/>
          <p:nvPr/>
        </p:nvGrpSpPr>
        <p:grpSpPr>
          <a:xfrm>
            <a:off x="9158826" y="4745710"/>
            <a:ext cx="1602283" cy="1602485"/>
            <a:chOff x="9715523" y="3897164"/>
            <a:chExt cx="2226083" cy="2226364"/>
          </a:xfrm>
        </p:grpSpPr>
        <p:pic>
          <p:nvPicPr>
            <p:cNvPr id="55" name="Image 54">
              <a:extLst>
                <a:ext uri="{FF2B5EF4-FFF2-40B4-BE49-F238E27FC236}">
                  <a16:creationId xmlns:a16="http://schemas.microsoft.com/office/drawing/2014/main" id="{75595E55-EEB8-C337-6AB9-D036704BC5FA}"/>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489824" y="4390709"/>
              <a:ext cx="811635" cy="428382"/>
            </a:xfrm>
            <a:prstGeom prst="rect">
              <a:avLst/>
            </a:prstGeom>
          </p:spPr>
        </p:pic>
        <p:grpSp>
          <p:nvGrpSpPr>
            <p:cNvPr id="32776" name="Groupe 32775">
              <a:extLst>
                <a:ext uri="{FF2B5EF4-FFF2-40B4-BE49-F238E27FC236}">
                  <a16:creationId xmlns:a16="http://schemas.microsoft.com/office/drawing/2014/main" id="{DD965D5E-5DD4-BEB8-CF37-612DC5D629FD}"/>
                </a:ext>
              </a:extLst>
            </p:cNvPr>
            <p:cNvGrpSpPr/>
            <p:nvPr/>
          </p:nvGrpSpPr>
          <p:grpSpPr>
            <a:xfrm>
              <a:off x="9715523" y="3897164"/>
              <a:ext cx="2226083" cy="2226364"/>
              <a:chOff x="9744921" y="3220278"/>
              <a:chExt cx="2226083" cy="2226364"/>
            </a:xfrm>
          </p:grpSpPr>
          <p:sp>
            <p:nvSpPr>
              <p:cNvPr id="52" name="Ellipse 51">
                <a:extLst>
                  <a:ext uri="{FF2B5EF4-FFF2-40B4-BE49-F238E27FC236}">
                    <a16:creationId xmlns:a16="http://schemas.microsoft.com/office/drawing/2014/main" id="{95500018-AF36-D3F4-A038-085DD5FB6571}"/>
                  </a:ext>
                </a:extLst>
              </p:cNvPr>
              <p:cNvSpPr/>
              <p:nvPr/>
            </p:nvSpPr>
            <p:spPr>
              <a:xfrm>
                <a:off x="9744921" y="3220278"/>
                <a:ext cx="2226083" cy="2226364"/>
              </a:xfrm>
              <a:prstGeom prst="ellipse">
                <a:avLst/>
              </a:prstGeom>
              <a:noFill/>
              <a:ln w="57150">
                <a:solidFill>
                  <a:srgbClr val="FBB9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3" name="Image 52">
                <a:extLst>
                  <a:ext uri="{FF2B5EF4-FFF2-40B4-BE49-F238E27FC236}">
                    <a16:creationId xmlns:a16="http://schemas.microsoft.com/office/drawing/2014/main" id="{1DB3CCFA-287C-1EBD-9140-C1620A299B80}"/>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0151910" y="4064873"/>
                <a:ext cx="829996" cy="661617"/>
              </a:xfrm>
              <a:prstGeom prst="rect">
                <a:avLst/>
              </a:prstGeom>
            </p:spPr>
          </p:pic>
          <p:pic>
            <p:nvPicPr>
              <p:cNvPr id="54" name="Image 53">
                <a:extLst>
                  <a:ext uri="{FF2B5EF4-FFF2-40B4-BE49-F238E27FC236}">
                    <a16:creationId xmlns:a16="http://schemas.microsoft.com/office/drawing/2014/main" id="{1CFCB029-962B-FAF9-66C2-A3B546E63C09}"/>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690712" y="4266010"/>
                <a:ext cx="811631" cy="428378"/>
              </a:xfrm>
              <a:prstGeom prst="rect">
                <a:avLst/>
              </a:prstGeom>
            </p:spPr>
          </p:pic>
          <p:pic>
            <p:nvPicPr>
              <p:cNvPr id="56" name="Image 55">
                <a:extLst>
                  <a:ext uri="{FF2B5EF4-FFF2-40B4-BE49-F238E27FC236}">
                    <a16:creationId xmlns:a16="http://schemas.microsoft.com/office/drawing/2014/main" id="{83C79435-57D0-E6CA-0895-989D7ACE9124}"/>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rot="21444853">
                <a:off x="10680180" y="3911956"/>
                <a:ext cx="811631" cy="485238"/>
              </a:xfrm>
              <a:prstGeom prst="rect">
                <a:avLst/>
              </a:prstGeom>
            </p:spPr>
          </p:pic>
          <p:pic>
            <p:nvPicPr>
              <p:cNvPr id="57" name="Image 56">
                <a:extLst>
                  <a:ext uri="{FF2B5EF4-FFF2-40B4-BE49-F238E27FC236}">
                    <a16:creationId xmlns:a16="http://schemas.microsoft.com/office/drawing/2014/main" id="{FE9904B5-3B74-D53F-3208-EEE7BADA53F2}"/>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10179660" y="3855024"/>
                <a:ext cx="811632" cy="485239"/>
              </a:xfrm>
              <a:prstGeom prst="rect">
                <a:avLst/>
              </a:prstGeom>
            </p:spPr>
          </p:pic>
          <p:pic>
            <p:nvPicPr>
              <p:cNvPr id="58" name="Image 57">
                <a:extLst>
                  <a:ext uri="{FF2B5EF4-FFF2-40B4-BE49-F238E27FC236}">
                    <a16:creationId xmlns:a16="http://schemas.microsoft.com/office/drawing/2014/main" id="{8220A324-654A-CA65-5EB9-BFEFBB447B42}"/>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rot="21444853">
                <a:off x="10451740" y="4582564"/>
                <a:ext cx="811631" cy="485238"/>
              </a:xfrm>
              <a:prstGeom prst="rect">
                <a:avLst/>
              </a:prstGeom>
            </p:spPr>
          </p:pic>
        </p:grpSp>
      </p:grpSp>
      <p:pic>
        <p:nvPicPr>
          <p:cNvPr id="60" name="molécule jaune 2 condensation">
            <a:extLst>
              <a:ext uri="{FF2B5EF4-FFF2-40B4-BE49-F238E27FC236}">
                <a16:creationId xmlns:a16="http://schemas.microsoft.com/office/drawing/2014/main" id="{76BF03C0-B9A7-841F-C032-DB675D64097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3233222">
            <a:off x="4705175" y="6201542"/>
            <a:ext cx="281884" cy="281884"/>
          </a:xfrm>
          <a:prstGeom prst="rect">
            <a:avLst/>
          </a:prstGeom>
        </p:spPr>
      </p:pic>
      <p:pic>
        <p:nvPicPr>
          <p:cNvPr id="61" name="molécule bleue 2 condensation">
            <a:extLst>
              <a:ext uri="{FF2B5EF4-FFF2-40B4-BE49-F238E27FC236}">
                <a16:creationId xmlns:a16="http://schemas.microsoft.com/office/drawing/2014/main" id="{11AB9A6A-85C6-0CB1-C411-8771D241813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12714598">
            <a:off x="6192570" y="6290482"/>
            <a:ext cx="223174" cy="223174"/>
          </a:xfrm>
          <a:prstGeom prst="rect">
            <a:avLst/>
          </a:prstGeom>
        </p:spPr>
      </p:pic>
      <p:pic>
        <p:nvPicPr>
          <p:cNvPr id="32772" name="molécule bleue 3 condensation">
            <a:extLst>
              <a:ext uri="{FF2B5EF4-FFF2-40B4-BE49-F238E27FC236}">
                <a16:creationId xmlns:a16="http://schemas.microsoft.com/office/drawing/2014/main" id="{EEE30A73-B442-3DF9-441D-CF13AD98952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12714598">
            <a:off x="5692015" y="6482631"/>
            <a:ext cx="218147" cy="218147"/>
          </a:xfrm>
          <a:prstGeom prst="rect">
            <a:avLst/>
          </a:prstGeom>
        </p:spPr>
      </p:pic>
      <p:grpSp>
        <p:nvGrpSpPr>
          <p:cNvPr id="12" name="Groupe 3">
            <a:extLst>
              <a:ext uri="{FF2B5EF4-FFF2-40B4-BE49-F238E27FC236}">
                <a16:creationId xmlns:a16="http://schemas.microsoft.com/office/drawing/2014/main" id="{03358F32-F267-0BED-92C1-FA0081A06E63}"/>
              </a:ext>
            </a:extLst>
          </p:cNvPr>
          <p:cNvGrpSpPr/>
          <p:nvPr/>
        </p:nvGrpSpPr>
        <p:grpSpPr>
          <a:xfrm>
            <a:off x="1792561" y="4737739"/>
            <a:ext cx="302044" cy="279554"/>
            <a:chOff x="1792561" y="3568159"/>
            <a:chExt cx="302044" cy="279554"/>
          </a:xfrm>
        </p:grpSpPr>
        <p:pic>
          <p:nvPicPr>
            <p:cNvPr id="32786" name="molécule jaune Gaz A">
              <a:extLst>
                <a:ext uri="{FF2B5EF4-FFF2-40B4-BE49-F238E27FC236}">
                  <a16:creationId xmlns:a16="http://schemas.microsoft.com/office/drawing/2014/main" id="{415BFFB0-35DE-FF20-E4C8-B5A3390F6C3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792561" y="3619980"/>
              <a:ext cx="227733" cy="227733"/>
            </a:xfrm>
            <a:prstGeom prst="rect">
              <a:avLst/>
            </a:prstGeom>
          </p:spPr>
        </p:pic>
        <p:sp>
          <p:nvSpPr>
            <p:cNvPr id="32785" name="Signe Moins">
              <a:extLst>
                <a:ext uri="{FF2B5EF4-FFF2-40B4-BE49-F238E27FC236}">
                  <a16:creationId xmlns:a16="http://schemas.microsoft.com/office/drawing/2014/main" id="{72DAD3A9-40EE-22B6-123A-746B3BCBD860}"/>
                </a:ext>
              </a:extLst>
            </p:cNvPr>
            <p:cNvSpPr/>
            <p:nvPr/>
          </p:nvSpPr>
          <p:spPr>
            <a:xfrm>
              <a:off x="2000702" y="3568159"/>
              <a:ext cx="93903" cy="103642"/>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 name="Groupe 2 molécule bleue +">
            <a:extLst>
              <a:ext uri="{FF2B5EF4-FFF2-40B4-BE49-F238E27FC236}">
                <a16:creationId xmlns:a16="http://schemas.microsoft.com/office/drawing/2014/main" id="{D21DBC1E-FD8B-F8BF-2097-17A452E02D75}"/>
              </a:ext>
            </a:extLst>
          </p:cNvPr>
          <p:cNvGrpSpPr/>
          <p:nvPr/>
        </p:nvGrpSpPr>
        <p:grpSpPr>
          <a:xfrm>
            <a:off x="2333056" y="4655919"/>
            <a:ext cx="316407" cy="275396"/>
            <a:chOff x="2312068" y="3718408"/>
            <a:chExt cx="316407" cy="275396"/>
          </a:xfrm>
        </p:grpSpPr>
        <p:pic>
          <p:nvPicPr>
            <p:cNvPr id="32787" name="molécule bleue Gaz B">
              <a:extLst>
                <a:ext uri="{FF2B5EF4-FFF2-40B4-BE49-F238E27FC236}">
                  <a16:creationId xmlns:a16="http://schemas.microsoft.com/office/drawing/2014/main" id="{213E806F-F2CD-4E00-3888-699743DB612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12068" y="3816068"/>
              <a:ext cx="177736" cy="177736"/>
            </a:xfrm>
            <a:prstGeom prst="rect">
              <a:avLst/>
            </a:prstGeom>
          </p:spPr>
        </p:pic>
        <p:sp>
          <p:nvSpPr>
            <p:cNvPr id="32788" name="Signe Plus">
              <a:extLst>
                <a:ext uri="{FF2B5EF4-FFF2-40B4-BE49-F238E27FC236}">
                  <a16:creationId xmlns:a16="http://schemas.microsoft.com/office/drawing/2014/main" id="{5762025C-F9E5-62FD-83FD-53006DD23E43}"/>
                </a:ext>
              </a:extLst>
            </p:cNvPr>
            <p:cNvSpPr/>
            <p:nvPr/>
          </p:nvSpPr>
          <p:spPr>
            <a:xfrm>
              <a:off x="2456950" y="3718408"/>
              <a:ext cx="171525" cy="177736"/>
            </a:xfrm>
            <a:prstGeom prst="mathPlus">
              <a:avLst/>
            </a:prstGeom>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2789" name="texte noyau de condensation">
            <a:extLst>
              <a:ext uri="{FF2B5EF4-FFF2-40B4-BE49-F238E27FC236}">
                <a16:creationId xmlns:a16="http://schemas.microsoft.com/office/drawing/2014/main" id="{A39A683A-1709-CA52-C240-EF9CDC856BE7}"/>
              </a:ext>
            </a:extLst>
          </p:cNvPr>
          <p:cNvSpPr txBox="1"/>
          <p:nvPr/>
        </p:nvSpPr>
        <p:spPr>
          <a:xfrm>
            <a:off x="9017305" y="3501465"/>
            <a:ext cx="1614797" cy="646331"/>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Noyau de condensation</a:t>
            </a:r>
            <a:endParaRPr lang="fr-FR" altLang="fr-FR" sz="2000" dirty="0">
              <a:solidFill>
                <a:srgbClr val="2F5597"/>
              </a:solidFill>
            </a:endParaRPr>
          </a:p>
        </p:txBody>
      </p:sp>
      <p:sp>
        <p:nvSpPr>
          <p:cNvPr id="32790" name="texte coagualtion">
            <a:extLst>
              <a:ext uri="{FF2B5EF4-FFF2-40B4-BE49-F238E27FC236}">
                <a16:creationId xmlns:a16="http://schemas.microsoft.com/office/drawing/2014/main" id="{C16D7FE2-DBCA-D6A4-D3D5-293C992AD0F9}"/>
              </a:ext>
            </a:extLst>
          </p:cNvPr>
          <p:cNvSpPr txBox="1"/>
          <p:nvPr/>
        </p:nvSpPr>
        <p:spPr>
          <a:xfrm>
            <a:off x="6904353" y="3792047"/>
            <a:ext cx="1473276" cy="369332"/>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Coagulation</a:t>
            </a:r>
            <a:endParaRPr lang="fr-FR" altLang="fr-FR" sz="2000" b="1" dirty="0">
              <a:solidFill>
                <a:srgbClr val="2F5597"/>
              </a:solidFill>
            </a:endParaRPr>
          </a:p>
        </p:txBody>
      </p:sp>
      <p:sp>
        <p:nvSpPr>
          <p:cNvPr id="32791" name="texte condensation">
            <a:extLst>
              <a:ext uri="{FF2B5EF4-FFF2-40B4-BE49-F238E27FC236}">
                <a16:creationId xmlns:a16="http://schemas.microsoft.com/office/drawing/2014/main" id="{650961BB-AC0D-54A7-B3DD-689D854635E7}"/>
              </a:ext>
            </a:extLst>
          </p:cNvPr>
          <p:cNvSpPr txBox="1"/>
          <p:nvPr/>
        </p:nvSpPr>
        <p:spPr>
          <a:xfrm>
            <a:off x="4819585" y="3799200"/>
            <a:ext cx="1624408" cy="369332"/>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Condensation</a:t>
            </a:r>
            <a:endParaRPr lang="fr-FR" altLang="fr-FR" sz="2000" b="1" dirty="0">
              <a:solidFill>
                <a:srgbClr val="2F5597"/>
              </a:solidFill>
            </a:endParaRPr>
          </a:p>
        </p:txBody>
      </p:sp>
      <p:sp>
        <p:nvSpPr>
          <p:cNvPr id="32792" name="texte nuclèation">
            <a:extLst>
              <a:ext uri="{FF2B5EF4-FFF2-40B4-BE49-F238E27FC236}">
                <a16:creationId xmlns:a16="http://schemas.microsoft.com/office/drawing/2014/main" id="{56E2A74C-10BA-B455-D8D8-75BCAEE267EC}"/>
              </a:ext>
            </a:extLst>
          </p:cNvPr>
          <p:cNvSpPr txBox="1"/>
          <p:nvPr/>
        </p:nvSpPr>
        <p:spPr>
          <a:xfrm>
            <a:off x="3059017" y="3839013"/>
            <a:ext cx="1230009" cy="369332"/>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Nucléation</a:t>
            </a:r>
            <a:endParaRPr lang="fr-FR" altLang="fr-FR" sz="2000" b="1" dirty="0">
              <a:solidFill>
                <a:srgbClr val="2F5597"/>
              </a:solidFill>
            </a:endParaRPr>
          </a:p>
        </p:txBody>
      </p:sp>
      <p:pic>
        <p:nvPicPr>
          <p:cNvPr id="32793" name="molécule jaune 1 condensation">
            <a:extLst>
              <a:ext uri="{FF2B5EF4-FFF2-40B4-BE49-F238E27FC236}">
                <a16:creationId xmlns:a16="http://schemas.microsoft.com/office/drawing/2014/main" id="{8E9CE941-5600-B2C3-1403-2AD5DF2F167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103514" y="4626233"/>
            <a:ext cx="227732" cy="227732"/>
          </a:xfrm>
          <a:prstGeom prst="rect">
            <a:avLst/>
          </a:prstGeom>
        </p:spPr>
      </p:pic>
      <p:pic>
        <p:nvPicPr>
          <p:cNvPr id="32794" name="molécule bleue 1 condensation">
            <a:extLst>
              <a:ext uri="{FF2B5EF4-FFF2-40B4-BE49-F238E27FC236}">
                <a16:creationId xmlns:a16="http://schemas.microsoft.com/office/drawing/2014/main" id="{2CD5EB9B-B281-3BFC-ABDB-D9945E14C40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925552" y="4697424"/>
            <a:ext cx="179288" cy="179288"/>
          </a:xfrm>
          <a:prstGeom prst="rect">
            <a:avLst/>
          </a:prstGeom>
        </p:spPr>
      </p:pic>
      <p:grpSp>
        <p:nvGrpSpPr>
          <p:cNvPr id="32801" name="Groupe molécules 1">
            <a:extLst>
              <a:ext uri="{FF2B5EF4-FFF2-40B4-BE49-F238E27FC236}">
                <a16:creationId xmlns:a16="http://schemas.microsoft.com/office/drawing/2014/main" id="{86E68090-1BC3-B803-FDDB-5AD57DEC37A0}"/>
              </a:ext>
            </a:extLst>
          </p:cNvPr>
          <p:cNvGrpSpPr/>
          <p:nvPr/>
        </p:nvGrpSpPr>
        <p:grpSpPr>
          <a:xfrm>
            <a:off x="2216482" y="3806418"/>
            <a:ext cx="379618" cy="366946"/>
            <a:chOff x="1756903" y="2530171"/>
            <a:chExt cx="379618" cy="366946"/>
          </a:xfrm>
        </p:grpSpPr>
        <p:pic>
          <p:nvPicPr>
            <p:cNvPr id="32798" name="Image 32797">
              <a:extLst>
                <a:ext uri="{FF2B5EF4-FFF2-40B4-BE49-F238E27FC236}">
                  <a16:creationId xmlns:a16="http://schemas.microsoft.com/office/drawing/2014/main" id="{3183F052-43BF-E989-4E17-E66F8B31143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56903" y="2719381"/>
              <a:ext cx="177736" cy="177736"/>
            </a:xfrm>
            <a:prstGeom prst="rect">
              <a:avLst/>
            </a:prstGeom>
          </p:spPr>
        </p:pic>
        <p:pic>
          <p:nvPicPr>
            <p:cNvPr id="32797" name="Image 32796">
              <a:extLst>
                <a:ext uri="{FF2B5EF4-FFF2-40B4-BE49-F238E27FC236}">
                  <a16:creationId xmlns:a16="http://schemas.microsoft.com/office/drawing/2014/main" id="{22F643A9-6540-54BB-7579-CAF42F55A52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811655" y="2565404"/>
              <a:ext cx="227733" cy="227733"/>
            </a:xfrm>
            <a:prstGeom prst="rect">
              <a:avLst/>
            </a:prstGeom>
          </p:spPr>
        </p:pic>
        <p:pic>
          <p:nvPicPr>
            <p:cNvPr id="32800" name="Image 1">
              <a:extLst>
                <a:ext uri="{FF2B5EF4-FFF2-40B4-BE49-F238E27FC236}">
                  <a16:creationId xmlns:a16="http://schemas.microsoft.com/office/drawing/2014/main" id="{E1B151D4-83BD-AD64-8FBC-027139B5226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958785" y="2530171"/>
              <a:ext cx="177736" cy="177736"/>
            </a:xfrm>
            <a:prstGeom prst="rect">
              <a:avLst/>
            </a:prstGeom>
          </p:spPr>
        </p:pic>
      </p:grpSp>
      <p:pic>
        <p:nvPicPr>
          <p:cNvPr id="17" name="Picto appareil photo n°1">
            <a:hlinkClick r:id="rId15" action="ppaction://hlinksldjump"/>
            <a:extLst>
              <a:ext uri="{FF2B5EF4-FFF2-40B4-BE49-F238E27FC236}">
                <a16:creationId xmlns:a16="http://schemas.microsoft.com/office/drawing/2014/main" id="{691A1EC5-54FB-BEF8-B5B3-6DEEF566C907}"/>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10376272" y="5647953"/>
            <a:ext cx="636258" cy="644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 +1">
            <a:extLst>
              <a:ext uri="{FF2B5EF4-FFF2-40B4-BE49-F238E27FC236}">
                <a16:creationId xmlns:a16="http://schemas.microsoft.com/office/drawing/2014/main" id="{86EE688B-EFC2-634A-34D4-40D473A4DA5A}"/>
              </a:ext>
            </a:extLst>
          </p:cNvPr>
          <p:cNvPicPr preferRelativeResize="0">
            <a:picLocks/>
          </p:cNvPicPr>
          <p:nvPr/>
        </p:nvPicPr>
        <p:blipFill>
          <a:blip r:embed="rId17">
            <a:extLst>
              <a:ext uri="{28A0092B-C50C-407E-A947-70E740481C1C}">
                <a14:useLocalDpi xmlns:a14="http://schemas.microsoft.com/office/drawing/2010/main" val="0"/>
              </a:ext>
            </a:extLst>
          </a:blip>
          <a:srcRect/>
          <a:stretch>
            <a:fillRect/>
          </a:stretch>
        </p:blipFill>
        <p:spPr bwMode="auto">
          <a:xfrm>
            <a:off x="4162459" y="3850669"/>
            <a:ext cx="365888" cy="318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bulle 1">
            <a:extLst>
              <a:ext uri="{FF2B5EF4-FFF2-40B4-BE49-F238E27FC236}">
                <a16:creationId xmlns:a16="http://schemas.microsoft.com/office/drawing/2014/main" id="{F78C5D1F-951E-04AE-25AD-8858E3C1EF54}"/>
              </a:ext>
            </a:extLst>
          </p:cNvPr>
          <p:cNvSpPr/>
          <p:nvPr/>
        </p:nvSpPr>
        <p:spPr bwMode="auto">
          <a:xfrm>
            <a:off x="2172674" y="2202177"/>
            <a:ext cx="4907441" cy="155730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cs typeface="Arial" panose="020B0604020202020204" pitchFamily="34" charset="0"/>
              </a:rPr>
              <a:t>La nucléation de </a:t>
            </a:r>
            <a:r>
              <a:rPr lang="fr-FR" altLang="fr-FR" b="1" dirty="0">
                <a:solidFill>
                  <a:schemeClr val="bg1"/>
                </a:solidFill>
                <a:cs typeface="Arial" panose="020B0604020202020204" pitchFamily="34" charset="0"/>
              </a:rPr>
              <a:t>précurseurs gazeux oxydés </a:t>
            </a:r>
            <a:r>
              <a:rPr lang="fr-FR" altLang="fr-FR" dirty="0">
                <a:solidFill>
                  <a:schemeClr val="bg1"/>
                </a:solidFill>
                <a:cs typeface="Arial" panose="020B0604020202020204" pitchFamily="34" charset="0"/>
              </a:rPr>
              <a:t>permet la formation de nouvelles particules (réaction favorisée par la photochimie) dans l’atmosphère. </a:t>
            </a:r>
          </a:p>
        </p:txBody>
      </p:sp>
      <p:pic>
        <p:nvPicPr>
          <p:cNvPr id="35" name="picto +2">
            <a:extLst>
              <a:ext uri="{FF2B5EF4-FFF2-40B4-BE49-F238E27FC236}">
                <a16:creationId xmlns:a16="http://schemas.microsoft.com/office/drawing/2014/main" id="{CC5D2DA7-735B-8E86-82EE-963A214A7500}"/>
              </a:ext>
            </a:extLst>
          </p:cNvPr>
          <p:cNvPicPr preferRelativeResize="0">
            <a:picLocks/>
          </p:cNvPicPr>
          <p:nvPr/>
        </p:nvPicPr>
        <p:blipFill>
          <a:blip r:embed="rId17">
            <a:extLst>
              <a:ext uri="{28A0092B-C50C-407E-A947-70E740481C1C}">
                <a14:useLocalDpi xmlns:a14="http://schemas.microsoft.com/office/drawing/2010/main" val="0"/>
              </a:ext>
            </a:extLst>
          </a:blip>
          <a:srcRect/>
          <a:stretch>
            <a:fillRect/>
          </a:stretch>
        </p:blipFill>
        <p:spPr bwMode="auto">
          <a:xfrm>
            <a:off x="8166605" y="3763112"/>
            <a:ext cx="365888" cy="318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bulle 2">
            <a:extLst>
              <a:ext uri="{FF2B5EF4-FFF2-40B4-BE49-F238E27FC236}">
                <a16:creationId xmlns:a16="http://schemas.microsoft.com/office/drawing/2014/main" id="{1089CAEF-DD50-0458-EB68-87AA5AC90DB0}"/>
              </a:ext>
            </a:extLst>
          </p:cNvPr>
          <p:cNvSpPr/>
          <p:nvPr/>
        </p:nvSpPr>
        <p:spPr bwMode="auto">
          <a:xfrm>
            <a:off x="7397006" y="2253991"/>
            <a:ext cx="4025131" cy="13558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cs typeface="Arial" panose="020B0604020202020204" pitchFamily="34" charset="0"/>
              </a:rPr>
              <a:t>C’est un phénomène par lequel les particules de tailles différentes s’assemblent pour former une particule plus grosse.</a:t>
            </a:r>
          </a:p>
        </p:txBody>
      </p:sp>
      <p:grpSp>
        <p:nvGrpSpPr>
          <p:cNvPr id="32777" name="Flèche des étapes de formation des AOS">
            <a:extLst>
              <a:ext uri="{FF2B5EF4-FFF2-40B4-BE49-F238E27FC236}">
                <a16:creationId xmlns:a16="http://schemas.microsoft.com/office/drawing/2014/main" id="{36132E35-2D62-C95F-02B3-730539249E16}"/>
              </a:ext>
            </a:extLst>
          </p:cNvPr>
          <p:cNvGrpSpPr/>
          <p:nvPr/>
        </p:nvGrpSpPr>
        <p:grpSpPr>
          <a:xfrm>
            <a:off x="3027118" y="3965559"/>
            <a:ext cx="7953513" cy="275574"/>
            <a:chOff x="3059017" y="3944293"/>
            <a:chExt cx="7953513" cy="275574"/>
          </a:xfrm>
        </p:grpSpPr>
        <p:cxnSp>
          <p:nvCxnSpPr>
            <p:cNvPr id="32781" name="Connecteur droit avec flèche">
              <a:extLst>
                <a:ext uri="{FF2B5EF4-FFF2-40B4-BE49-F238E27FC236}">
                  <a16:creationId xmlns:a16="http://schemas.microsoft.com/office/drawing/2014/main" id="{8932964B-7998-4718-A6B5-44918FBE76DC}"/>
                </a:ext>
              </a:extLst>
            </p:cNvPr>
            <p:cNvCxnSpPr>
              <a:cxnSpLocks/>
            </p:cNvCxnSpPr>
            <p:nvPr/>
          </p:nvCxnSpPr>
          <p:spPr>
            <a:xfrm flipV="1">
              <a:off x="3059017" y="4158544"/>
              <a:ext cx="7953513" cy="61323"/>
            </a:xfrm>
            <a:prstGeom prst="straightConnector1">
              <a:avLst/>
            </a:prstGeom>
            <a:ln w="38100">
              <a:solidFill>
                <a:srgbClr val="2B2C70"/>
              </a:solidFill>
              <a:tailEnd type="triangle"/>
            </a:ln>
          </p:spPr>
          <p:style>
            <a:lnRef idx="1">
              <a:schemeClr val="accent1"/>
            </a:lnRef>
            <a:fillRef idx="0">
              <a:schemeClr val="accent1"/>
            </a:fillRef>
            <a:effectRef idx="0">
              <a:schemeClr val="accent1"/>
            </a:effectRef>
            <a:fontRef idx="minor">
              <a:schemeClr val="tx1"/>
            </a:fontRef>
          </p:style>
        </p:cxnSp>
        <p:cxnSp>
          <p:nvCxnSpPr>
            <p:cNvPr id="32770" name="Connecteur droit 1">
              <a:extLst>
                <a:ext uri="{FF2B5EF4-FFF2-40B4-BE49-F238E27FC236}">
                  <a16:creationId xmlns:a16="http://schemas.microsoft.com/office/drawing/2014/main" id="{68D37EC3-FC2C-2DA3-2A5C-9444D577E1BB}"/>
                </a:ext>
              </a:extLst>
            </p:cNvPr>
            <p:cNvCxnSpPr>
              <a:cxnSpLocks/>
            </p:cNvCxnSpPr>
            <p:nvPr/>
          </p:nvCxnSpPr>
          <p:spPr>
            <a:xfrm flipV="1">
              <a:off x="4731488" y="3995628"/>
              <a:ext cx="0" cy="224239"/>
            </a:xfrm>
            <a:prstGeom prst="line">
              <a:avLst/>
            </a:prstGeom>
            <a:ln w="38100">
              <a:solidFill>
                <a:srgbClr val="2B2C70"/>
              </a:solidFill>
            </a:ln>
          </p:spPr>
          <p:style>
            <a:lnRef idx="1">
              <a:schemeClr val="accent1"/>
            </a:lnRef>
            <a:fillRef idx="0">
              <a:schemeClr val="accent1"/>
            </a:fillRef>
            <a:effectRef idx="0">
              <a:schemeClr val="accent1"/>
            </a:effectRef>
            <a:fontRef idx="minor">
              <a:schemeClr val="tx1"/>
            </a:fontRef>
          </p:style>
        </p:cxnSp>
        <p:cxnSp>
          <p:nvCxnSpPr>
            <p:cNvPr id="32774" name="Connecteur droit 2">
              <a:extLst>
                <a:ext uri="{FF2B5EF4-FFF2-40B4-BE49-F238E27FC236}">
                  <a16:creationId xmlns:a16="http://schemas.microsoft.com/office/drawing/2014/main" id="{5284C67F-C47C-E776-25CD-12ABC9938AA1}"/>
                </a:ext>
              </a:extLst>
            </p:cNvPr>
            <p:cNvCxnSpPr>
              <a:cxnSpLocks/>
            </p:cNvCxnSpPr>
            <p:nvPr/>
          </p:nvCxnSpPr>
          <p:spPr>
            <a:xfrm flipV="1">
              <a:off x="6778606" y="3964952"/>
              <a:ext cx="0" cy="224239"/>
            </a:xfrm>
            <a:prstGeom prst="line">
              <a:avLst/>
            </a:prstGeom>
            <a:ln w="38100">
              <a:solidFill>
                <a:srgbClr val="2B2C70"/>
              </a:solidFill>
            </a:ln>
          </p:spPr>
          <p:style>
            <a:lnRef idx="1">
              <a:schemeClr val="accent1"/>
            </a:lnRef>
            <a:fillRef idx="0">
              <a:schemeClr val="accent1"/>
            </a:fillRef>
            <a:effectRef idx="0">
              <a:schemeClr val="accent1"/>
            </a:effectRef>
            <a:fontRef idx="minor">
              <a:schemeClr val="tx1"/>
            </a:fontRef>
          </p:style>
        </p:cxnSp>
        <p:cxnSp>
          <p:nvCxnSpPr>
            <p:cNvPr id="32775" name="Connecteur droit 3">
              <a:extLst>
                <a:ext uri="{FF2B5EF4-FFF2-40B4-BE49-F238E27FC236}">
                  <a16:creationId xmlns:a16="http://schemas.microsoft.com/office/drawing/2014/main" id="{A135C628-9866-8E3D-04F2-2C51056D1E10}"/>
                </a:ext>
              </a:extLst>
            </p:cNvPr>
            <p:cNvCxnSpPr>
              <a:cxnSpLocks/>
            </p:cNvCxnSpPr>
            <p:nvPr/>
          </p:nvCxnSpPr>
          <p:spPr>
            <a:xfrm flipV="1">
              <a:off x="8817934" y="3944293"/>
              <a:ext cx="0" cy="224239"/>
            </a:xfrm>
            <a:prstGeom prst="line">
              <a:avLst/>
            </a:prstGeom>
            <a:ln w="38100">
              <a:solidFill>
                <a:srgbClr val="2B2C70"/>
              </a:solidFill>
            </a:ln>
          </p:spPr>
          <p:style>
            <a:lnRef idx="1">
              <a:schemeClr val="accent1"/>
            </a:lnRef>
            <a:fillRef idx="0">
              <a:schemeClr val="accent1"/>
            </a:fillRef>
            <a:effectRef idx="0">
              <a:schemeClr val="accent1"/>
            </a:effectRef>
            <a:fontRef idx="minor">
              <a:schemeClr val="tx1"/>
            </a:fontRef>
          </p:style>
        </p:cxnSp>
      </p:grpSp>
      <p:grpSp>
        <p:nvGrpSpPr>
          <p:cNvPr id="32796" name="légende 2">
            <a:extLst>
              <a:ext uri="{FF2B5EF4-FFF2-40B4-BE49-F238E27FC236}">
                <a16:creationId xmlns:a16="http://schemas.microsoft.com/office/drawing/2014/main" id="{AAFA348B-B722-61D4-D360-CE833DFDDFB6}"/>
              </a:ext>
            </a:extLst>
          </p:cNvPr>
          <p:cNvGrpSpPr/>
          <p:nvPr/>
        </p:nvGrpSpPr>
        <p:grpSpPr>
          <a:xfrm>
            <a:off x="3179651" y="6403338"/>
            <a:ext cx="971906" cy="369332"/>
            <a:chOff x="3179651" y="6403338"/>
            <a:chExt cx="971906" cy="369332"/>
          </a:xfrm>
        </p:grpSpPr>
        <p:pic>
          <p:nvPicPr>
            <p:cNvPr id="32779" name="Image 2">
              <a:extLst>
                <a:ext uri="{FF2B5EF4-FFF2-40B4-BE49-F238E27FC236}">
                  <a16:creationId xmlns:a16="http://schemas.microsoft.com/office/drawing/2014/main" id="{049522EB-212D-8D22-4940-C6A020D7B28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179651" y="6505530"/>
              <a:ext cx="179288" cy="179288"/>
            </a:xfrm>
            <a:prstGeom prst="rect">
              <a:avLst/>
            </a:prstGeom>
          </p:spPr>
        </p:pic>
        <p:sp>
          <p:nvSpPr>
            <p:cNvPr id="32782" name="ZoneTexte 2">
              <a:extLst>
                <a:ext uri="{FF2B5EF4-FFF2-40B4-BE49-F238E27FC236}">
                  <a16:creationId xmlns:a16="http://schemas.microsoft.com/office/drawing/2014/main" id="{67C7522E-BD5D-7BA1-E958-00F195A1271D}"/>
                </a:ext>
              </a:extLst>
            </p:cNvPr>
            <p:cNvSpPr txBox="1"/>
            <p:nvPr/>
          </p:nvSpPr>
          <p:spPr>
            <a:xfrm>
              <a:off x="3312562" y="6403338"/>
              <a:ext cx="838995" cy="369332"/>
            </a:xfrm>
            <a:prstGeom prst="rect">
              <a:avLst/>
            </a:prstGeom>
            <a:noFill/>
          </p:spPr>
          <p:txBody>
            <a:bodyPr wrap="square">
              <a:spAutoFit/>
            </a:bodyPr>
            <a:lstStyle/>
            <a:p>
              <a:pPr>
                <a:lnSpc>
                  <a:spcPct val="100000"/>
                </a:lnSpc>
                <a:spcBef>
                  <a:spcPct val="0"/>
                </a:spcBef>
                <a:buFontTx/>
                <a:buNone/>
              </a:pPr>
              <a:r>
                <a:rPr lang="fr-FR" altLang="fr-FR" b="1" dirty="0">
                  <a:solidFill>
                    <a:srgbClr val="2F5597"/>
                  </a:solidFill>
                </a:rPr>
                <a:t>Gaz B</a:t>
              </a:r>
              <a:endParaRPr lang="fr-FR" altLang="fr-FR" sz="2000" b="1" dirty="0">
                <a:solidFill>
                  <a:srgbClr val="2F5597"/>
                </a:solidFill>
              </a:endParaRPr>
            </a:p>
          </p:txBody>
        </p:sp>
      </p:grpSp>
      <p:grpSp>
        <p:nvGrpSpPr>
          <p:cNvPr id="32795" name="légende 1">
            <a:extLst>
              <a:ext uri="{FF2B5EF4-FFF2-40B4-BE49-F238E27FC236}">
                <a16:creationId xmlns:a16="http://schemas.microsoft.com/office/drawing/2014/main" id="{BE7C1624-B135-9E07-E09C-7EB4E2142459}"/>
              </a:ext>
            </a:extLst>
          </p:cNvPr>
          <p:cNvGrpSpPr/>
          <p:nvPr/>
        </p:nvGrpSpPr>
        <p:grpSpPr>
          <a:xfrm>
            <a:off x="1691083" y="6415071"/>
            <a:ext cx="1030837" cy="369332"/>
            <a:chOff x="1691083" y="6415071"/>
            <a:chExt cx="1030837" cy="369332"/>
          </a:xfrm>
        </p:grpSpPr>
        <p:pic>
          <p:nvPicPr>
            <p:cNvPr id="32778" name="Image 1">
              <a:extLst>
                <a:ext uri="{FF2B5EF4-FFF2-40B4-BE49-F238E27FC236}">
                  <a16:creationId xmlns:a16="http://schemas.microsoft.com/office/drawing/2014/main" id="{DBCBAA37-4C86-4F02-CEFC-D4E2970F6F3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691083" y="6477838"/>
              <a:ext cx="227732" cy="227732"/>
            </a:xfrm>
            <a:prstGeom prst="rect">
              <a:avLst/>
            </a:prstGeom>
          </p:spPr>
        </p:pic>
        <p:sp>
          <p:nvSpPr>
            <p:cNvPr id="32784" name="ZoneTexte 1">
              <a:extLst>
                <a:ext uri="{FF2B5EF4-FFF2-40B4-BE49-F238E27FC236}">
                  <a16:creationId xmlns:a16="http://schemas.microsoft.com/office/drawing/2014/main" id="{A76C2D2F-C52B-8D6B-7369-03BA16B8E72B}"/>
                </a:ext>
              </a:extLst>
            </p:cNvPr>
            <p:cNvSpPr txBox="1"/>
            <p:nvPr/>
          </p:nvSpPr>
          <p:spPr>
            <a:xfrm>
              <a:off x="1882925" y="6415071"/>
              <a:ext cx="838995" cy="369332"/>
            </a:xfrm>
            <a:prstGeom prst="rect">
              <a:avLst/>
            </a:prstGeom>
            <a:noFill/>
          </p:spPr>
          <p:txBody>
            <a:bodyPr wrap="square">
              <a:spAutoFit/>
            </a:bodyPr>
            <a:lstStyle/>
            <a:p>
              <a:pPr>
                <a:lnSpc>
                  <a:spcPct val="100000"/>
                </a:lnSpc>
                <a:spcBef>
                  <a:spcPct val="0"/>
                </a:spcBef>
                <a:buFontTx/>
                <a:buNone/>
              </a:pPr>
              <a:r>
                <a:rPr lang="fr-FR" altLang="fr-FR" b="1" dirty="0">
                  <a:solidFill>
                    <a:srgbClr val="2F5597"/>
                  </a:solidFill>
                </a:rPr>
                <a:t>Gaz A</a:t>
              </a:r>
              <a:endParaRPr lang="fr-FR" altLang="fr-FR" sz="2000" b="1" dirty="0">
                <a:solidFill>
                  <a:srgbClr val="2F5597"/>
                </a:solidFill>
              </a:endParaRPr>
            </a:p>
          </p:txBody>
        </p:sp>
      </p:grpSp>
      <p:sp>
        <p:nvSpPr>
          <p:cNvPr id="9" name="ZoneTexte 8">
            <a:hlinkClick r:id="rId18" action="ppaction://hlinksldjump"/>
            <a:extLst>
              <a:ext uri="{FF2B5EF4-FFF2-40B4-BE49-F238E27FC236}">
                <a16:creationId xmlns:a16="http://schemas.microsoft.com/office/drawing/2014/main" id="{1E014AB9-D18E-F1AF-56BC-3C6F01401116}"/>
              </a:ext>
            </a:extLst>
          </p:cNvPr>
          <p:cNvSpPr txBox="1"/>
          <p:nvPr/>
        </p:nvSpPr>
        <p:spPr>
          <a:xfrm>
            <a:off x="1960" y="5719356"/>
            <a:ext cx="1505926" cy="707886"/>
          </a:xfrm>
          <a:prstGeom prst="rect">
            <a:avLst/>
          </a:prstGeom>
          <a:noFill/>
        </p:spPr>
        <p:txBody>
          <a:bodyPr wrap="square">
            <a:spAutoFit/>
          </a:bodyPr>
          <a:lstStyle/>
          <a:p>
            <a:pPr algn="ctr"/>
            <a:r>
              <a:rPr lang="fr-FR" altLang="fr-FR" sz="2000" b="1" dirty="0">
                <a:solidFill>
                  <a:srgbClr val="2B2E70"/>
                </a:solidFill>
                <a:latin typeface="+mn-lt"/>
                <a:cs typeface="Arial" panose="020B0604020202020204" pitchFamily="34" charset="0"/>
              </a:rPr>
              <a:t>Suite « exemple »</a:t>
            </a:r>
            <a:endParaRPr lang="fr-FR" sz="2000" dirty="0">
              <a:solidFill>
                <a:srgbClr val="2B2E70"/>
              </a:solidFill>
            </a:endParaRPr>
          </a:p>
        </p:txBody>
      </p:sp>
      <p:sp>
        <p:nvSpPr>
          <p:cNvPr id="2" name="ZoneTexte 1">
            <a:extLst>
              <a:ext uri="{FF2B5EF4-FFF2-40B4-BE49-F238E27FC236}">
                <a16:creationId xmlns:a16="http://schemas.microsoft.com/office/drawing/2014/main" id="{F5A90980-27A2-12A3-DEED-EEE152AFEBBD}"/>
              </a:ext>
            </a:extLst>
          </p:cNvPr>
          <p:cNvSpPr txBox="1">
            <a:spLocks noChangeArrowheads="1"/>
          </p:cNvSpPr>
          <p:nvPr/>
        </p:nvSpPr>
        <p:spPr bwMode="auto">
          <a:xfrm>
            <a:off x="8825597" y="6564937"/>
            <a:ext cx="2332260"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a:t>
            </a:r>
            <a:r>
              <a:rPr lang="fr-FR" altLang="fr-FR" sz="1200" dirty="0">
                <a:solidFill>
                  <a:schemeClr val="bg1">
                    <a:lumMod val="50000"/>
                  </a:schemeClr>
                </a:solidFill>
                <a:latin typeface="+mn-lt"/>
                <a:cs typeface="Arial" panose="020B0604020202020204" pitchFamily="34" charset="0"/>
              </a:rPr>
              <a:t> Grand Est</a:t>
            </a:r>
          </a:p>
        </p:txBody>
      </p:sp>
    </p:spTree>
    <p:extLst>
      <p:ext uri="{BB962C8B-B14F-4D97-AF65-F5344CB8AC3E}">
        <p14:creationId xmlns:p14="http://schemas.microsoft.com/office/powerpoint/2010/main" val="1843006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801"/>
                                        </p:tgtEl>
                                        <p:attrNameLst>
                                          <p:attrName>style.visibility</p:attrName>
                                        </p:attrNameLst>
                                      </p:cBhvr>
                                      <p:to>
                                        <p:strVal val="visible"/>
                                      </p:to>
                                    </p:set>
                                    <p:animEffect transition="in" filter="fade">
                                      <p:cBhvr>
                                        <p:cTn id="12" dur="500"/>
                                        <p:tgtEl>
                                          <p:spTgt spid="32801"/>
                                        </p:tgtEl>
                                      </p:cBhvr>
                                    </p:animEffect>
                                  </p:childTnLst>
                                </p:cTn>
                              </p:par>
                              <p:par>
                                <p:cTn id="13" presetID="10" presetClass="entr" presetSubtype="0" fill="hold" nodeType="withEffect">
                                  <p:stCondLst>
                                    <p:cond delay="0"/>
                                  </p:stCondLst>
                                  <p:childTnLst>
                                    <p:set>
                                      <p:cBhvr>
                                        <p:cTn id="14" dur="1" fill="hold">
                                          <p:stCondLst>
                                            <p:cond delay="0"/>
                                          </p:stCondLst>
                                        </p:cTn>
                                        <p:tgtEl>
                                          <p:spTgt spid="32802"/>
                                        </p:tgtEl>
                                        <p:attrNameLst>
                                          <p:attrName>style.visibility</p:attrName>
                                        </p:attrNameLst>
                                      </p:cBhvr>
                                      <p:to>
                                        <p:strVal val="visible"/>
                                      </p:to>
                                    </p:set>
                                    <p:animEffect transition="in" filter="fade">
                                      <p:cBhvr>
                                        <p:cTn id="15" dur="500"/>
                                        <p:tgtEl>
                                          <p:spTgt spid="32802"/>
                                        </p:tgtEl>
                                      </p:cBhvr>
                                    </p:animEffect>
                                  </p:childTnLst>
                                </p:cTn>
                              </p:par>
                              <p:par>
                                <p:cTn id="16" presetID="10" presetClass="entr" presetSubtype="0" fill="hold" nodeType="withEffect">
                                  <p:stCondLst>
                                    <p:cond delay="0"/>
                                  </p:stCondLst>
                                  <p:childTnLst>
                                    <p:set>
                                      <p:cBhvr>
                                        <p:cTn id="17" dur="1" fill="hold">
                                          <p:stCondLst>
                                            <p:cond delay="0"/>
                                          </p:stCondLst>
                                        </p:cTn>
                                        <p:tgtEl>
                                          <p:spTgt spid="32803"/>
                                        </p:tgtEl>
                                        <p:attrNameLst>
                                          <p:attrName>style.visibility</p:attrName>
                                        </p:attrNameLst>
                                      </p:cBhvr>
                                      <p:to>
                                        <p:strVal val="visible"/>
                                      </p:to>
                                    </p:set>
                                    <p:animEffect transition="in" filter="fade">
                                      <p:cBhvr>
                                        <p:cTn id="18" dur="500"/>
                                        <p:tgtEl>
                                          <p:spTgt spid="32803"/>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2777"/>
                                        </p:tgtEl>
                                        <p:attrNameLst>
                                          <p:attrName>style.visibility</p:attrName>
                                        </p:attrNameLst>
                                      </p:cBhvr>
                                      <p:to>
                                        <p:strVal val="visible"/>
                                      </p:to>
                                    </p:set>
                                    <p:animEffect transition="in" filter="wipe(down)">
                                      <p:cBhvr>
                                        <p:cTn id="32" dur="500"/>
                                        <p:tgtEl>
                                          <p:spTgt spid="32777"/>
                                        </p:tgtEl>
                                      </p:cBhvr>
                                    </p:animEffect>
                                  </p:childTnLst>
                                </p:cTn>
                              </p:par>
                              <p:par>
                                <p:cTn id="33" presetID="10"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2792"/>
                                        </p:tgtEl>
                                        <p:attrNameLst>
                                          <p:attrName>style.visibility</p:attrName>
                                        </p:attrNameLst>
                                      </p:cBhvr>
                                      <p:to>
                                        <p:strVal val="visible"/>
                                      </p:to>
                                    </p:set>
                                    <p:animEffect transition="in" filter="fade">
                                      <p:cBhvr>
                                        <p:cTn id="40" dur="500"/>
                                        <p:tgtEl>
                                          <p:spTgt spid="32792"/>
                                        </p:tgtEl>
                                      </p:cBhvr>
                                    </p:animEffect>
                                  </p:childTnLst>
                                </p:cTn>
                              </p:par>
                              <p:par>
                                <p:cTn id="41" presetID="1"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0"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par>
                                <p:cTn id="46" presetID="1" presetClass="entr" presetSubtype="0" fill="hold" nodeType="withEffect">
                                  <p:stCondLst>
                                    <p:cond delay="200"/>
                                  </p:stCondLst>
                                  <p:childTnLst>
                                    <p:set>
                                      <p:cBhvr>
                                        <p:cTn id="47" dur="1" fill="hold">
                                          <p:stCondLst>
                                            <p:cond delay="0"/>
                                          </p:stCondLst>
                                        </p:cTn>
                                        <p:tgtEl>
                                          <p:spTgt spid="3"/>
                                        </p:tgtEl>
                                        <p:attrNameLst>
                                          <p:attrName>style.visibility</p:attrName>
                                        </p:attrNameLst>
                                      </p:cBhvr>
                                      <p:to>
                                        <p:strVal val="visible"/>
                                      </p:to>
                                    </p:set>
                                  </p:childTnLst>
                                </p:cTn>
                              </p:par>
                              <p:par>
                                <p:cTn id="48" presetID="1" presetClass="entr" presetSubtype="0" fill="hold" nodeType="withEffect">
                                  <p:stCondLst>
                                    <p:cond delay="200"/>
                                  </p:stCondLst>
                                  <p:childTnLst>
                                    <p:set>
                                      <p:cBhvr>
                                        <p:cTn id="49" dur="1" fill="hold">
                                          <p:stCondLst>
                                            <p:cond delay="0"/>
                                          </p:stCondLst>
                                        </p:cTn>
                                        <p:tgtEl>
                                          <p:spTgt spid="18"/>
                                        </p:tgtEl>
                                        <p:attrNameLst>
                                          <p:attrName>style.visibility</p:attrName>
                                        </p:attrNameLst>
                                      </p:cBhvr>
                                      <p:to>
                                        <p:strVal val="visible"/>
                                      </p:to>
                                    </p:set>
                                  </p:childTnLst>
                                </p:cTn>
                              </p:par>
                              <p:par>
                                <p:cTn id="50" presetID="1" presetClass="entr" presetSubtype="0" fill="hold" nodeType="withEffect">
                                  <p:stCondLst>
                                    <p:cond delay="400"/>
                                  </p:stCondLst>
                                  <p:childTnLst>
                                    <p:set>
                                      <p:cBhvr>
                                        <p:cTn id="51" dur="1" fill="hold">
                                          <p:stCondLst>
                                            <p:cond delay="0"/>
                                          </p:stCondLst>
                                        </p:cTn>
                                        <p:tgtEl>
                                          <p:spTgt spid="5"/>
                                        </p:tgtEl>
                                        <p:attrNameLst>
                                          <p:attrName>style.visibility</p:attrName>
                                        </p:attrNameLst>
                                      </p:cBhvr>
                                      <p:to>
                                        <p:strVal val="visible"/>
                                      </p:to>
                                    </p:set>
                                  </p:childTnLst>
                                </p:cTn>
                              </p:par>
                              <p:par>
                                <p:cTn id="52" presetID="1" presetClass="entr" presetSubtype="0" fill="hold" nodeType="withEffect">
                                  <p:stCondLst>
                                    <p:cond delay="400"/>
                                  </p:stCondLst>
                                  <p:childTnLst>
                                    <p:set>
                                      <p:cBhvr>
                                        <p:cTn id="53" dur="1" fill="hold">
                                          <p:stCondLst>
                                            <p:cond delay="0"/>
                                          </p:stCondLst>
                                        </p:cTn>
                                        <p:tgtEl>
                                          <p:spTgt spid="28"/>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500"/>
                                        <p:tgtEl>
                                          <p:spTgt spid="3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2791"/>
                                        </p:tgtEl>
                                        <p:attrNameLst>
                                          <p:attrName>style.visibility</p:attrName>
                                        </p:attrNameLst>
                                      </p:cBhvr>
                                      <p:to>
                                        <p:strVal val="visible"/>
                                      </p:to>
                                    </p:set>
                                    <p:animEffect transition="in" filter="fade">
                                      <p:cBhvr>
                                        <p:cTn id="61" dur="500"/>
                                        <p:tgtEl>
                                          <p:spTgt spid="32791"/>
                                        </p:tgtEl>
                                      </p:cBhvr>
                                    </p:animEffect>
                                  </p:childTnLst>
                                </p:cTn>
                              </p:par>
                              <p:par>
                                <p:cTn id="62" presetID="10" presetClass="entr" presetSubtype="0" fill="hold"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fade">
                                      <p:cBhvr>
                                        <p:cTn id="64" dur="500"/>
                                        <p:tgtEl>
                                          <p:spTgt spid="16"/>
                                        </p:tgtEl>
                                      </p:cBhvr>
                                    </p:animEffect>
                                  </p:childTnLst>
                                </p:cTn>
                              </p:par>
                              <p:par>
                                <p:cTn id="65" presetID="1" presetClass="entr" presetSubtype="0" fill="hold" nodeType="withEffect">
                                  <p:stCondLst>
                                    <p:cond delay="200"/>
                                  </p:stCondLst>
                                  <p:childTnLst>
                                    <p:set>
                                      <p:cBhvr>
                                        <p:cTn id="66" dur="1" fill="hold">
                                          <p:stCondLst>
                                            <p:cond delay="0"/>
                                          </p:stCondLst>
                                        </p:cTn>
                                        <p:tgtEl>
                                          <p:spTgt spid="32793"/>
                                        </p:tgtEl>
                                        <p:attrNameLst>
                                          <p:attrName>style.visibility</p:attrName>
                                        </p:attrNameLst>
                                      </p:cBhvr>
                                      <p:to>
                                        <p:strVal val="visible"/>
                                      </p:to>
                                    </p:set>
                                  </p:childTnLst>
                                </p:cTn>
                              </p:par>
                              <p:par>
                                <p:cTn id="67" presetID="1" presetClass="entr" presetSubtype="0" fill="hold" nodeType="withEffect">
                                  <p:stCondLst>
                                    <p:cond delay="200"/>
                                  </p:stCondLst>
                                  <p:childTnLst>
                                    <p:set>
                                      <p:cBhvr>
                                        <p:cTn id="68" dur="1" fill="hold">
                                          <p:stCondLst>
                                            <p:cond delay="0"/>
                                          </p:stCondLst>
                                        </p:cTn>
                                        <p:tgtEl>
                                          <p:spTgt spid="37"/>
                                        </p:tgtEl>
                                        <p:attrNameLst>
                                          <p:attrName>style.visibility</p:attrName>
                                        </p:attrNameLst>
                                      </p:cBhvr>
                                      <p:to>
                                        <p:strVal val="visible"/>
                                      </p:to>
                                    </p:set>
                                  </p:childTnLst>
                                </p:cTn>
                              </p:par>
                              <p:par>
                                <p:cTn id="69" presetID="1" presetClass="entr" presetSubtype="0" fill="hold" nodeType="withEffect">
                                  <p:stCondLst>
                                    <p:cond delay="300"/>
                                  </p:stCondLst>
                                  <p:childTnLst>
                                    <p:set>
                                      <p:cBhvr>
                                        <p:cTn id="70" dur="1" fill="hold">
                                          <p:stCondLst>
                                            <p:cond delay="0"/>
                                          </p:stCondLst>
                                        </p:cTn>
                                        <p:tgtEl>
                                          <p:spTgt spid="32794"/>
                                        </p:tgtEl>
                                        <p:attrNameLst>
                                          <p:attrName>style.visibility</p:attrName>
                                        </p:attrNameLst>
                                      </p:cBhvr>
                                      <p:to>
                                        <p:strVal val="visible"/>
                                      </p:to>
                                    </p:set>
                                  </p:childTnLst>
                                </p:cTn>
                              </p:par>
                              <p:par>
                                <p:cTn id="71" presetID="1" presetClass="entr" presetSubtype="0" fill="hold" nodeType="withEffect">
                                  <p:stCondLst>
                                    <p:cond delay="300"/>
                                  </p:stCondLst>
                                  <p:childTnLst>
                                    <p:set>
                                      <p:cBhvr>
                                        <p:cTn id="72" dur="1" fill="hold">
                                          <p:stCondLst>
                                            <p:cond delay="0"/>
                                          </p:stCondLst>
                                        </p:cTn>
                                        <p:tgtEl>
                                          <p:spTgt spid="38"/>
                                        </p:tgtEl>
                                        <p:attrNameLst>
                                          <p:attrName>style.visibility</p:attrName>
                                        </p:attrNameLst>
                                      </p:cBhvr>
                                      <p:to>
                                        <p:strVal val="visible"/>
                                      </p:to>
                                    </p:set>
                                  </p:childTnLst>
                                </p:cTn>
                              </p:par>
                              <p:par>
                                <p:cTn id="73" presetID="1" presetClass="entr" presetSubtype="0" fill="hold" nodeType="withEffect">
                                  <p:stCondLst>
                                    <p:cond delay="400"/>
                                  </p:stCondLst>
                                  <p:childTnLst>
                                    <p:set>
                                      <p:cBhvr>
                                        <p:cTn id="74" dur="1" fill="hold">
                                          <p:stCondLst>
                                            <p:cond delay="0"/>
                                          </p:stCondLst>
                                        </p:cTn>
                                        <p:tgtEl>
                                          <p:spTgt spid="60"/>
                                        </p:tgtEl>
                                        <p:attrNameLst>
                                          <p:attrName>style.visibility</p:attrName>
                                        </p:attrNameLst>
                                      </p:cBhvr>
                                      <p:to>
                                        <p:strVal val="visible"/>
                                      </p:to>
                                    </p:set>
                                  </p:childTnLst>
                                </p:cTn>
                              </p:par>
                              <p:par>
                                <p:cTn id="75" presetID="1" presetClass="entr" presetSubtype="0" fill="hold" nodeType="withEffect">
                                  <p:stCondLst>
                                    <p:cond delay="300"/>
                                  </p:stCondLst>
                                  <p:childTnLst>
                                    <p:set>
                                      <p:cBhvr>
                                        <p:cTn id="76" dur="1" fill="hold">
                                          <p:stCondLst>
                                            <p:cond delay="0"/>
                                          </p:stCondLst>
                                        </p:cTn>
                                        <p:tgtEl>
                                          <p:spTgt spid="62"/>
                                        </p:tgtEl>
                                        <p:attrNameLst>
                                          <p:attrName>style.visibility</p:attrName>
                                        </p:attrNameLst>
                                      </p:cBhvr>
                                      <p:to>
                                        <p:strVal val="visible"/>
                                      </p:to>
                                    </p:set>
                                  </p:childTnLst>
                                </p:cTn>
                              </p:par>
                              <p:par>
                                <p:cTn id="77" presetID="1" presetClass="entr" presetSubtype="0" fill="hold" nodeType="withEffect">
                                  <p:stCondLst>
                                    <p:cond delay="400"/>
                                  </p:stCondLst>
                                  <p:childTnLst>
                                    <p:set>
                                      <p:cBhvr>
                                        <p:cTn id="78" dur="1" fill="hold">
                                          <p:stCondLst>
                                            <p:cond delay="0"/>
                                          </p:stCondLst>
                                        </p:cTn>
                                        <p:tgtEl>
                                          <p:spTgt spid="32772"/>
                                        </p:tgtEl>
                                        <p:attrNameLst>
                                          <p:attrName>style.visibility</p:attrName>
                                        </p:attrNameLst>
                                      </p:cBhvr>
                                      <p:to>
                                        <p:strVal val="visible"/>
                                      </p:to>
                                    </p:set>
                                  </p:childTnLst>
                                </p:cTn>
                              </p:par>
                              <p:par>
                                <p:cTn id="79" presetID="1" presetClass="entr" presetSubtype="0" fill="hold" nodeType="withEffect">
                                  <p:stCondLst>
                                    <p:cond delay="400"/>
                                  </p:stCondLst>
                                  <p:childTnLst>
                                    <p:set>
                                      <p:cBhvr>
                                        <p:cTn id="80" dur="1" fill="hold">
                                          <p:stCondLst>
                                            <p:cond delay="0"/>
                                          </p:stCondLst>
                                        </p:cTn>
                                        <p:tgtEl>
                                          <p:spTgt spid="32773"/>
                                        </p:tgtEl>
                                        <p:attrNameLst>
                                          <p:attrName>style.visibility</p:attrName>
                                        </p:attrNameLst>
                                      </p:cBhvr>
                                      <p:to>
                                        <p:strVal val="visible"/>
                                      </p:to>
                                    </p:set>
                                  </p:childTnLst>
                                </p:cTn>
                              </p:par>
                              <p:par>
                                <p:cTn id="81" presetID="1" presetClass="entr" presetSubtype="0" fill="hold" nodeType="withEffect">
                                  <p:stCondLst>
                                    <p:cond delay="600"/>
                                  </p:stCondLst>
                                  <p:childTnLst>
                                    <p:set>
                                      <p:cBhvr>
                                        <p:cTn id="82" dur="1" fill="hold">
                                          <p:stCondLst>
                                            <p:cond delay="0"/>
                                          </p:stCondLst>
                                        </p:cTn>
                                        <p:tgtEl>
                                          <p:spTgt spid="61"/>
                                        </p:tgtEl>
                                        <p:attrNameLst>
                                          <p:attrName>style.visibility</p:attrName>
                                        </p:attrNameLst>
                                      </p:cBhvr>
                                      <p:to>
                                        <p:strVal val="visible"/>
                                      </p:to>
                                    </p:set>
                                  </p:childTnLst>
                                </p:cTn>
                              </p:par>
                              <p:par>
                                <p:cTn id="83" presetID="1" presetClass="entr" presetSubtype="0" fill="hold" nodeType="withEffect">
                                  <p:stCondLst>
                                    <p:cond delay="600"/>
                                  </p:stCondLst>
                                  <p:childTnLst>
                                    <p:set>
                                      <p:cBhvr>
                                        <p:cTn id="84" dur="1" fill="hold">
                                          <p:stCondLst>
                                            <p:cond delay="0"/>
                                          </p:stCondLst>
                                        </p:cTn>
                                        <p:tgtEl>
                                          <p:spTgt spid="63"/>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41"/>
                                        </p:tgtEl>
                                        <p:attrNameLst>
                                          <p:attrName>style.visibility</p:attrName>
                                        </p:attrNameLst>
                                      </p:cBhvr>
                                      <p:to>
                                        <p:strVal val="visible"/>
                                      </p:to>
                                    </p:set>
                                    <p:animEffect transition="in" filter="fade">
                                      <p:cBhvr>
                                        <p:cTn id="89" dur="500"/>
                                        <p:tgtEl>
                                          <p:spTgt spid="41"/>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32790"/>
                                        </p:tgtEl>
                                        <p:attrNameLst>
                                          <p:attrName>style.visibility</p:attrName>
                                        </p:attrNameLst>
                                      </p:cBhvr>
                                      <p:to>
                                        <p:strVal val="visible"/>
                                      </p:to>
                                    </p:set>
                                    <p:animEffect transition="in" filter="fade">
                                      <p:cBhvr>
                                        <p:cTn id="92" dur="500"/>
                                        <p:tgtEl>
                                          <p:spTgt spid="32790"/>
                                        </p:tgtEl>
                                      </p:cBhvr>
                                    </p:animEffect>
                                  </p:childTnLst>
                                </p:cTn>
                              </p:par>
                              <p:par>
                                <p:cTn id="93" presetID="1" presetClass="entr" presetSubtype="0" fill="hold" nodeType="withEffect">
                                  <p:stCondLst>
                                    <p:cond delay="0"/>
                                  </p:stCondLst>
                                  <p:childTnLst>
                                    <p:set>
                                      <p:cBhvr>
                                        <p:cTn id="94" dur="1" fill="hold">
                                          <p:stCondLst>
                                            <p:cond delay="0"/>
                                          </p:stCondLst>
                                        </p:cTn>
                                        <p:tgtEl>
                                          <p:spTgt spid="35"/>
                                        </p:tgtEl>
                                        <p:attrNameLst>
                                          <p:attrName>style.visibility</p:attrName>
                                        </p:attrNameLst>
                                      </p:cBhvr>
                                      <p:to>
                                        <p:strVal val="visible"/>
                                      </p:to>
                                    </p:set>
                                  </p:childTnLst>
                                </p:cTn>
                              </p:par>
                              <p:par>
                                <p:cTn id="95" presetID="10" presetClass="entr" presetSubtype="0" fill="hold" nodeType="withEffect">
                                  <p:stCondLst>
                                    <p:cond delay="0"/>
                                  </p:stCondLst>
                                  <p:childTnLst>
                                    <p:set>
                                      <p:cBhvr>
                                        <p:cTn id="96" dur="1" fill="hold">
                                          <p:stCondLst>
                                            <p:cond delay="0"/>
                                          </p:stCondLst>
                                        </p:cTn>
                                        <p:tgtEl>
                                          <p:spTgt spid="4"/>
                                        </p:tgtEl>
                                        <p:attrNameLst>
                                          <p:attrName>style.visibility</p:attrName>
                                        </p:attrNameLst>
                                      </p:cBhvr>
                                      <p:to>
                                        <p:strVal val="visible"/>
                                      </p:to>
                                    </p:set>
                                    <p:animEffect transition="in" filter="fade">
                                      <p:cBhvr>
                                        <p:cTn id="97" dur="500"/>
                                        <p:tgtEl>
                                          <p:spTgt spid="4"/>
                                        </p:tgtEl>
                                      </p:cBhvr>
                                    </p:animEffect>
                                  </p:childTnLst>
                                </p:cTn>
                              </p:par>
                              <p:par>
                                <p:cTn id="98" presetID="10" presetClass="entr" presetSubtype="0" fill="hold" nodeType="withEffect">
                                  <p:stCondLst>
                                    <p:cond delay="0"/>
                                  </p:stCondLst>
                                  <p:childTnLst>
                                    <p:set>
                                      <p:cBhvr>
                                        <p:cTn id="99" dur="1" fill="hold">
                                          <p:stCondLst>
                                            <p:cond delay="0"/>
                                          </p:stCondLst>
                                        </p:cTn>
                                        <p:tgtEl>
                                          <p:spTgt spid="47"/>
                                        </p:tgtEl>
                                        <p:attrNameLst>
                                          <p:attrName>style.visibility</p:attrName>
                                        </p:attrNameLst>
                                      </p:cBhvr>
                                      <p:to>
                                        <p:strVal val="visible"/>
                                      </p:to>
                                    </p:set>
                                    <p:animEffect transition="in" filter="fade">
                                      <p:cBhvr>
                                        <p:cTn id="100" dur="500"/>
                                        <p:tgtEl>
                                          <p:spTgt spid="47"/>
                                        </p:tgtEl>
                                      </p:cBhvr>
                                    </p:animEffect>
                                  </p:childTnLst>
                                </p:cTn>
                              </p:par>
                              <p:par>
                                <p:cTn id="101" presetID="10" presetClass="entr" presetSubtype="0" fill="hold" nodeType="withEffect">
                                  <p:stCondLst>
                                    <p:cond delay="0"/>
                                  </p:stCondLst>
                                  <p:childTnLst>
                                    <p:set>
                                      <p:cBhvr>
                                        <p:cTn id="102" dur="1" fill="hold">
                                          <p:stCondLst>
                                            <p:cond delay="0"/>
                                          </p:stCondLst>
                                        </p:cTn>
                                        <p:tgtEl>
                                          <p:spTgt spid="48"/>
                                        </p:tgtEl>
                                        <p:attrNameLst>
                                          <p:attrName>style.visibility</p:attrName>
                                        </p:attrNameLst>
                                      </p:cBhvr>
                                      <p:to>
                                        <p:strVal val="visible"/>
                                      </p:to>
                                    </p:set>
                                    <p:animEffect transition="in" filter="fade">
                                      <p:cBhvr>
                                        <p:cTn id="103" dur="500"/>
                                        <p:tgtEl>
                                          <p:spTgt spid="48"/>
                                        </p:tgtEl>
                                      </p:cBhvr>
                                    </p:animEffect>
                                  </p:childTnLst>
                                </p:cTn>
                              </p:par>
                              <p:par>
                                <p:cTn id="104" presetID="10" presetClass="entr" presetSubtype="0" fill="hold" nodeType="withEffect">
                                  <p:stCondLst>
                                    <p:cond delay="0"/>
                                  </p:stCondLst>
                                  <p:childTnLst>
                                    <p:set>
                                      <p:cBhvr>
                                        <p:cTn id="105" dur="1" fill="hold">
                                          <p:stCondLst>
                                            <p:cond delay="0"/>
                                          </p:stCondLst>
                                        </p:cTn>
                                        <p:tgtEl>
                                          <p:spTgt spid="46"/>
                                        </p:tgtEl>
                                        <p:attrNameLst>
                                          <p:attrName>style.visibility</p:attrName>
                                        </p:attrNameLst>
                                      </p:cBhvr>
                                      <p:to>
                                        <p:strVal val="visible"/>
                                      </p:to>
                                    </p:set>
                                    <p:animEffect transition="in" filter="fade">
                                      <p:cBhvr>
                                        <p:cTn id="106" dur="500"/>
                                        <p:tgtEl>
                                          <p:spTgt spid="46"/>
                                        </p:tgtEl>
                                      </p:cBhvr>
                                    </p:animEffect>
                                  </p:childTnLst>
                                </p:cTn>
                              </p:par>
                              <p:par>
                                <p:cTn id="107" presetID="10" presetClass="entr" presetSubtype="0" fill="hold" nodeType="withEffect">
                                  <p:stCondLst>
                                    <p:cond delay="0"/>
                                  </p:stCondLst>
                                  <p:childTnLst>
                                    <p:set>
                                      <p:cBhvr>
                                        <p:cTn id="108" dur="1" fill="hold">
                                          <p:stCondLst>
                                            <p:cond delay="0"/>
                                          </p:stCondLst>
                                        </p:cTn>
                                        <p:tgtEl>
                                          <p:spTgt spid="49"/>
                                        </p:tgtEl>
                                        <p:attrNameLst>
                                          <p:attrName>style.visibility</p:attrName>
                                        </p:attrNameLst>
                                      </p:cBhvr>
                                      <p:to>
                                        <p:strVal val="visible"/>
                                      </p:to>
                                    </p:set>
                                    <p:animEffect transition="in" filter="fade">
                                      <p:cBhvr>
                                        <p:cTn id="109" dur="500"/>
                                        <p:tgtEl>
                                          <p:spTgt spid="49"/>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42"/>
                                        </p:tgtEl>
                                        <p:attrNameLst>
                                          <p:attrName>style.visibility</p:attrName>
                                        </p:attrNameLst>
                                      </p:cBhvr>
                                      <p:to>
                                        <p:strVal val="visible"/>
                                      </p:to>
                                    </p:set>
                                    <p:animEffect transition="in" filter="fade">
                                      <p:cBhvr>
                                        <p:cTn id="114" dur="500"/>
                                        <p:tgtEl>
                                          <p:spTgt spid="42"/>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32789"/>
                                        </p:tgtEl>
                                        <p:attrNameLst>
                                          <p:attrName>style.visibility</p:attrName>
                                        </p:attrNameLst>
                                      </p:cBhvr>
                                      <p:to>
                                        <p:strVal val="visible"/>
                                      </p:to>
                                    </p:set>
                                    <p:animEffect transition="in" filter="fade">
                                      <p:cBhvr>
                                        <p:cTn id="119" dur="500"/>
                                        <p:tgtEl>
                                          <p:spTgt spid="32789"/>
                                        </p:tgtEl>
                                      </p:cBhvr>
                                    </p:animEffect>
                                  </p:childTnLst>
                                </p:cTn>
                              </p:par>
                              <p:par>
                                <p:cTn id="120" presetID="1" presetClass="entr" presetSubtype="0" fill="hold" nodeType="withEffect">
                                  <p:stCondLst>
                                    <p:cond delay="0"/>
                                  </p:stCondLst>
                                  <p:childTnLst>
                                    <p:set>
                                      <p:cBhvr>
                                        <p:cTn id="121" dur="1" fill="hold">
                                          <p:stCondLst>
                                            <p:cond delay="0"/>
                                          </p:stCondLst>
                                        </p:cTn>
                                        <p:tgtEl>
                                          <p:spTgt spid="7"/>
                                        </p:tgtEl>
                                        <p:attrNameLst>
                                          <p:attrName>style.visibility</p:attrName>
                                        </p:attrNameLst>
                                      </p:cBhvr>
                                      <p:to>
                                        <p:strVal val="visible"/>
                                      </p:to>
                                    </p:set>
                                  </p:childTnLst>
                                </p:cTn>
                              </p:par>
                              <p:par>
                                <p:cTn id="122" presetID="1" presetClass="entr" presetSubtype="0" fill="hold" nodeType="withEffect">
                                  <p:stCondLst>
                                    <p:cond delay="0"/>
                                  </p:stCondLst>
                                  <p:childTnLst>
                                    <p:set>
                                      <p:cBhvr>
                                        <p:cTn id="123" dur="1" fill="hold">
                                          <p:stCondLst>
                                            <p:cond delay="0"/>
                                          </p:stCondLst>
                                        </p:cTn>
                                        <p:tgtEl>
                                          <p:spTgt spid="17"/>
                                        </p:tgtEl>
                                        <p:attrNameLst>
                                          <p:attrName>style.visibility</p:attrName>
                                        </p:attrNameLst>
                                      </p:cBhvr>
                                      <p:to>
                                        <p:strVal val="visible"/>
                                      </p:to>
                                    </p:set>
                                  </p:childTnLst>
                                </p:cTn>
                              </p:par>
                              <p:par>
                                <p:cTn id="124" presetID="1" presetClass="entr" presetSubtype="0" fill="hold" nodeType="withEffect">
                                  <p:stCondLst>
                                    <p:cond delay="0"/>
                                  </p:stCondLst>
                                  <p:childTnLst>
                                    <p:set>
                                      <p:cBhvr>
                                        <p:cTn id="125" dur="1" fill="hold">
                                          <p:stCondLst>
                                            <p:cond delay="0"/>
                                          </p:stCondLst>
                                        </p:cTn>
                                        <p:tgtEl>
                                          <p:spTgt spid="32795"/>
                                        </p:tgtEl>
                                        <p:attrNameLst>
                                          <p:attrName>style.visibility</p:attrName>
                                        </p:attrNameLst>
                                      </p:cBhvr>
                                      <p:to>
                                        <p:strVal val="visible"/>
                                      </p:to>
                                    </p:set>
                                  </p:childTnLst>
                                </p:cTn>
                              </p:par>
                              <p:par>
                                <p:cTn id="126" presetID="1" presetClass="entr" presetSubtype="0" fill="hold" nodeType="withEffect">
                                  <p:stCondLst>
                                    <p:cond delay="0"/>
                                  </p:stCondLst>
                                  <p:childTnLst>
                                    <p:set>
                                      <p:cBhvr>
                                        <p:cTn id="127" dur="1" fill="hold">
                                          <p:stCondLst>
                                            <p:cond delay="0"/>
                                          </p:stCondLst>
                                        </p:cTn>
                                        <p:tgtEl>
                                          <p:spTgt spid="327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8" restart="whenNotActive" fill="hold" evtFilter="cancelBubble" nodeType="interactiveSeq">
                <p:stCondLst>
                  <p:cond evt="onClick" delay="0">
                    <p:tgtEl>
                      <p:spTgt spid="19"/>
                    </p:tgtEl>
                  </p:cond>
                </p:stCondLst>
                <p:endSync evt="end" delay="0">
                  <p:rtn val="all"/>
                </p:endSync>
                <p:childTnLst>
                  <p:par>
                    <p:cTn id="129" fill="hold">
                      <p:stCondLst>
                        <p:cond delay="0"/>
                      </p:stCondLst>
                      <p:childTnLst>
                        <p:par>
                          <p:cTn id="130" fill="hold">
                            <p:stCondLst>
                              <p:cond delay="0"/>
                            </p:stCondLst>
                            <p:childTnLst>
                              <p:par>
                                <p:cTn id="131" presetID="1" presetClass="entr" presetSubtype="0" fill="hold" grpId="0" nodeType="clickEffect">
                                  <p:stCondLst>
                                    <p:cond delay="100"/>
                                  </p:stCondLst>
                                  <p:childTnLst>
                                    <p:set>
                                      <p:cBhvr>
                                        <p:cTn id="132" dur="1" fill="hold">
                                          <p:stCondLst>
                                            <p:cond delay="0"/>
                                          </p:stCondLst>
                                        </p:cTn>
                                        <p:tgtEl>
                                          <p:spTgt spid="20"/>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xit" presetSubtype="0" fill="hold" grpId="1" nodeType="clickEffect">
                                  <p:stCondLst>
                                    <p:cond delay="0"/>
                                  </p:stCondLst>
                                  <p:childTnLst>
                                    <p:set>
                                      <p:cBhvr>
                                        <p:cTn id="136"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37" restart="whenNotActive" fill="hold" evtFilter="cancelBubble" nodeType="interactiveSeq">
                <p:stCondLst>
                  <p:cond evt="onClick" delay="0">
                    <p:tgtEl>
                      <p:spTgt spid="35"/>
                    </p:tgtEl>
                  </p:cond>
                </p:stCondLst>
                <p:endSync evt="end" delay="0">
                  <p:rtn val="all"/>
                </p:endSync>
                <p:childTnLst>
                  <p:par>
                    <p:cTn id="138" fill="hold">
                      <p:stCondLst>
                        <p:cond delay="0"/>
                      </p:stCondLst>
                      <p:childTnLst>
                        <p:par>
                          <p:cTn id="139" fill="hold">
                            <p:stCondLst>
                              <p:cond delay="0"/>
                            </p:stCondLst>
                            <p:childTnLst>
                              <p:par>
                                <p:cTn id="140" presetID="1" presetClass="entr" presetSubtype="0" fill="hold" grpId="0" nodeType="clickEffect">
                                  <p:stCondLst>
                                    <p:cond delay="100"/>
                                  </p:stCondLst>
                                  <p:childTnLst>
                                    <p:set>
                                      <p:cBhvr>
                                        <p:cTn id="141" dur="1" fill="hold">
                                          <p:stCondLst>
                                            <p:cond delay="0"/>
                                          </p:stCondLst>
                                        </p:cTn>
                                        <p:tgtEl>
                                          <p:spTgt spid="36"/>
                                        </p:tgtEl>
                                        <p:attrNameLst>
                                          <p:attrName>style.visibility</p:attrName>
                                        </p:attrNameLst>
                                      </p:cBhvr>
                                      <p:to>
                                        <p:strVal val="visible"/>
                                      </p:to>
                                    </p:set>
                                  </p:childTnLst>
                                </p:cTn>
                              </p:par>
                            </p:childTnLst>
                          </p:cTn>
                        </p:par>
                      </p:childTnLst>
                    </p:cTn>
                  </p:par>
                  <p:par>
                    <p:cTn id="142" fill="hold">
                      <p:stCondLst>
                        <p:cond delay="indefinite"/>
                      </p:stCondLst>
                      <p:childTnLst>
                        <p:par>
                          <p:cTn id="143" fill="hold">
                            <p:stCondLst>
                              <p:cond delay="0"/>
                            </p:stCondLst>
                            <p:childTnLst>
                              <p:par>
                                <p:cTn id="144" presetID="1" presetClass="exit" presetSubtype="0" fill="hold" grpId="1" nodeType="clickEffect">
                                  <p:stCondLst>
                                    <p:cond delay="0"/>
                                  </p:stCondLst>
                                  <p:childTnLst>
                                    <p:set>
                                      <p:cBhvr>
                                        <p:cTn id="145"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5"/>
                  </p:tgtEl>
                </p:cond>
              </p:nextCondLst>
            </p:seq>
          </p:childTnLst>
        </p:cTn>
      </p:par>
    </p:tnLst>
    <p:bldLst>
      <p:bldP spid="10" grpId="0"/>
      <p:bldP spid="32789" grpId="0"/>
      <p:bldP spid="32790" grpId="0"/>
      <p:bldP spid="32791" grpId="0"/>
      <p:bldP spid="32792" grpId="0"/>
      <p:bldP spid="20" grpId="0" animBg="1"/>
      <p:bldP spid="20" grpId="1" animBg="1"/>
      <p:bldP spid="36" grpId="0" animBg="1"/>
      <p:bldP spid="36" grpId="1" animBg="1"/>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55" name="flèche 3">
            <a:extLst>
              <a:ext uri="{FF2B5EF4-FFF2-40B4-BE49-F238E27FC236}">
                <a16:creationId xmlns:a16="http://schemas.microsoft.com/office/drawing/2014/main" id="{6B1AA3E8-C60B-BF40-1A19-5CA41E71D1A7}"/>
              </a:ext>
            </a:extLst>
          </p:cNvPr>
          <p:cNvCxnSpPr>
            <a:cxnSpLocks/>
            <a:stCxn id="46" idx="4"/>
            <a:endCxn id="32771" idx="0"/>
          </p:cNvCxnSpPr>
          <p:nvPr/>
        </p:nvCxnSpPr>
        <p:spPr>
          <a:xfrm flipH="1">
            <a:off x="10650871" y="4061953"/>
            <a:ext cx="4" cy="861453"/>
          </a:xfrm>
          <a:prstGeom prst="straightConnector1">
            <a:avLst/>
          </a:prstGeom>
          <a:ln w="57150">
            <a:solidFill>
              <a:srgbClr val="2B2C70"/>
            </a:solidFill>
            <a:tailEnd type="triangle"/>
          </a:ln>
        </p:spPr>
        <p:style>
          <a:lnRef idx="1">
            <a:schemeClr val="accent1"/>
          </a:lnRef>
          <a:fillRef idx="0">
            <a:schemeClr val="accent1"/>
          </a:fillRef>
          <a:effectRef idx="0">
            <a:schemeClr val="accent1"/>
          </a:effectRef>
          <a:fontRef idx="minor">
            <a:schemeClr val="tx1"/>
          </a:fontRef>
        </p:style>
      </p:cxnSp>
      <p:sp>
        <p:nvSpPr>
          <p:cNvPr id="32780" name="Titre de la diapositive">
            <a:extLst>
              <a:ext uri="{FF2B5EF4-FFF2-40B4-BE49-F238E27FC236}">
                <a16:creationId xmlns:a16="http://schemas.microsoft.com/office/drawing/2014/main" id="{D0005BF2-5227-BE49-19D9-12DDCC2CF6BD}"/>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Exemple de formation d’une particule secondaire</a:t>
            </a:r>
          </a:p>
        </p:txBody>
      </p:sp>
      <p:pic>
        <p:nvPicPr>
          <p:cNvPr id="6" name="Picto Retour">
            <a:hlinkClick r:id="rId3" action="ppaction://hlinksldjump"/>
            <a:extLst>
              <a:ext uri="{FF2B5EF4-FFF2-40B4-BE49-F238E27FC236}">
                <a16:creationId xmlns:a16="http://schemas.microsoft.com/office/drawing/2014/main" id="{B7512074-C0EC-FC4E-20C7-8389B84F80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4455" y="5688577"/>
            <a:ext cx="596157" cy="567075"/>
          </a:xfrm>
          <a:prstGeom prst="rect">
            <a:avLst/>
          </a:prstGeom>
        </p:spPr>
      </p:pic>
      <p:pic>
        <p:nvPicPr>
          <p:cNvPr id="3" name="Image molecule NO2">
            <a:extLst>
              <a:ext uri="{FF2B5EF4-FFF2-40B4-BE49-F238E27FC236}">
                <a16:creationId xmlns:a16="http://schemas.microsoft.com/office/drawing/2014/main" id="{D1662876-DA90-7D36-31F6-3B60EA934A8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973526" y="2911535"/>
            <a:ext cx="1071082" cy="1215236"/>
          </a:xfrm>
          <a:prstGeom prst="rect">
            <a:avLst/>
          </a:prstGeom>
        </p:spPr>
      </p:pic>
      <p:sp>
        <p:nvSpPr>
          <p:cNvPr id="2" name="bulle formule chimique 1">
            <a:extLst>
              <a:ext uri="{FF2B5EF4-FFF2-40B4-BE49-F238E27FC236}">
                <a16:creationId xmlns:a16="http://schemas.microsoft.com/office/drawing/2014/main" id="{8BFDC664-70C6-CBEB-38B7-63D52DDBD750}"/>
              </a:ext>
            </a:extLst>
          </p:cNvPr>
          <p:cNvSpPr/>
          <p:nvPr/>
        </p:nvSpPr>
        <p:spPr>
          <a:xfrm>
            <a:off x="4593200" y="3050139"/>
            <a:ext cx="1592394" cy="938029"/>
          </a:xfrm>
          <a:prstGeom prst="ellipse">
            <a:avLst/>
          </a:prstGeom>
          <a:solidFill>
            <a:srgbClr val="2B2C70"/>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HNO</a:t>
            </a:r>
            <a:r>
              <a:rPr lang="fr-FR" b="1" baseline="-25000" dirty="0"/>
              <a:t>3</a:t>
            </a:r>
          </a:p>
          <a:p>
            <a:pPr algn="ctr"/>
            <a:r>
              <a:rPr lang="fr-FR" b="1" dirty="0"/>
              <a:t>Acide nitrique</a:t>
            </a:r>
          </a:p>
        </p:txBody>
      </p:sp>
      <p:cxnSp>
        <p:nvCxnSpPr>
          <p:cNvPr id="25" name="flèche 1">
            <a:extLst>
              <a:ext uri="{FF2B5EF4-FFF2-40B4-BE49-F238E27FC236}">
                <a16:creationId xmlns:a16="http://schemas.microsoft.com/office/drawing/2014/main" id="{CBD466F9-506A-9D3A-7E04-609D4D12A22D}"/>
              </a:ext>
            </a:extLst>
          </p:cNvPr>
          <p:cNvCxnSpPr>
            <a:cxnSpLocks/>
            <a:stCxn id="3" idx="3"/>
            <a:endCxn id="2" idx="2"/>
          </p:cNvCxnSpPr>
          <p:nvPr/>
        </p:nvCxnSpPr>
        <p:spPr>
          <a:xfrm>
            <a:off x="3044608" y="3519153"/>
            <a:ext cx="1548592" cy="1"/>
          </a:xfrm>
          <a:prstGeom prst="straightConnector1">
            <a:avLst/>
          </a:prstGeom>
          <a:ln w="57150">
            <a:solidFill>
              <a:srgbClr val="E15A4C"/>
            </a:solidFill>
            <a:tailEnd type="triangle"/>
          </a:ln>
        </p:spPr>
        <p:style>
          <a:lnRef idx="1">
            <a:schemeClr val="accent1"/>
          </a:lnRef>
          <a:fillRef idx="0">
            <a:schemeClr val="accent1"/>
          </a:fillRef>
          <a:effectRef idx="0">
            <a:schemeClr val="accent1"/>
          </a:effectRef>
          <a:fontRef idx="minor">
            <a:schemeClr val="tx1"/>
          </a:fontRef>
        </p:style>
      </p:cxnSp>
      <p:cxnSp>
        <p:nvCxnSpPr>
          <p:cNvPr id="20" name="flèche 2">
            <a:extLst>
              <a:ext uri="{FF2B5EF4-FFF2-40B4-BE49-F238E27FC236}">
                <a16:creationId xmlns:a16="http://schemas.microsoft.com/office/drawing/2014/main" id="{7DBCC971-62EC-5080-E901-D9959CD577CE}"/>
              </a:ext>
            </a:extLst>
          </p:cNvPr>
          <p:cNvCxnSpPr>
            <a:cxnSpLocks/>
            <a:endCxn id="46" idx="2"/>
          </p:cNvCxnSpPr>
          <p:nvPr/>
        </p:nvCxnSpPr>
        <p:spPr>
          <a:xfrm>
            <a:off x="8498582" y="3566860"/>
            <a:ext cx="1110226" cy="0"/>
          </a:xfrm>
          <a:prstGeom prst="straightConnector1">
            <a:avLst/>
          </a:prstGeom>
          <a:ln w="57150">
            <a:solidFill>
              <a:srgbClr val="E15A4C"/>
            </a:solidFill>
            <a:tailEnd type="triangle"/>
          </a:ln>
        </p:spPr>
        <p:style>
          <a:lnRef idx="1">
            <a:schemeClr val="accent1"/>
          </a:lnRef>
          <a:fillRef idx="0">
            <a:schemeClr val="accent1"/>
          </a:fillRef>
          <a:effectRef idx="0">
            <a:schemeClr val="accent1"/>
          </a:effectRef>
          <a:fontRef idx="minor">
            <a:schemeClr val="tx1"/>
          </a:fontRef>
        </p:style>
      </p:cxnSp>
      <p:sp>
        <p:nvSpPr>
          <p:cNvPr id="46" name="bulle formule chimique 2">
            <a:extLst>
              <a:ext uri="{FF2B5EF4-FFF2-40B4-BE49-F238E27FC236}">
                <a16:creationId xmlns:a16="http://schemas.microsoft.com/office/drawing/2014/main" id="{1C88AFCC-D905-6849-2F7B-C0F68748591D}"/>
              </a:ext>
            </a:extLst>
          </p:cNvPr>
          <p:cNvSpPr/>
          <p:nvPr/>
        </p:nvSpPr>
        <p:spPr>
          <a:xfrm>
            <a:off x="9608808" y="3071767"/>
            <a:ext cx="2084133" cy="990186"/>
          </a:xfrm>
          <a:prstGeom prst="ellipse">
            <a:avLst/>
          </a:prstGeom>
          <a:solidFill>
            <a:srgbClr val="2B2C70"/>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NH</a:t>
            </a:r>
            <a:r>
              <a:rPr lang="fr-FR" b="1" baseline="-25000" dirty="0"/>
              <a:t>4</a:t>
            </a:r>
            <a:r>
              <a:rPr lang="fr-FR" b="1" dirty="0"/>
              <a:t>NO</a:t>
            </a:r>
            <a:r>
              <a:rPr lang="fr-FR" b="1" baseline="-25000" dirty="0"/>
              <a:t>3</a:t>
            </a:r>
          </a:p>
          <a:p>
            <a:pPr algn="ctr"/>
            <a:r>
              <a:rPr lang="fr-FR" b="1" dirty="0"/>
              <a:t>Nitrate d’ammonium</a:t>
            </a:r>
          </a:p>
        </p:txBody>
      </p:sp>
      <p:sp>
        <p:nvSpPr>
          <p:cNvPr id="53" name="Texte : oxydation">
            <a:extLst>
              <a:ext uri="{FF2B5EF4-FFF2-40B4-BE49-F238E27FC236}">
                <a16:creationId xmlns:a16="http://schemas.microsoft.com/office/drawing/2014/main" id="{E04B1FC6-919F-3D80-5C6A-C0C0C3697E15}"/>
              </a:ext>
            </a:extLst>
          </p:cNvPr>
          <p:cNvSpPr txBox="1"/>
          <p:nvPr/>
        </p:nvSpPr>
        <p:spPr>
          <a:xfrm>
            <a:off x="2412256" y="2519812"/>
            <a:ext cx="1592393" cy="369332"/>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Oxydation </a:t>
            </a:r>
          </a:p>
        </p:txBody>
      </p:sp>
      <p:sp>
        <p:nvSpPr>
          <p:cNvPr id="32771" name="Texte resultat">
            <a:extLst>
              <a:ext uri="{FF2B5EF4-FFF2-40B4-BE49-F238E27FC236}">
                <a16:creationId xmlns:a16="http://schemas.microsoft.com/office/drawing/2014/main" id="{752E7652-94B7-BE74-B03F-6A34D138DDB3}"/>
              </a:ext>
            </a:extLst>
          </p:cNvPr>
          <p:cNvSpPr txBox="1"/>
          <p:nvPr/>
        </p:nvSpPr>
        <p:spPr>
          <a:xfrm>
            <a:off x="9499840" y="4923406"/>
            <a:ext cx="2302062" cy="923330"/>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Transport et dépôt des particules formées</a:t>
            </a:r>
            <a:endParaRPr lang="fr-FR" altLang="fr-FR" dirty="0">
              <a:solidFill>
                <a:srgbClr val="2F5597"/>
              </a:solidFill>
            </a:endParaRPr>
          </a:p>
        </p:txBody>
      </p:sp>
      <p:grpSp>
        <p:nvGrpSpPr>
          <p:cNvPr id="22" name="Groupe 21">
            <a:extLst>
              <a:ext uri="{FF2B5EF4-FFF2-40B4-BE49-F238E27FC236}">
                <a16:creationId xmlns:a16="http://schemas.microsoft.com/office/drawing/2014/main" id="{90C853BB-ED9F-8B79-CAC7-B5A6439069BA}"/>
              </a:ext>
            </a:extLst>
          </p:cNvPr>
          <p:cNvGrpSpPr/>
          <p:nvPr/>
        </p:nvGrpSpPr>
        <p:grpSpPr>
          <a:xfrm>
            <a:off x="6355004" y="2439947"/>
            <a:ext cx="2552945" cy="2131920"/>
            <a:chOff x="4788171" y="4642427"/>
            <a:chExt cx="2408479" cy="1860688"/>
          </a:xfrm>
        </p:grpSpPr>
        <p:pic>
          <p:nvPicPr>
            <p:cNvPr id="9" name="Image molecule NH3">
              <a:extLst>
                <a:ext uri="{FF2B5EF4-FFF2-40B4-BE49-F238E27FC236}">
                  <a16:creationId xmlns:a16="http://schemas.microsoft.com/office/drawing/2014/main" id="{9DA314D2-6EAD-B650-8365-DA55AE8ABEA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340937" y="4642427"/>
              <a:ext cx="1323967" cy="1512341"/>
            </a:xfrm>
            <a:prstGeom prst="rect">
              <a:avLst/>
            </a:prstGeom>
          </p:spPr>
        </p:pic>
        <p:sp>
          <p:nvSpPr>
            <p:cNvPr id="32777" name="Texte ammoniac">
              <a:extLst>
                <a:ext uri="{FF2B5EF4-FFF2-40B4-BE49-F238E27FC236}">
                  <a16:creationId xmlns:a16="http://schemas.microsoft.com/office/drawing/2014/main" id="{CD332AF8-CE62-435C-BF90-40BDCFB0D89F}"/>
                </a:ext>
              </a:extLst>
            </p:cNvPr>
            <p:cNvSpPr txBox="1"/>
            <p:nvPr/>
          </p:nvSpPr>
          <p:spPr>
            <a:xfrm>
              <a:off x="4788171" y="6133783"/>
              <a:ext cx="2408479" cy="369332"/>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Ammoniac</a:t>
              </a:r>
              <a:endParaRPr lang="fr-FR" altLang="fr-FR" sz="2000" dirty="0">
                <a:solidFill>
                  <a:srgbClr val="2F5597"/>
                </a:solidFill>
              </a:endParaRPr>
            </a:p>
          </p:txBody>
        </p:sp>
      </p:grpSp>
      <p:sp>
        <p:nvSpPr>
          <p:cNvPr id="32796" name="Texte 1">
            <a:extLst>
              <a:ext uri="{FF2B5EF4-FFF2-40B4-BE49-F238E27FC236}">
                <a16:creationId xmlns:a16="http://schemas.microsoft.com/office/drawing/2014/main" id="{9B5D8D76-82D8-0A94-7FE6-A2054DFA47D0}"/>
              </a:ext>
            </a:extLst>
          </p:cNvPr>
          <p:cNvSpPr txBox="1"/>
          <p:nvPr/>
        </p:nvSpPr>
        <p:spPr>
          <a:xfrm>
            <a:off x="1626781" y="1138879"/>
            <a:ext cx="10301256" cy="646331"/>
          </a:xfrm>
          <a:prstGeom prst="rect">
            <a:avLst/>
          </a:prstGeom>
          <a:noFill/>
        </p:spPr>
        <p:txBody>
          <a:bodyPr wrap="square">
            <a:spAutoFit/>
          </a:bodyPr>
          <a:lstStyle/>
          <a:p>
            <a:pPr algn="just"/>
            <a:r>
              <a:rPr lang="fr-FR" altLang="fr-FR" b="1" dirty="0">
                <a:solidFill>
                  <a:srgbClr val="2F5597"/>
                </a:solidFill>
              </a:rPr>
              <a:t>En Europe </a:t>
            </a:r>
            <a:r>
              <a:rPr lang="fr-FR" altLang="fr-FR" dirty="0">
                <a:solidFill>
                  <a:srgbClr val="2F5597"/>
                </a:solidFill>
              </a:rPr>
              <a:t>comme en </a:t>
            </a:r>
            <a:r>
              <a:rPr lang="fr-FR" altLang="fr-FR" b="1" dirty="0">
                <a:solidFill>
                  <a:srgbClr val="2F5597"/>
                </a:solidFill>
              </a:rPr>
              <a:t>France, </a:t>
            </a:r>
            <a:r>
              <a:rPr lang="fr-FR" altLang="fr-FR" dirty="0">
                <a:solidFill>
                  <a:srgbClr val="2F5597"/>
                </a:solidFill>
              </a:rPr>
              <a:t>la principale particule secondaire formée dans l’atmosphère à partir des émissions agricoles est </a:t>
            </a:r>
            <a:r>
              <a:rPr lang="fr-FR" altLang="fr-FR" b="1" dirty="0">
                <a:solidFill>
                  <a:srgbClr val="2F5597"/>
                </a:solidFill>
              </a:rPr>
              <a:t>le nitrate d’ammonium</a:t>
            </a:r>
            <a:r>
              <a:rPr lang="fr-FR" altLang="fr-FR" dirty="0">
                <a:solidFill>
                  <a:srgbClr val="2F5597"/>
                </a:solidFill>
              </a:rPr>
              <a:t>.</a:t>
            </a:r>
            <a:endParaRPr lang="fr-FR" dirty="0"/>
          </a:p>
        </p:txBody>
      </p:sp>
      <p:sp>
        <p:nvSpPr>
          <p:cNvPr id="33" name="Texte formation">
            <a:extLst>
              <a:ext uri="{FF2B5EF4-FFF2-40B4-BE49-F238E27FC236}">
                <a16:creationId xmlns:a16="http://schemas.microsoft.com/office/drawing/2014/main" id="{E5E3FF90-B1E7-3304-2702-8B272F3C4830}"/>
              </a:ext>
            </a:extLst>
          </p:cNvPr>
          <p:cNvSpPr txBox="1"/>
          <p:nvPr/>
        </p:nvSpPr>
        <p:spPr>
          <a:xfrm>
            <a:off x="9320541" y="2310758"/>
            <a:ext cx="2660661" cy="646331"/>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Formation de particule fine secondaire</a:t>
            </a:r>
            <a:endParaRPr lang="fr-FR" altLang="fr-FR" sz="2000" b="1" dirty="0">
              <a:solidFill>
                <a:srgbClr val="2F5597"/>
              </a:solidFill>
            </a:endParaRPr>
          </a:p>
        </p:txBody>
      </p:sp>
      <p:sp>
        <p:nvSpPr>
          <p:cNvPr id="48" name="Signe +">
            <a:extLst>
              <a:ext uri="{FF2B5EF4-FFF2-40B4-BE49-F238E27FC236}">
                <a16:creationId xmlns:a16="http://schemas.microsoft.com/office/drawing/2014/main" id="{3CDB8AFE-AC03-507E-1A12-DBD1FD8575B6}"/>
              </a:ext>
            </a:extLst>
          </p:cNvPr>
          <p:cNvSpPr/>
          <p:nvPr/>
        </p:nvSpPr>
        <p:spPr>
          <a:xfrm>
            <a:off x="6318972" y="3262214"/>
            <a:ext cx="467680" cy="468947"/>
          </a:xfrm>
          <a:prstGeom prst="mathPlus">
            <a:avLst>
              <a:gd name="adj1" fmla="val 14706"/>
            </a:avLst>
          </a:prstGeom>
          <a:solidFill>
            <a:srgbClr val="E15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768" name="Parenthèse">
            <a:extLst>
              <a:ext uri="{FF2B5EF4-FFF2-40B4-BE49-F238E27FC236}">
                <a16:creationId xmlns:a16="http://schemas.microsoft.com/office/drawing/2014/main" id="{D35613D0-D3AF-21E4-4814-BA04A7C41D40}"/>
              </a:ext>
            </a:extLst>
          </p:cNvPr>
          <p:cNvSpPr/>
          <p:nvPr/>
        </p:nvSpPr>
        <p:spPr>
          <a:xfrm rot="16200000">
            <a:off x="6527530" y="2600557"/>
            <a:ext cx="130296" cy="3961189"/>
          </a:xfrm>
          <a:prstGeom prst="leftBracke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2769" name="Texte parenthèse">
            <a:extLst>
              <a:ext uri="{FF2B5EF4-FFF2-40B4-BE49-F238E27FC236}">
                <a16:creationId xmlns:a16="http://schemas.microsoft.com/office/drawing/2014/main" id="{0900658C-22D0-1C41-10A1-5646F4575D54}"/>
              </a:ext>
            </a:extLst>
          </p:cNvPr>
          <p:cNvSpPr txBox="1"/>
          <p:nvPr/>
        </p:nvSpPr>
        <p:spPr>
          <a:xfrm>
            <a:off x="4370070" y="4855603"/>
            <a:ext cx="4387008" cy="1200329"/>
          </a:xfrm>
          <a:prstGeom prst="rect">
            <a:avLst/>
          </a:prstGeom>
          <a:noFill/>
        </p:spPr>
        <p:txBody>
          <a:bodyPr wrap="square">
            <a:spAutoFit/>
          </a:bodyPr>
          <a:lstStyle/>
          <a:p>
            <a:pPr algn="ctr">
              <a:buClrTx/>
              <a:buFontTx/>
              <a:buNone/>
            </a:pPr>
            <a:r>
              <a:rPr lang="fr-FR" altLang="fr-FR" b="1" dirty="0">
                <a:solidFill>
                  <a:srgbClr val="2F5597"/>
                </a:solidFill>
              </a:rPr>
              <a:t>Après s’être volatilisé dans l’air, l’ammoniac</a:t>
            </a:r>
            <a:r>
              <a:rPr lang="fr-FR" altLang="fr-FR" dirty="0">
                <a:solidFill>
                  <a:srgbClr val="2F5597"/>
                </a:solidFill>
              </a:rPr>
              <a:t> réagi avec</a:t>
            </a:r>
            <a:r>
              <a:rPr lang="fr-FR" altLang="fr-FR" b="1" dirty="0">
                <a:solidFill>
                  <a:srgbClr val="2F5597"/>
                </a:solidFill>
              </a:rPr>
              <a:t> le NO</a:t>
            </a:r>
            <a:r>
              <a:rPr lang="fr-FR" altLang="fr-FR" b="1" baseline="-25000" dirty="0">
                <a:solidFill>
                  <a:srgbClr val="2F5597"/>
                </a:solidFill>
              </a:rPr>
              <a:t>2</a:t>
            </a:r>
            <a:r>
              <a:rPr lang="fr-FR" altLang="fr-FR" dirty="0">
                <a:solidFill>
                  <a:srgbClr val="2F5597"/>
                </a:solidFill>
              </a:rPr>
              <a:t> pour former du </a:t>
            </a:r>
            <a:r>
              <a:rPr lang="fr-FR" altLang="fr-FR" b="1" dirty="0">
                <a:solidFill>
                  <a:srgbClr val="2F5597"/>
                </a:solidFill>
              </a:rPr>
              <a:t>nitrate d’ammonium (NH</a:t>
            </a:r>
            <a:r>
              <a:rPr lang="fr-FR" altLang="fr-FR" b="1" baseline="-25000" dirty="0">
                <a:solidFill>
                  <a:srgbClr val="2F5597"/>
                </a:solidFill>
              </a:rPr>
              <a:t>4</a:t>
            </a:r>
            <a:r>
              <a:rPr lang="fr-FR" altLang="fr-FR" b="1" dirty="0">
                <a:solidFill>
                  <a:srgbClr val="2F5597"/>
                </a:solidFill>
              </a:rPr>
              <a:t>NO</a:t>
            </a:r>
            <a:r>
              <a:rPr lang="fr-FR" altLang="fr-FR" b="1" baseline="-25000" dirty="0">
                <a:solidFill>
                  <a:srgbClr val="2F5597"/>
                </a:solidFill>
              </a:rPr>
              <a:t>3</a:t>
            </a:r>
            <a:r>
              <a:rPr lang="fr-FR" altLang="fr-FR" b="1" dirty="0">
                <a:solidFill>
                  <a:srgbClr val="2F5597"/>
                </a:solidFill>
              </a:rPr>
              <a:t>) et ainsi une particule secondaire.</a:t>
            </a:r>
            <a:endParaRPr lang="fr-FR" altLang="fr-FR" b="1" dirty="0">
              <a:solidFill>
                <a:srgbClr val="2F5597"/>
              </a:solidFill>
              <a:highlight>
                <a:srgbClr val="FFFF00"/>
              </a:highlight>
              <a:cs typeface="Arial" panose="020B0604020202020204" pitchFamily="34" charset="0"/>
            </a:endParaRPr>
          </a:p>
        </p:txBody>
      </p:sp>
      <p:sp>
        <p:nvSpPr>
          <p:cNvPr id="32776" name="Texte réaction">
            <a:extLst>
              <a:ext uri="{FF2B5EF4-FFF2-40B4-BE49-F238E27FC236}">
                <a16:creationId xmlns:a16="http://schemas.microsoft.com/office/drawing/2014/main" id="{BB314FC8-7135-D64E-5391-9C22755EA992}"/>
              </a:ext>
            </a:extLst>
          </p:cNvPr>
          <p:cNvSpPr txBox="1"/>
          <p:nvPr/>
        </p:nvSpPr>
        <p:spPr>
          <a:xfrm>
            <a:off x="8483752" y="2904196"/>
            <a:ext cx="1110226" cy="646331"/>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Réaction chimique</a:t>
            </a:r>
            <a:endParaRPr lang="fr-FR" altLang="fr-FR" sz="2000" b="1" dirty="0">
              <a:solidFill>
                <a:srgbClr val="2F5597"/>
              </a:solidFill>
            </a:endParaRPr>
          </a:p>
        </p:txBody>
      </p:sp>
      <p:pic>
        <p:nvPicPr>
          <p:cNvPr id="32778" name="picto + 3">
            <a:extLst>
              <a:ext uri="{FF2B5EF4-FFF2-40B4-BE49-F238E27FC236}">
                <a16:creationId xmlns:a16="http://schemas.microsoft.com/office/drawing/2014/main" id="{3870117A-BDBF-1AE5-8C98-50D26FBE2E64}"/>
              </a:ext>
            </a:extLst>
          </p:cNvPr>
          <p:cNvPicPr preferRelativeResize="0">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8137691" y="4074265"/>
            <a:ext cx="435582" cy="389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9" name="Bulle 3">
            <a:extLst>
              <a:ext uri="{FF2B5EF4-FFF2-40B4-BE49-F238E27FC236}">
                <a16:creationId xmlns:a16="http://schemas.microsoft.com/office/drawing/2014/main" id="{5F2B83B5-E620-A4A0-398F-ABB5B72709FA}"/>
              </a:ext>
            </a:extLst>
          </p:cNvPr>
          <p:cNvSpPr/>
          <p:nvPr/>
        </p:nvSpPr>
        <p:spPr bwMode="auto">
          <a:xfrm>
            <a:off x="8509085" y="3910069"/>
            <a:ext cx="1743960" cy="105500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cs typeface="Arial" panose="020B0604020202020204" pitchFamily="34" charset="0"/>
              </a:rPr>
              <a:t>Formé lors d’épandage d’engrais azotés</a:t>
            </a:r>
          </a:p>
        </p:txBody>
      </p:sp>
      <p:pic>
        <p:nvPicPr>
          <p:cNvPr id="32781" name="picto + 1">
            <a:extLst>
              <a:ext uri="{FF2B5EF4-FFF2-40B4-BE49-F238E27FC236}">
                <a16:creationId xmlns:a16="http://schemas.microsoft.com/office/drawing/2014/main" id="{5EB825E4-3AE7-0E01-02E7-A97C1A491136}"/>
              </a:ext>
            </a:extLst>
          </p:cNvPr>
          <p:cNvPicPr preferRelativeResize="0">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3138848" y="3975847"/>
            <a:ext cx="478119" cy="36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2" name="bulle 1">
            <a:extLst>
              <a:ext uri="{FF2B5EF4-FFF2-40B4-BE49-F238E27FC236}">
                <a16:creationId xmlns:a16="http://schemas.microsoft.com/office/drawing/2014/main" id="{9D420DEF-153A-958E-5139-1EAA6B2D0703}"/>
              </a:ext>
            </a:extLst>
          </p:cNvPr>
          <p:cNvSpPr/>
          <p:nvPr/>
        </p:nvSpPr>
        <p:spPr bwMode="auto">
          <a:xfrm>
            <a:off x="1546765" y="4518495"/>
            <a:ext cx="2242482" cy="142305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cs typeface="Arial" panose="020B0604020202020204" pitchFamily="34" charset="0"/>
              </a:rPr>
              <a:t>Polluant provenant du trafic routier et activités industrielles...</a:t>
            </a:r>
          </a:p>
        </p:txBody>
      </p:sp>
      <p:sp>
        <p:nvSpPr>
          <p:cNvPr id="32783" name="Texte NO2">
            <a:extLst>
              <a:ext uri="{FF2B5EF4-FFF2-40B4-BE49-F238E27FC236}">
                <a16:creationId xmlns:a16="http://schemas.microsoft.com/office/drawing/2014/main" id="{264CD817-93F8-5393-DCA3-2E654F92FEAE}"/>
              </a:ext>
            </a:extLst>
          </p:cNvPr>
          <p:cNvSpPr txBox="1"/>
          <p:nvPr/>
        </p:nvSpPr>
        <p:spPr>
          <a:xfrm>
            <a:off x="1579481" y="4128764"/>
            <a:ext cx="1737741" cy="369332"/>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Dioxyde d’azote</a:t>
            </a:r>
            <a:endParaRPr lang="fr-FR" altLang="fr-FR" sz="2000" dirty="0">
              <a:solidFill>
                <a:srgbClr val="2F5597"/>
              </a:solidFill>
            </a:endParaRPr>
          </a:p>
        </p:txBody>
      </p:sp>
      <p:pic>
        <p:nvPicPr>
          <p:cNvPr id="10" name="Picto GUIDE">
            <a:hlinkClick r:id="rId8" action="ppaction://hlinksldjump"/>
            <a:extLst>
              <a:ext uri="{FF2B5EF4-FFF2-40B4-BE49-F238E27FC236}">
                <a16:creationId xmlns:a16="http://schemas.microsoft.com/office/drawing/2014/main" id="{EBA268FD-D3CC-ADE8-43DA-DA987A0564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4025" y="2725455"/>
            <a:ext cx="745478" cy="703545"/>
          </a:xfrm>
          <a:prstGeom prst="rect">
            <a:avLst/>
          </a:prstGeom>
        </p:spPr>
      </p:pic>
      <p:sp>
        <p:nvSpPr>
          <p:cNvPr id="12" name="bulle 2">
            <a:extLst>
              <a:ext uri="{FF2B5EF4-FFF2-40B4-BE49-F238E27FC236}">
                <a16:creationId xmlns:a16="http://schemas.microsoft.com/office/drawing/2014/main" id="{ABE1F709-5598-3B2D-6281-F32ECDAF0C75}"/>
              </a:ext>
            </a:extLst>
          </p:cNvPr>
          <p:cNvSpPr/>
          <p:nvPr/>
        </p:nvSpPr>
        <p:spPr bwMode="auto">
          <a:xfrm>
            <a:off x="3696569" y="1813222"/>
            <a:ext cx="3042372" cy="87523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cs typeface="Arial" panose="020B0604020202020204" pitchFamily="34" charset="0"/>
              </a:rPr>
              <a:t>Espèces oxydantes</a:t>
            </a:r>
          </a:p>
          <a:p>
            <a:pPr algn="ctr">
              <a:defRPr/>
            </a:pPr>
            <a:r>
              <a:rPr lang="fr-FR" altLang="fr-FR" dirty="0">
                <a:solidFill>
                  <a:schemeClr val="bg1"/>
                </a:solidFill>
                <a:cs typeface="Arial" panose="020B0604020202020204" pitchFamily="34" charset="0"/>
              </a:rPr>
              <a:t>Radical hydroxyle (OH)</a:t>
            </a:r>
          </a:p>
        </p:txBody>
      </p:sp>
      <p:pic>
        <p:nvPicPr>
          <p:cNvPr id="13" name="picto+ 2">
            <a:extLst>
              <a:ext uri="{FF2B5EF4-FFF2-40B4-BE49-F238E27FC236}">
                <a16:creationId xmlns:a16="http://schemas.microsoft.com/office/drawing/2014/main" id="{B4F0F16E-F328-2833-3298-B6E2653246F5}"/>
              </a:ext>
            </a:extLst>
          </p:cNvPr>
          <p:cNvPicPr preferRelativeResize="0">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3987669" y="2716472"/>
            <a:ext cx="478119" cy="38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cteur : en arc">
            <a:extLst>
              <a:ext uri="{FF2B5EF4-FFF2-40B4-BE49-F238E27FC236}">
                <a16:creationId xmlns:a16="http://schemas.microsoft.com/office/drawing/2014/main" id="{C70A56CD-A69F-D992-580A-D780C63733D0}"/>
              </a:ext>
            </a:extLst>
          </p:cNvPr>
          <p:cNvCxnSpPr>
            <a:cxnSpLocks/>
          </p:cNvCxnSpPr>
          <p:nvPr/>
        </p:nvCxnSpPr>
        <p:spPr>
          <a:xfrm>
            <a:off x="3166048" y="2849781"/>
            <a:ext cx="706427" cy="668376"/>
          </a:xfrm>
          <a:prstGeom prst="curvedConnector3">
            <a:avLst>
              <a:gd name="adj1" fmla="val 50000"/>
            </a:avLst>
          </a:prstGeom>
          <a:ln w="38100">
            <a:solidFill>
              <a:srgbClr val="E15A4C"/>
            </a:solidFill>
            <a:tailEnd type="triangle"/>
          </a:ln>
        </p:spPr>
        <p:style>
          <a:lnRef idx="1">
            <a:schemeClr val="accent1"/>
          </a:lnRef>
          <a:fillRef idx="0">
            <a:schemeClr val="accent1"/>
          </a:fillRef>
          <a:effectRef idx="0">
            <a:schemeClr val="accent1"/>
          </a:effectRef>
          <a:fontRef idx="minor">
            <a:schemeClr val="tx1"/>
          </a:fontRef>
        </p:style>
      </p:cxnSp>
      <p:sp>
        <p:nvSpPr>
          <p:cNvPr id="26" name="+ OH">
            <a:extLst>
              <a:ext uri="{FF2B5EF4-FFF2-40B4-BE49-F238E27FC236}">
                <a16:creationId xmlns:a16="http://schemas.microsoft.com/office/drawing/2014/main" id="{322AAE22-8A1E-2FE4-C759-0A81395956BE}"/>
              </a:ext>
            </a:extLst>
          </p:cNvPr>
          <p:cNvSpPr txBox="1"/>
          <p:nvPr/>
        </p:nvSpPr>
        <p:spPr>
          <a:xfrm>
            <a:off x="3467025" y="2877793"/>
            <a:ext cx="671748" cy="369332"/>
          </a:xfrm>
          <a:prstGeom prst="rect">
            <a:avLst/>
          </a:prstGeom>
          <a:noFill/>
        </p:spPr>
        <p:txBody>
          <a:bodyPr wrap="square">
            <a:spAutoFit/>
          </a:bodyPr>
          <a:lstStyle/>
          <a:p>
            <a:pPr algn="ctr">
              <a:lnSpc>
                <a:spcPct val="100000"/>
              </a:lnSpc>
              <a:spcBef>
                <a:spcPct val="0"/>
              </a:spcBef>
              <a:buFontTx/>
              <a:buNone/>
            </a:pPr>
            <a:r>
              <a:rPr lang="fr-FR" altLang="fr-FR" b="1" dirty="0">
                <a:solidFill>
                  <a:srgbClr val="2F5597"/>
                </a:solidFill>
              </a:rPr>
              <a:t>+ OH</a:t>
            </a:r>
            <a:endParaRPr lang="fr-FR" altLang="fr-FR" sz="2000" b="1" dirty="0">
              <a:solidFill>
                <a:srgbClr val="2F5597"/>
              </a:solidFill>
            </a:endParaRPr>
          </a:p>
        </p:txBody>
      </p:sp>
      <p:sp>
        <p:nvSpPr>
          <p:cNvPr id="4" name="ZoneTexte 3">
            <a:extLst>
              <a:ext uri="{FF2B5EF4-FFF2-40B4-BE49-F238E27FC236}">
                <a16:creationId xmlns:a16="http://schemas.microsoft.com/office/drawing/2014/main" id="{FE305B6E-7907-8BC0-502A-E075D4BF3D8E}"/>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www.lmd.polytechnique.fr</a:t>
            </a:r>
          </a:p>
        </p:txBody>
      </p:sp>
    </p:spTree>
    <p:extLst>
      <p:ext uri="{BB962C8B-B14F-4D97-AF65-F5344CB8AC3E}">
        <p14:creationId xmlns:p14="http://schemas.microsoft.com/office/powerpoint/2010/main" val="22047430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796"/>
                                        </p:tgtEl>
                                        <p:attrNameLst>
                                          <p:attrName>style.visibility</p:attrName>
                                        </p:attrNameLst>
                                      </p:cBhvr>
                                      <p:to>
                                        <p:strVal val="visible"/>
                                      </p:to>
                                    </p:set>
                                    <p:animEffect transition="in" filter="fade">
                                      <p:cBhvr>
                                        <p:cTn id="7" dur="500"/>
                                        <p:tgtEl>
                                          <p:spTgt spid="327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2783"/>
                                        </p:tgtEl>
                                        <p:attrNameLst>
                                          <p:attrName>style.visibility</p:attrName>
                                        </p:attrNameLst>
                                      </p:cBhvr>
                                      <p:to>
                                        <p:strVal val="visible"/>
                                      </p:to>
                                    </p:set>
                                    <p:animEffect transition="in" filter="fade">
                                      <p:cBhvr>
                                        <p:cTn id="15" dur="500"/>
                                        <p:tgtEl>
                                          <p:spTgt spid="32783"/>
                                        </p:tgtEl>
                                      </p:cBhvr>
                                    </p:animEffect>
                                  </p:childTnLst>
                                </p:cTn>
                              </p:par>
                              <p:par>
                                <p:cTn id="16" presetID="1" presetClass="entr" presetSubtype="0" fill="hold" nodeType="withEffect">
                                  <p:stCondLst>
                                    <p:cond delay="0"/>
                                  </p:stCondLst>
                                  <p:childTnLst>
                                    <p:set>
                                      <p:cBhvr>
                                        <p:cTn id="17" dur="1" fill="hold">
                                          <p:stCondLst>
                                            <p:cond delay="0"/>
                                          </p:stCondLst>
                                        </p:cTn>
                                        <p:tgtEl>
                                          <p:spTgt spid="3278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500"/>
                                        <p:tgtEl>
                                          <p:spTgt spid="5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500"/>
                                        <p:tgtEl>
                                          <p:spTgt spid="48"/>
                                        </p:tgtEl>
                                      </p:cBhvr>
                                    </p:animEffect>
                                  </p:childTnLst>
                                </p:cTn>
                              </p:par>
                              <p:par>
                                <p:cTn id="42" presetID="10" presetClass="entr" presetSubtype="0" fill="hold"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par>
                                <p:cTn id="45" presetID="1" presetClass="entr" presetSubtype="0" fill="hold" nodeType="withEffect">
                                  <p:stCondLst>
                                    <p:cond delay="0"/>
                                  </p:stCondLst>
                                  <p:childTnLst>
                                    <p:set>
                                      <p:cBhvr>
                                        <p:cTn id="46" dur="1" fill="hold">
                                          <p:stCondLst>
                                            <p:cond delay="0"/>
                                          </p:stCondLst>
                                        </p:cTn>
                                        <p:tgtEl>
                                          <p:spTgt spid="32778"/>
                                        </p:tgtEl>
                                        <p:attrNameLst>
                                          <p:attrName>style.visibility</p:attrName>
                                        </p:attrNameLst>
                                      </p:cBhvr>
                                      <p:to>
                                        <p:strVal val="visible"/>
                                      </p:to>
                                    </p:set>
                                  </p:childTnLst>
                                </p:cTn>
                              </p:par>
                              <p:par>
                                <p:cTn id="47" presetID="10" presetClass="entr" presetSubtype="0" fill="hold" grpId="0" nodeType="withEffect">
                                  <p:stCondLst>
                                    <p:cond delay="0"/>
                                  </p:stCondLst>
                                  <p:childTnLst>
                                    <p:set>
                                      <p:cBhvr>
                                        <p:cTn id="48" dur="1" fill="hold">
                                          <p:stCondLst>
                                            <p:cond delay="0"/>
                                          </p:stCondLst>
                                        </p:cTn>
                                        <p:tgtEl>
                                          <p:spTgt spid="32768"/>
                                        </p:tgtEl>
                                        <p:attrNameLst>
                                          <p:attrName>style.visibility</p:attrName>
                                        </p:attrNameLst>
                                      </p:cBhvr>
                                      <p:to>
                                        <p:strVal val="visible"/>
                                      </p:to>
                                    </p:set>
                                    <p:animEffect transition="in" filter="fade">
                                      <p:cBhvr>
                                        <p:cTn id="49" dur="500"/>
                                        <p:tgtEl>
                                          <p:spTgt spid="3276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2769"/>
                                        </p:tgtEl>
                                        <p:attrNameLst>
                                          <p:attrName>style.visibility</p:attrName>
                                        </p:attrNameLst>
                                      </p:cBhvr>
                                      <p:to>
                                        <p:strVal val="visible"/>
                                      </p:to>
                                    </p:set>
                                    <p:animEffect transition="in" filter="fade">
                                      <p:cBhvr>
                                        <p:cTn id="52" dur="500"/>
                                        <p:tgtEl>
                                          <p:spTgt spid="3276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2776"/>
                                        </p:tgtEl>
                                        <p:attrNameLst>
                                          <p:attrName>style.visibility</p:attrName>
                                        </p:attrNameLst>
                                      </p:cBhvr>
                                      <p:to>
                                        <p:strVal val="visible"/>
                                      </p:to>
                                    </p:set>
                                    <p:animEffect transition="in" filter="fade">
                                      <p:cBhvr>
                                        <p:cTn id="57" dur="500"/>
                                        <p:tgtEl>
                                          <p:spTgt spid="32776"/>
                                        </p:tgtEl>
                                      </p:cBhvr>
                                    </p:animEffect>
                                  </p:childTnLst>
                                </p:cTn>
                              </p:par>
                              <p:par>
                                <p:cTn id="58" presetID="1" presetClass="entr" presetSubtype="0" fill="hold" nodeType="withEffect">
                                  <p:stCondLst>
                                    <p:cond delay="0"/>
                                  </p:stCondLst>
                                  <p:childTnLst>
                                    <p:set>
                                      <p:cBhvr>
                                        <p:cTn id="59" dur="1" fill="hold">
                                          <p:stCondLst>
                                            <p:cond delay="0"/>
                                          </p:stCondLst>
                                        </p:cTn>
                                        <p:tgtEl>
                                          <p:spTgt spid="20"/>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2771"/>
                                        </p:tgtEl>
                                        <p:attrNameLst>
                                          <p:attrName>style.visibility</p:attrName>
                                        </p:attrNameLst>
                                      </p:cBhvr>
                                      <p:to>
                                        <p:strVal val="visible"/>
                                      </p:to>
                                    </p:set>
                                    <p:animEffect transition="in" filter="fade">
                                      <p:cBhvr>
                                        <p:cTn id="64" dur="500"/>
                                        <p:tgtEl>
                                          <p:spTgt spid="3277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par>
                                <p:cTn id="68" presetID="1" presetClass="entr" presetSubtype="0" fill="hold" nodeType="withEffect">
                                  <p:stCondLst>
                                    <p:cond delay="0"/>
                                  </p:stCondLst>
                                  <p:childTnLst>
                                    <p:set>
                                      <p:cBhvr>
                                        <p:cTn id="69" dur="1" fill="hold">
                                          <p:stCondLst>
                                            <p:cond delay="0"/>
                                          </p:stCondLst>
                                        </p:cTn>
                                        <p:tgtEl>
                                          <p:spTgt spid="55"/>
                                        </p:tgtEl>
                                        <p:attrNameLst>
                                          <p:attrName>style.visibility</p:attrName>
                                        </p:attrNameLst>
                                      </p:cBhvr>
                                      <p:to>
                                        <p:strVal val="visible"/>
                                      </p:to>
                                    </p:set>
                                  </p:childTnLst>
                                </p:cTn>
                              </p:par>
                              <p:par>
                                <p:cTn id="70" presetID="10" presetClass="entr" presetSubtype="0" fill="hold" grpId="0" nodeType="with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fade">
                                      <p:cBhvr>
                                        <p:cTn id="7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3" restart="whenNotActive" fill="hold" evtFilter="cancelBubble" nodeType="interactiveSeq">
                <p:stCondLst>
                  <p:cond evt="onClick" delay="0">
                    <p:tgtEl>
                      <p:spTgt spid="32778"/>
                    </p:tgtEl>
                  </p:cond>
                </p:stCondLst>
                <p:endSync evt="end" delay="0">
                  <p:rtn val="all"/>
                </p:endSync>
                <p:childTnLst>
                  <p:par>
                    <p:cTn id="74" fill="hold">
                      <p:stCondLst>
                        <p:cond delay="0"/>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32779"/>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xit" presetSubtype="0" fill="hold" grpId="1" nodeType="clickEffect">
                                  <p:stCondLst>
                                    <p:cond delay="0"/>
                                  </p:stCondLst>
                                  <p:childTnLst>
                                    <p:set>
                                      <p:cBhvr>
                                        <p:cTn id="81" dur="1" fill="hold">
                                          <p:stCondLst>
                                            <p:cond delay="0"/>
                                          </p:stCondLst>
                                        </p:cTn>
                                        <p:tgtEl>
                                          <p:spTgt spid="32779"/>
                                        </p:tgtEl>
                                        <p:attrNameLst>
                                          <p:attrName>style.visibility</p:attrName>
                                        </p:attrNameLst>
                                      </p:cBhvr>
                                      <p:to>
                                        <p:strVal val="hidden"/>
                                      </p:to>
                                    </p:set>
                                  </p:childTnLst>
                                </p:cTn>
                              </p:par>
                            </p:childTnLst>
                          </p:cTn>
                        </p:par>
                      </p:childTnLst>
                    </p:cTn>
                  </p:par>
                </p:childTnLst>
              </p:cTn>
              <p:nextCondLst>
                <p:cond evt="onClick" delay="0">
                  <p:tgtEl>
                    <p:spTgt spid="32778"/>
                  </p:tgtEl>
                </p:cond>
              </p:nextCondLst>
            </p:seq>
            <p:seq concurrent="1" nextAc="seek">
              <p:cTn id="82" restart="whenNotActive" fill="hold" evtFilter="cancelBubble" nodeType="interactiveSeq">
                <p:stCondLst>
                  <p:cond evt="onClick" delay="0">
                    <p:tgtEl>
                      <p:spTgt spid="32781"/>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grpId="0" nodeType="clickEffect">
                                  <p:stCondLst>
                                    <p:cond delay="100"/>
                                  </p:stCondLst>
                                  <p:childTnLst>
                                    <p:set>
                                      <p:cBhvr>
                                        <p:cTn id="86" dur="1" fill="hold">
                                          <p:stCondLst>
                                            <p:cond delay="0"/>
                                          </p:stCondLst>
                                        </p:cTn>
                                        <p:tgtEl>
                                          <p:spTgt spid="3278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32782"/>
                                        </p:tgtEl>
                                        <p:attrNameLst>
                                          <p:attrName>style.visibility</p:attrName>
                                        </p:attrNameLst>
                                      </p:cBhvr>
                                      <p:to>
                                        <p:strVal val="hidden"/>
                                      </p:to>
                                    </p:set>
                                  </p:childTnLst>
                                </p:cTn>
                              </p:par>
                            </p:childTnLst>
                          </p:cTn>
                        </p:par>
                      </p:childTnLst>
                    </p:cTn>
                  </p:par>
                </p:childTnLst>
              </p:cTn>
              <p:nextCondLst>
                <p:cond evt="onClick" delay="0">
                  <p:tgtEl>
                    <p:spTgt spid="32781"/>
                  </p:tgtEl>
                </p:cond>
              </p:nextCondLst>
            </p:seq>
            <p:seq concurrent="1" nextAc="seek">
              <p:cTn id="91" restart="whenNotActive" fill="hold" evtFilter="cancelBubble" nodeType="interactiveSeq">
                <p:stCondLst>
                  <p:cond evt="onClick" delay="0">
                    <p:tgtEl>
                      <p:spTgt spid="13"/>
                    </p:tgtEl>
                  </p:cond>
                </p:stCondLst>
                <p:endSync evt="end" delay="0">
                  <p:rtn val="all"/>
                </p:endSync>
                <p:childTnLst>
                  <p:par>
                    <p:cTn id="92" fill="hold">
                      <p:stCondLst>
                        <p:cond delay="0"/>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12"/>
                                        </p:tgtEl>
                                        <p:attrNameLst>
                                          <p:attrName>style.visibility</p:attrName>
                                        </p:attrNameLst>
                                      </p:cBhvr>
                                      <p:to>
                                        <p:strVal val="visible"/>
                                      </p:to>
                                    </p:set>
                                  </p:childTnLst>
                                </p:cTn>
                              </p:par>
                            </p:childTnLst>
                          </p:cTn>
                        </p:par>
                      </p:childTnLst>
                    </p:cTn>
                  </p:par>
                  <p:par>
                    <p:cTn id="96" fill="hold">
                      <p:stCondLst>
                        <p:cond delay="indefinite"/>
                      </p:stCondLst>
                      <p:childTnLst>
                        <p:par>
                          <p:cTn id="97" fill="hold">
                            <p:stCondLst>
                              <p:cond delay="0"/>
                            </p:stCondLst>
                            <p:childTnLst>
                              <p:par>
                                <p:cTn id="98" presetID="1" presetClass="exit" presetSubtype="0" fill="hold" grpId="1" nodeType="clickEffect">
                                  <p:stCondLst>
                                    <p:cond delay="0"/>
                                  </p:stCondLst>
                                  <p:childTnLst>
                                    <p:set>
                                      <p:cBhvr>
                                        <p:cTn id="99"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2" grpId="0" animBg="1"/>
      <p:bldP spid="46" grpId="0" animBg="1"/>
      <p:bldP spid="53" grpId="0"/>
      <p:bldP spid="32771" grpId="0"/>
      <p:bldP spid="32796" grpId="0"/>
      <p:bldP spid="33" grpId="0"/>
      <p:bldP spid="48" grpId="0" animBg="1"/>
      <p:bldP spid="32768" grpId="0" animBg="1"/>
      <p:bldP spid="32769" grpId="0"/>
      <p:bldP spid="32776" grpId="0"/>
      <p:bldP spid="32779" grpId="0" animBg="1"/>
      <p:bldP spid="32779" grpId="1" animBg="1"/>
      <p:bldP spid="32782" grpId="0" animBg="1"/>
      <p:bldP spid="32782" grpId="1" animBg="1"/>
      <p:bldP spid="32783" grpId="0"/>
      <p:bldP spid="12" grpId="0" animBg="1"/>
      <p:bldP spid="12" grpId="1" animBg="1"/>
      <p:bldP spid="26" grpId="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999365-CCE0-C8B1-A7FA-687EC22F71B8}"/>
              </a:ext>
            </a:extLst>
          </p:cNvPr>
          <p:cNvSpPr>
            <a:spLocks noGrp="1"/>
          </p:cNvSpPr>
          <p:nvPr>
            <p:ph type="title"/>
          </p:nvPr>
        </p:nvSpPr>
        <p:spPr/>
        <p:txBody>
          <a:bodyPr>
            <a:normAutofit/>
          </a:bodyPr>
          <a:lstStyle/>
          <a:p>
            <a:r>
              <a:rPr lang="fr-FR" sz="3200" dirty="0">
                <a:solidFill>
                  <a:srgbClr val="2E75B6"/>
                </a:solidFill>
              </a:rPr>
              <a:t>Explications</a:t>
            </a:r>
            <a:r>
              <a:rPr lang="fr-FR" sz="3200" dirty="0">
                <a:solidFill>
                  <a:srgbClr val="517495"/>
                </a:solidFill>
              </a:rPr>
              <a:t> </a:t>
            </a:r>
          </a:p>
        </p:txBody>
      </p:sp>
      <p:sp>
        <p:nvSpPr>
          <p:cNvPr id="4" name="ZoneTexte 3">
            <a:extLst>
              <a:ext uri="{FF2B5EF4-FFF2-40B4-BE49-F238E27FC236}">
                <a16:creationId xmlns:a16="http://schemas.microsoft.com/office/drawing/2014/main" id="{938AF18A-5ADA-9187-E943-045652AC4A32}"/>
              </a:ext>
            </a:extLst>
          </p:cNvPr>
          <p:cNvSpPr txBox="1"/>
          <p:nvPr/>
        </p:nvSpPr>
        <p:spPr>
          <a:xfrm>
            <a:off x="2139053" y="1306681"/>
            <a:ext cx="9621245" cy="4801314"/>
          </a:xfrm>
          <a:prstGeom prst="rect">
            <a:avLst/>
          </a:prstGeom>
          <a:noFill/>
        </p:spPr>
        <p:txBody>
          <a:bodyPr wrap="square">
            <a:spAutoFit/>
          </a:bodyPr>
          <a:lstStyle/>
          <a:p>
            <a:pPr algn="just"/>
            <a:r>
              <a:rPr lang="fr-FR" altLang="fr-FR" sz="1800" b="1" dirty="0">
                <a:solidFill>
                  <a:srgbClr val="2F5597"/>
                </a:solidFill>
              </a:rPr>
              <a:t>Les oxydes d’azote </a:t>
            </a:r>
            <a:r>
              <a:rPr lang="fr-FR" altLang="fr-FR" sz="1800" dirty="0">
                <a:solidFill>
                  <a:srgbClr val="2F5597"/>
                </a:solidFill>
              </a:rPr>
              <a:t>réagissent avec différentes </a:t>
            </a:r>
            <a:r>
              <a:rPr lang="fr-FR" altLang="fr-FR" sz="1800" b="1" dirty="0">
                <a:solidFill>
                  <a:srgbClr val="2F5597"/>
                </a:solidFill>
              </a:rPr>
              <a:t>espèces oxydantes </a:t>
            </a:r>
            <a:r>
              <a:rPr lang="fr-FR" altLang="fr-FR" sz="1800" dirty="0">
                <a:solidFill>
                  <a:srgbClr val="2F5597"/>
                </a:solidFill>
              </a:rPr>
              <a:t>de l’air pour produire de </a:t>
            </a:r>
            <a:r>
              <a:rPr lang="fr-FR" altLang="fr-FR" sz="1800" b="1" dirty="0">
                <a:solidFill>
                  <a:srgbClr val="2F5597"/>
                </a:solidFill>
              </a:rPr>
              <a:t>l’acide nitrique (HNO₃).</a:t>
            </a:r>
            <a:r>
              <a:rPr lang="fr-FR" altLang="fr-FR" sz="1800" dirty="0">
                <a:solidFill>
                  <a:srgbClr val="2F5597"/>
                </a:solidFill>
              </a:rPr>
              <a:t> Par exemple, </a:t>
            </a:r>
            <a:r>
              <a:rPr lang="fr-FR" altLang="fr-FR" sz="1800" b="1" dirty="0">
                <a:solidFill>
                  <a:srgbClr val="2F5597"/>
                </a:solidFill>
              </a:rPr>
              <a:t>le dioxyde d’azote (NO₂) </a:t>
            </a:r>
            <a:r>
              <a:rPr lang="fr-FR" altLang="fr-FR" sz="1800" dirty="0">
                <a:solidFill>
                  <a:srgbClr val="2F5597"/>
                </a:solidFill>
              </a:rPr>
              <a:t>peut réagir directement avec le radical </a:t>
            </a:r>
            <a:r>
              <a:rPr lang="fr-FR" altLang="fr-FR" sz="1800" b="1" dirty="0">
                <a:solidFill>
                  <a:srgbClr val="2F5597"/>
                </a:solidFill>
              </a:rPr>
              <a:t>hydroxyle (OH) </a:t>
            </a:r>
            <a:r>
              <a:rPr lang="fr-FR" altLang="fr-FR" sz="1800" dirty="0">
                <a:solidFill>
                  <a:srgbClr val="2F5597"/>
                </a:solidFill>
              </a:rPr>
              <a:t>pour former </a:t>
            </a:r>
            <a:r>
              <a:rPr lang="fr-FR" altLang="fr-FR" sz="1800" b="1" dirty="0">
                <a:solidFill>
                  <a:srgbClr val="2F5597"/>
                </a:solidFill>
              </a:rPr>
              <a:t>cet acide</a:t>
            </a:r>
            <a:r>
              <a:rPr lang="fr-FR" altLang="fr-FR" sz="1800" dirty="0">
                <a:solidFill>
                  <a:srgbClr val="2F5597"/>
                </a:solidFill>
              </a:rPr>
              <a:t>. </a:t>
            </a:r>
            <a:r>
              <a:rPr lang="fr-FR" altLang="fr-FR" sz="1800" b="1" dirty="0">
                <a:solidFill>
                  <a:srgbClr val="2F5597"/>
                </a:solidFill>
              </a:rPr>
              <a:t>L’acide nitrique</a:t>
            </a:r>
            <a:r>
              <a:rPr lang="fr-FR" altLang="fr-FR" sz="1800" dirty="0">
                <a:solidFill>
                  <a:srgbClr val="2F5597"/>
                </a:solidFill>
              </a:rPr>
              <a:t> interagit ensuite avec </a:t>
            </a:r>
            <a:r>
              <a:rPr lang="fr-FR" altLang="fr-FR" sz="1800" b="1" dirty="0">
                <a:solidFill>
                  <a:srgbClr val="2F5597"/>
                </a:solidFill>
              </a:rPr>
              <a:t>l’ammoniac</a:t>
            </a:r>
            <a:r>
              <a:rPr lang="fr-FR" altLang="fr-FR" sz="1800" dirty="0">
                <a:solidFill>
                  <a:srgbClr val="2F5597"/>
                </a:solidFill>
              </a:rPr>
              <a:t> présent dans l’air pour générer </a:t>
            </a:r>
            <a:r>
              <a:rPr lang="fr-FR" altLang="fr-FR" sz="1800" b="1" dirty="0">
                <a:solidFill>
                  <a:srgbClr val="2F5597"/>
                </a:solidFill>
              </a:rPr>
              <a:t>du nitrate d’ammonium </a:t>
            </a:r>
            <a:r>
              <a:rPr lang="fr-FR" altLang="fr-FR" sz="1800" dirty="0">
                <a:solidFill>
                  <a:srgbClr val="2F5597"/>
                </a:solidFill>
              </a:rPr>
              <a:t>sous forme </a:t>
            </a:r>
            <a:r>
              <a:rPr lang="fr-FR" altLang="fr-FR" sz="1800" b="1" dirty="0">
                <a:solidFill>
                  <a:srgbClr val="2F5597"/>
                </a:solidFill>
              </a:rPr>
              <a:t>particulaire.</a:t>
            </a:r>
            <a:r>
              <a:rPr lang="fr-FR" altLang="fr-FR" sz="1800" dirty="0">
                <a:solidFill>
                  <a:srgbClr val="2F5597"/>
                </a:solidFill>
              </a:rPr>
              <a:t> Ce processus, réversible, dépend fortement des conditions météorologiques.</a:t>
            </a:r>
          </a:p>
          <a:p>
            <a:pPr algn="just"/>
            <a:endParaRPr lang="fr-FR" altLang="fr-FR" dirty="0">
              <a:solidFill>
                <a:srgbClr val="2F5597"/>
              </a:solidFill>
            </a:endParaRPr>
          </a:p>
          <a:p>
            <a:pPr algn="just"/>
            <a:r>
              <a:rPr lang="fr-FR" altLang="fr-FR" sz="1800" dirty="0">
                <a:solidFill>
                  <a:srgbClr val="2F5597"/>
                </a:solidFill>
              </a:rPr>
              <a:t>La formation de ces espèces inorganiques secondaires dépend, non seulement des niveaux des concentrations des précurseurs, mais également des conditions météorologiques (température et humidité). La formation du nitrate d’ammonium se fait essentiellement à des températures comprises </a:t>
            </a:r>
            <a:r>
              <a:rPr lang="fr-FR" altLang="fr-FR" sz="1800" b="1" dirty="0">
                <a:solidFill>
                  <a:srgbClr val="2F5597"/>
                </a:solidFill>
              </a:rPr>
              <a:t>entre 8°C et 20°C </a:t>
            </a:r>
            <a:r>
              <a:rPr lang="fr-FR" altLang="fr-FR" sz="1800" dirty="0">
                <a:solidFill>
                  <a:srgbClr val="2F5597"/>
                </a:solidFill>
              </a:rPr>
              <a:t>et est favorisée par une humidité relative élevée. Ces particules secondaires peuvent représenter une part importante de la composition chimique des particules lors d'épisodes de pollution. La volatilisation de l’ammoniac est quant à elle favorisée par des températures élevées lors des épandages.</a:t>
            </a:r>
          </a:p>
          <a:p>
            <a:pPr algn="just"/>
            <a:endParaRPr lang="fr-FR" altLang="fr-FR" dirty="0">
              <a:solidFill>
                <a:srgbClr val="2F5597"/>
              </a:solidFill>
            </a:endParaRPr>
          </a:p>
          <a:p>
            <a:pPr algn="just"/>
            <a:r>
              <a:rPr lang="fr-FR" altLang="fr-FR" sz="1800" dirty="0">
                <a:solidFill>
                  <a:srgbClr val="2F5597"/>
                </a:solidFill>
              </a:rPr>
              <a:t>Ces processus de formation de particules sont souvent favorisés dans les zones urbaines où la concentration de précurseurs, notamment le NO</a:t>
            </a:r>
            <a:r>
              <a:rPr lang="fr-FR" altLang="fr-FR" sz="1800" baseline="-25000" dirty="0">
                <a:solidFill>
                  <a:srgbClr val="2F5597"/>
                </a:solidFill>
              </a:rPr>
              <a:t>2 </a:t>
            </a:r>
            <a:r>
              <a:rPr lang="fr-FR" altLang="fr-FR" sz="1800" dirty="0">
                <a:solidFill>
                  <a:srgbClr val="2F5597"/>
                </a:solidFill>
              </a:rPr>
              <a:t>et le SO</a:t>
            </a:r>
            <a:r>
              <a:rPr lang="fr-FR" altLang="fr-FR" sz="1800" baseline="-25000" dirty="0">
                <a:solidFill>
                  <a:srgbClr val="2F5597"/>
                </a:solidFill>
              </a:rPr>
              <a:t>2</a:t>
            </a:r>
            <a:r>
              <a:rPr lang="fr-FR" altLang="fr-FR" sz="1800" dirty="0">
                <a:solidFill>
                  <a:srgbClr val="2F5597"/>
                </a:solidFill>
              </a:rPr>
              <a:t>, est généralement plus élevée en raison de l'activité humaine et du trafic routier.</a:t>
            </a:r>
          </a:p>
        </p:txBody>
      </p:sp>
      <p:pic>
        <p:nvPicPr>
          <p:cNvPr id="5" name="Picto Retour">
            <a:hlinkClick r:id="rId2" action="ppaction://hlinksldjump"/>
            <a:extLst>
              <a:ext uri="{FF2B5EF4-FFF2-40B4-BE49-F238E27FC236}">
                <a16:creationId xmlns:a16="http://schemas.microsoft.com/office/drawing/2014/main" id="{DD7F91E3-61EC-B502-8CBF-0D810CE235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1775" y="6101034"/>
            <a:ext cx="597046" cy="567920"/>
          </a:xfrm>
          <a:prstGeom prst="rect">
            <a:avLst/>
          </a:prstGeom>
        </p:spPr>
      </p:pic>
    </p:spTree>
    <p:extLst>
      <p:ext uri="{BB962C8B-B14F-4D97-AF65-F5344CB8AC3E}">
        <p14:creationId xmlns:p14="http://schemas.microsoft.com/office/powerpoint/2010/main" val="32654289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8C2EC5D0-C95C-D627-8AF2-6B4E8396495D}"/>
              </a:ext>
            </a:extLst>
          </p:cNvPr>
          <p:cNvPicPr>
            <a:picLocks noChangeAspect="1"/>
          </p:cNvPicPr>
          <p:nvPr/>
        </p:nvPicPr>
        <p:blipFill rotWithShape="1">
          <a:blip r:embed="rId3">
            <a:extLst>
              <a:ext uri="{28A0092B-C50C-407E-A947-70E740481C1C}">
                <a14:useLocalDpi xmlns:a14="http://schemas.microsoft.com/office/drawing/2010/main" val="0"/>
              </a:ext>
            </a:extLst>
          </a:blip>
          <a:srcRect b="50095"/>
          <a:stretch/>
        </p:blipFill>
        <p:spPr>
          <a:xfrm>
            <a:off x="1532343" y="1619355"/>
            <a:ext cx="5364642" cy="3572999"/>
          </a:xfrm>
          <a:prstGeom prst="rect">
            <a:avLst/>
          </a:prstGeom>
        </p:spPr>
      </p:pic>
      <p:sp>
        <p:nvSpPr>
          <p:cNvPr id="6" name="Rectangle 5">
            <a:extLst>
              <a:ext uri="{FF2B5EF4-FFF2-40B4-BE49-F238E27FC236}">
                <a16:creationId xmlns:a16="http://schemas.microsoft.com/office/drawing/2014/main" id="{41A7149F-B35B-0B6B-E50F-F694E80EEFF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pic>
        <p:nvPicPr>
          <p:cNvPr id="8" name="Logo FAEM">
            <a:extLst>
              <a:ext uri="{FF2B5EF4-FFF2-40B4-BE49-F238E27FC236}">
                <a16:creationId xmlns:a16="http://schemas.microsoft.com/office/drawing/2014/main" id="{0E6EE877-D568-8A93-0A16-DD0C237B37C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 retour">
            <a:hlinkClick r:id="rId5" action="ppaction://hlinksldjump"/>
            <a:extLst>
              <a:ext uri="{FF2B5EF4-FFF2-40B4-BE49-F238E27FC236}">
                <a16:creationId xmlns:a16="http://schemas.microsoft.com/office/drawing/2014/main" id="{B2758606-FB82-0A36-BF76-719894BC47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09145" y="6020785"/>
            <a:ext cx="596157" cy="567075"/>
          </a:xfrm>
          <a:prstGeom prst="rect">
            <a:avLst/>
          </a:prstGeom>
        </p:spPr>
      </p:pic>
      <p:sp>
        <p:nvSpPr>
          <p:cNvPr id="7" name="Titre de la diapositive">
            <a:extLst>
              <a:ext uri="{FF2B5EF4-FFF2-40B4-BE49-F238E27FC236}">
                <a16:creationId xmlns:a16="http://schemas.microsoft.com/office/drawing/2014/main" id="{DD380A06-1AEA-CE0E-CE3E-54A9E7282FE0}"/>
              </a:ext>
            </a:extLst>
          </p:cNvPr>
          <p:cNvSpPr/>
          <p:nvPr/>
        </p:nvSpPr>
        <p:spPr>
          <a:xfrm>
            <a:off x="1482725" y="-158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rgbClr val="2E75B6"/>
                </a:solidFill>
              </a:rPr>
              <a:t>Photographie d’aérosols</a:t>
            </a:r>
          </a:p>
        </p:txBody>
      </p:sp>
      <p:pic>
        <p:nvPicPr>
          <p:cNvPr id="13" name="Image 12">
            <a:extLst>
              <a:ext uri="{FF2B5EF4-FFF2-40B4-BE49-F238E27FC236}">
                <a16:creationId xmlns:a16="http://schemas.microsoft.com/office/drawing/2014/main" id="{425F07BE-08F2-0CD8-9EF2-09768F83A891}"/>
              </a:ext>
            </a:extLst>
          </p:cNvPr>
          <p:cNvPicPr>
            <a:picLocks noChangeAspect="1"/>
          </p:cNvPicPr>
          <p:nvPr/>
        </p:nvPicPr>
        <p:blipFill rotWithShape="1">
          <a:blip r:embed="rId3">
            <a:extLst>
              <a:ext uri="{28A0092B-C50C-407E-A947-70E740481C1C}">
                <a14:useLocalDpi xmlns:a14="http://schemas.microsoft.com/office/drawing/2010/main" val="0"/>
              </a:ext>
            </a:extLst>
          </a:blip>
          <a:srcRect t="50095"/>
          <a:stretch/>
        </p:blipFill>
        <p:spPr>
          <a:xfrm>
            <a:off x="6896985" y="1249363"/>
            <a:ext cx="5291472" cy="3495939"/>
          </a:xfrm>
          <a:prstGeom prst="rect">
            <a:avLst/>
          </a:prstGeom>
        </p:spPr>
      </p:pic>
      <p:sp>
        <p:nvSpPr>
          <p:cNvPr id="14" name="Text Box 27">
            <a:extLst>
              <a:ext uri="{FF2B5EF4-FFF2-40B4-BE49-F238E27FC236}">
                <a16:creationId xmlns:a16="http://schemas.microsoft.com/office/drawing/2014/main" id="{7B6C4B15-1025-AA7B-DE34-E27ECEA9BEA5}"/>
              </a:ext>
            </a:extLst>
          </p:cNvPr>
          <p:cNvSpPr txBox="1">
            <a:spLocks noChangeArrowheads="1"/>
          </p:cNvSpPr>
          <p:nvPr/>
        </p:nvSpPr>
        <p:spPr bwMode="auto">
          <a:xfrm>
            <a:off x="2020187" y="5558035"/>
            <a:ext cx="9405916" cy="9254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a:r>
              <a:rPr lang="fr-FR" b="1" dirty="0">
                <a:solidFill>
                  <a:srgbClr val="2E75B6"/>
                </a:solidFill>
              </a:rPr>
              <a:t>Exemples d’aérosols, photographies obtenues par microscopie électronique à transmission, ou à balayage, en collaboration avec le Laboratoire Interuniversitaire des Systèmes Atmosphériques, LISA (courtoisie de P. </a:t>
            </a:r>
            <a:r>
              <a:rPr lang="fr-FR" b="1" dirty="0" err="1">
                <a:solidFill>
                  <a:srgbClr val="2E75B6"/>
                </a:solidFill>
              </a:rPr>
              <a:t>Ausset</a:t>
            </a:r>
            <a:r>
              <a:rPr lang="fr-FR" b="1" dirty="0">
                <a:solidFill>
                  <a:srgbClr val="2E75B6"/>
                </a:solidFill>
              </a:rPr>
              <a:t>, A. </a:t>
            </a:r>
            <a:r>
              <a:rPr lang="fr-FR" b="1" dirty="0" err="1">
                <a:solidFill>
                  <a:srgbClr val="2E75B6"/>
                </a:solidFill>
              </a:rPr>
              <a:t>Gaudichet</a:t>
            </a:r>
            <a:r>
              <a:rPr lang="fr-FR" b="1" dirty="0">
                <a:solidFill>
                  <a:srgbClr val="2E75B6"/>
                </a:solidFill>
              </a:rPr>
              <a:t>, M. Maillé, A. Chabas)</a:t>
            </a:r>
          </a:p>
        </p:txBody>
      </p:sp>
      <p:sp>
        <p:nvSpPr>
          <p:cNvPr id="2" name="ZoneTexte 1">
            <a:extLst>
              <a:ext uri="{FF2B5EF4-FFF2-40B4-BE49-F238E27FC236}">
                <a16:creationId xmlns:a16="http://schemas.microsoft.com/office/drawing/2014/main" id="{F64D890F-F5CB-804D-13CD-599C832AD454}"/>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ineris</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365618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438" name="ZoneTexte 79">
            <a:extLst>
              <a:ext uri="{FF2B5EF4-FFF2-40B4-BE49-F238E27FC236}">
                <a16:creationId xmlns:a16="http://schemas.microsoft.com/office/drawing/2014/main" id="{E50C7097-58CE-FFB1-EB8D-C488369D01D0}"/>
              </a:ext>
            </a:extLst>
          </p:cNvPr>
          <p:cNvSpPr txBox="1">
            <a:spLocks noChangeArrowheads="1"/>
          </p:cNvSpPr>
          <p:nvPr/>
        </p:nvSpPr>
        <p:spPr bwMode="auto">
          <a:xfrm>
            <a:off x="1395413" y="774700"/>
            <a:ext cx="3348037" cy="6042025"/>
          </a:xfrm>
          <a:prstGeom prst="rect">
            <a:avLst/>
          </a:prstGeom>
          <a:solidFill>
            <a:schemeClr val="accent5">
              <a:lumMod val="20000"/>
              <a:lumOff val="80000"/>
              <a:alpha val="39999"/>
            </a:schemeClr>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a:p>
            <a:pPr eaLnBrk="1" hangingPunct="1">
              <a:lnSpc>
                <a:spcPct val="100000"/>
              </a:lnSpc>
              <a:spcBef>
                <a:spcPct val="0"/>
              </a:spcBef>
              <a:buFontTx/>
              <a:buNone/>
              <a:defRPr/>
            </a:pPr>
            <a:endParaRPr lang="fr-FR" altLang="fr-FR" sz="1800" dirty="0">
              <a:latin typeface="Candara" panose="020E0502030303020204" pitchFamily="34" charset="0"/>
            </a:endParaRPr>
          </a:p>
        </p:txBody>
      </p:sp>
      <p:sp>
        <p:nvSpPr>
          <p:cNvPr id="89" name="Rectangle 2">
            <a:extLst>
              <a:ext uri="{FF2B5EF4-FFF2-40B4-BE49-F238E27FC236}">
                <a16:creationId xmlns:a16="http://schemas.microsoft.com/office/drawing/2014/main" id="{ED98D8C9-638B-F874-68F3-537CF236F41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200" b="1" dirty="0">
                <a:solidFill>
                  <a:schemeClr val="accent5">
                    <a:lumMod val="75000"/>
                  </a:schemeClr>
                </a:solidFill>
                <a:cs typeface="Arial" charset="0"/>
              </a:rPr>
              <a:t>L’infiniment petit</a:t>
            </a:r>
          </a:p>
        </p:txBody>
      </p:sp>
      <p:sp>
        <p:nvSpPr>
          <p:cNvPr id="90" name="Rectangle 1">
            <a:extLst>
              <a:ext uri="{FF2B5EF4-FFF2-40B4-BE49-F238E27FC236}">
                <a16:creationId xmlns:a16="http://schemas.microsoft.com/office/drawing/2014/main" id="{B2564D4C-B013-E20B-BB24-01A8B200462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15367" name="ZoneTexte 16">
            <a:extLst>
              <a:ext uri="{FF2B5EF4-FFF2-40B4-BE49-F238E27FC236}">
                <a16:creationId xmlns:a16="http://schemas.microsoft.com/office/drawing/2014/main" id="{9DB47D62-F900-6A88-F268-CDA68131FB6A}"/>
              </a:ext>
            </a:extLst>
          </p:cNvPr>
          <p:cNvSpPr txBox="1">
            <a:spLocks noChangeArrowheads="1"/>
          </p:cNvSpPr>
          <p:nvPr/>
        </p:nvSpPr>
        <p:spPr bwMode="auto">
          <a:xfrm>
            <a:off x="1452563" y="3398838"/>
            <a:ext cx="827087" cy="33813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solidFill>
                  <a:srgbClr val="002060"/>
                </a:solidFill>
                <a:latin typeface="+mn-lt"/>
                <a:cs typeface="Arial" panose="020B0604020202020204" pitchFamily="34" charset="0"/>
              </a:rPr>
              <a:t>10 mm</a:t>
            </a:r>
          </a:p>
        </p:txBody>
      </p:sp>
      <p:cxnSp>
        <p:nvCxnSpPr>
          <p:cNvPr id="110" name="Connecteur droit avec flèche 109">
            <a:extLst>
              <a:ext uri="{FF2B5EF4-FFF2-40B4-BE49-F238E27FC236}">
                <a16:creationId xmlns:a16="http://schemas.microsoft.com/office/drawing/2014/main" id="{843F8CC2-AA74-5E50-30DA-99D9D8241437}"/>
              </a:ext>
            </a:extLst>
          </p:cNvPr>
          <p:cNvCxnSpPr/>
          <p:nvPr/>
        </p:nvCxnSpPr>
        <p:spPr bwMode="auto">
          <a:xfrm flipH="1" flipV="1">
            <a:off x="1460500" y="2233613"/>
            <a:ext cx="3109913" cy="15875"/>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32775" name="PictoVideo">
            <a:extLst>
              <a:ext uri="{FF2B5EF4-FFF2-40B4-BE49-F238E27FC236}">
                <a16:creationId xmlns:a16="http://schemas.microsoft.com/office/drawing/2014/main" id="{4937ACCC-E974-B3E0-7ABA-BB553831E83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ZtxtP-Info">
            <a:extLst>
              <a:ext uri="{FF2B5EF4-FFF2-40B4-BE49-F238E27FC236}">
                <a16:creationId xmlns:a16="http://schemas.microsoft.com/office/drawing/2014/main" id="{B53DF721-E87D-2C1A-2264-0EA3BE504B1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5" name="ZtxtP-Video">
            <a:extLst>
              <a:ext uri="{FF2B5EF4-FFF2-40B4-BE49-F238E27FC236}">
                <a16:creationId xmlns:a16="http://schemas.microsoft.com/office/drawing/2014/main" id="{3D1E845D-2EAA-8CD4-A8D7-3694DBB0E02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2778" name="PictoGuide">
            <a:extLst>
              <a:ext uri="{FF2B5EF4-FFF2-40B4-BE49-F238E27FC236}">
                <a16:creationId xmlns:a16="http://schemas.microsoft.com/office/drawing/2014/main" id="{B723296B-DCFA-30AB-1D53-A754E404C8D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 name="ZtxtP-Guide">
            <a:extLst>
              <a:ext uri="{FF2B5EF4-FFF2-40B4-BE49-F238E27FC236}">
                <a16:creationId xmlns:a16="http://schemas.microsoft.com/office/drawing/2014/main" id="{62BCD115-16BB-2812-6866-7A63D4E446F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9" name="ZtxtP-Video">
            <a:extLst>
              <a:ext uri="{FF2B5EF4-FFF2-40B4-BE49-F238E27FC236}">
                <a16:creationId xmlns:a16="http://schemas.microsoft.com/office/drawing/2014/main" id="{80714B4E-180B-F45A-CA0A-19EB9FEABBF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32781" name="Image 42">
            <a:extLst>
              <a:ext uri="{FF2B5EF4-FFF2-40B4-BE49-F238E27FC236}">
                <a16:creationId xmlns:a16="http://schemas.microsoft.com/office/drawing/2014/main" id="{04CF08D7-3A46-4A15-B427-674009841F2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2" name="PictoVideo">
            <a:extLst>
              <a:ext uri="{FF2B5EF4-FFF2-40B4-BE49-F238E27FC236}">
                <a16:creationId xmlns:a16="http://schemas.microsoft.com/office/drawing/2014/main" id="{34F98D8F-B7F1-D954-9DB5-214706E2DBD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3" name="ZoneTexte 30">
            <a:extLst>
              <a:ext uri="{FF2B5EF4-FFF2-40B4-BE49-F238E27FC236}">
                <a16:creationId xmlns:a16="http://schemas.microsoft.com/office/drawing/2014/main" id="{1EE04B2A-135F-1328-67E7-DC4F49F42FD8}"/>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2784" name="ZoneTexte 30">
            <a:extLst>
              <a:ext uri="{FF2B5EF4-FFF2-40B4-BE49-F238E27FC236}">
                <a16:creationId xmlns:a16="http://schemas.microsoft.com/office/drawing/2014/main" id="{96C44271-7F04-A8EF-1404-ECA777C8611B}"/>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pic>
        <p:nvPicPr>
          <p:cNvPr id="32785" name="Image 7">
            <a:extLst>
              <a:ext uri="{FF2B5EF4-FFF2-40B4-BE49-F238E27FC236}">
                <a16:creationId xmlns:a16="http://schemas.microsoft.com/office/drawing/2014/main" id="{635B543A-4DB0-2A67-490C-C6D4C99C0A8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3050" y="230188"/>
            <a:ext cx="9064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6" name="ZoneTexte 16">
            <a:extLst>
              <a:ext uri="{FF2B5EF4-FFF2-40B4-BE49-F238E27FC236}">
                <a16:creationId xmlns:a16="http://schemas.microsoft.com/office/drawing/2014/main" id="{80A42DB8-6532-1846-DA0F-6AAD71A0B7AD}"/>
              </a:ext>
            </a:extLst>
          </p:cNvPr>
          <p:cNvSpPr txBox="1">
            <a:spLocks noChangeArrowheads="1"/>
          </p:cNvSpPr>
          <p:nvPr/>
        </p:nvSpPr>
        <p:spPr bwMode="auto">
          <a:xfrm>
            <a:off x="1598613" y="3911600"/>
            <a:ext cx="3127375" cy="292100"/>
          </a:xfrm>
          <a:prstGeom prst="rect">
            <a:avLst/>
          </a:prstGeom>
          <a:solidFill>
            <a:srgbClr val="42C4E3"/>
          </a:solidFill>
          <a:ln w="9525">
            <a:solidFill>
              <a:srgbClr val="42C4E3"/>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endParaRPr lang="fr-FR" altLang="fr-FR" sz="1400">
              <a:solidFill>
                <a:schemeClr val="bg1"/>
              </a:solidFill>
              <a:latin typeface="Candara" panose="020E0502030303020204" pitchFamily="34" charset="0"/>
              <a:cs typeface="Arial" panose="020B0604020202020204" pitchFamily="34" charset="0"/>
            </a:endParaRPr>
          </a:p>
        </p:txBody>
      </p:sp>
      <p:cxnSp>
        <p:nvCxnSpPr>
          <p:cNvPr id="71" name="Connecteur droit 70">
            <a:extLst>
              <a:ext uri="{FF2B5EF4-FFF2-40B4-BE49-F238E27FC236}">
                <a16:creationId xmlns:a16="http://schemas.microsoft.com/office/drawing/2014/main" id="{C0A18088-A49D-0AFF-9F50-20760AAD5EB2}"/>
              </a:ext>
            </a:extLst>
          </p:cNvPr>
          <p:cNvCxnSpPr>
            <a:cxnSpLocks/>
            <a:endCxn id="15369" idx="2"/>
          </p:cNvCxnSpPr>
          <p:nvPr/>
        </p:nvCxnSpPr>
        <p:spPr bwMode="auto">
          <a:xfrm flipH="1" flipV="1">
            <a:off x="2944813" y="3746500"/>
            <a:ext cx="7937" cy="157163"/>
          </a:xfrm>
          <a:prstGeom prst="line">
            <a:avLst/>
          </a:prstGeom>
          <a:ln w="25400">
            <a:solidFill>
              <a:srgbClr val="A1CAE8"/>
            </a:solidFill>
          </a:ln>
        </p:spPr>
        <p:style>
          <a:lnRef idx="1">
            <a:schemeClr val="accent1"/>
          </a:lnRef>
          <a:fillRef idx="0">
            <a:schemeClr val="accent1"/>
          </a:fillRef>
          <a:effectRef idx="0">
            <a:schemeClr val="accent1"/>
          </a:effectRef>
          <a:fontRef idx="minor">
            <a:schemeClr val="tx1"/>
          </a:fontRef>
        </p:style>
      </p:cxnSp>
      <p:cxnSp>
        <p:nvCxnSpPr>
          <p:cNvPr id="72" name="Connecteur droit 71">
            <a:extLst>
              <a:ext uri="{FF2B5EF4-FFF2-40B4-BE49-F238E27FC236}">
                <a16:creationId xmlns:a16="http://schemas.microsoft.com/office/drawing/2014/main" id="{D749F945-D83F-EA3C-E268-6762F859D71E}"/>
              </a:ext>
            </a:extLst>
          </p:cNvPr>
          <p:cNvCxnSpPr>
            <a:cxnSpLocks/>
          </p:cNvCxnSpPr>
          <p:nvPr/>
        </p:nvCxnSpPr>
        <p:spPr bwMode="auto">
          <a:xfrm flipV="1">
            <a:off x="1790700" y="3762375"/>
            <a:ext cx="0" cy="149225"/>
          </a:xfrm>
          <a:prstGeom prst="line">
            <a:avLst/>
          </a:prstGeom>
          <a:ln w="25400">
            <a:solidFill>
              <a:srgbClr val="A1CAE8"/>
            </a:solidFill>
          </a:ln>
        </p:spPr>
        <p:style>
          <a:lnRef idx="1">
            <a:schemeClr val="accent1"/>
          </a:lnRef>
          <a:fillRef idx="0">
            <a:schemeClr val="accent1"/>
          </a:fillRef>
          <a:effectRef idx="0">
            <a:schemeClr val="accent1"/>
          </a:effectRef>
          <a:fontRef idx="minor">
            <a:schemeClr val="tx1"/>
          </a:fontRef>
        </p:style>
      </p:cxnSp>
      <p:sp>
        <p:nvSpPr>
          <p:cNvPr id="15368" name="ZoneTexte 16">
            <a:extLst>
              <a:ext uri="{FF2B5EF4-FFF2-40B4-BE49-F238E27FC236}">
                <a16:creationId xmlns:a16="http://schemas.microsoft.com/office/drawing/2014/main" id="{FDF84B39-040C-5F84-7383-73965E658792}"/>
              </a:ext>
            </a:extLst>
          </p:cNvPr>
          <p:cNvSpPr txBox="1">
            <a:spLocks noChangeArrowheads="1"/>
          </p:cNvSpPr>
          <p:nvPr/>
        </p:nvSpPr>
        <p:spPr bwMode="auto">
          <a:xfrm>
            <a:off x="3651250" y="3402013"/>
            <a:ext cx="962025" cy="33813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solidFill>
                  <a:srgbClr val="002060"/>
                </a:solidFill>
                <a:latin typeface="+mn-lt"/>
                <a:cs typeface="Arial" panose="020B0604020202020204" pitchFamily="34" charset="0"/>
              </a:rPr>
              <a:t>100 µm</a:t>
            </a:r>
          </a:p>
        </p:txBody>
      </p:sp>
      <p:sp>
        <p:nvSpPr>
          <p:cNvPr id="15369" name="ZoneTexte 16">
            <a:extLst>
              <a:ext uri="{FF2B5EF4-FFF2-40B4-BE49-F238E27FC236}">
                <a16:creationId xmlns:a16="http://schemas.microsoft.com/office/drawing/2014/main" id="{01124D91-FD80-7F57-9BB4-E29C2C3D46F8}"/>
              </a:ext>
            </a:extLst>
          </p:cNvPr>
          <p:cNvSpPr txBox="1">
            <a:spLocks noChangeArrowheads="1"/>
          </p:cNvSpPr>
          <p:nvPr/>
        </p:nvSpPr>
        <p:spPr bwMode="auto">
          <a:xfrm>
            <a:off x="2333625" y="3408363"/>
            <a:ext cx="1223963" cy="338137"/>
          </a:xfrm>
          <a:prstGeom prst="rect">
            <a:avLst/>
          </a:prstGeom>
          <a:noFill/>
          <a:ln w="25400">
            <a:solidFill>
              <a:srgbClr val="A1CAE8"/>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solidFill>
                  <a:srgbClr val="2F5597"/>
                </a:solidFill>
                <a:latin typeface="+mn-lt"/>
                <a:cs typeface="Arial" panose="020B0604020202020204" pitchFamily="34" charset="0"/>
              </a:rPr>
              <a:t>1 mm</a:t>
            </a:r>
          </a:p>
        </p:txBody>
      </p:sp>
      <p:cxnSp>
        <p:nvCxnSpPr>
          <p:cNvPr id="76" name="Connecteur droit 75">
            <a:extLst>
              <a:ext uri="{FF2B5EF4-FFF2-40B4-BE49-F238E27FC236}">
                <a16:creationId xmlns:a16="http://schemas.microsoft.com/office/drawing/2014/main" id="{C5310F2C-FA89-29BF-3CD7-022027FC1E86}"/>
              </a:ext>
            </a:extLst>
          </p:cNvPr>
          <p:cNvCxnSpPr>
            <a:cxnSpLocks/>
          </p:cNvCxnSpPr>
          <p:nvPr/>
        </p:nvCxnSpPr>
        <p:spPr bwMode="auto">
          <a:xfrm flipH="1" flipV="1">
            <a:off x="4094163" y="3795713"/>
            <a:ext cx="1587" cy="111125"/>
          </a:xfrm>
          <a:prstGeom prst="line">
            <a:avLst/>
          </a:prstGeom>
          <a:ln w="25400">
            <a:solidFill>
              <a:srgbClr val="A1CAE8"/>
            </a:solidFill>
          </a:ln>
        </p:spPr>
        <p:style>
          <a:lnRef idx="1">
            <a:schemeClr val="accent1"/>
          </a:lnRef>
          <a:fillRef idx="0">
            <a:schemeClr val="accent1"/>
          </a:fillRef>
          <a:effectRef idx="0">
            <a:schemeClr val="accent1"/>
          </a:effectRef>
          <a:fontRef idx="minor">
            <a:schemeClr val="tx1"/>
          </a:fontRef>
        </p:style>
      </p:cxnSp>
      <p:sp>
        <p:nvSpPr>
          <p:cNvPr id="15371" name="ZoneTexte 16">
            <a:extLst>
              <a:ext uri="{FF2B5EF4-FFF2-40B4-BE49-F238E27FC236}">
                <a16:creationId xmlns:a16="http://schemas.microsoft.com/office/drawing/2014/main" id="{BA2CE54B-A0FE-2FE3-122E-078AD9350F4F}"/>
              </a:ext>
            </a:extLst>
          </p:cNvPr>
          <p:cNvSpPr txBox="1">
            <a:spLocks noChangeArrowheads="1"/>
          </p:cNvSpPr>
          <p:nvPr/>
        </p:nvSpPr>
        <p:spPr bwMode="auto">
          <a:xfrm>
            <a:off x="3806825" y="4967288"/>
            <a:ext cx="863600" cy="3079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400" b="1" dirty="0">
                <a:solidFill>
                  <a:srgbClr val="002060"/>
                </a:solidFill>
                <a:latin typeface="+mn-lt"/>
                <a:cs typeface="Arial" panose="020B0604020202020204" pitchFamily="34" charset="0"/>
              </a:rPr>
              <a:t>Cheveux</a:t>
            </a:r>
          </a:p>
        </p:txBody>
      </p:sp>
      <p:sp>
        <p:nvSpPr>
          <p:cNvPr id="15372" name="ZoneTexte 16">
            <a:extLst>
              <a:ext uri="{FF2B5EF4-FFF2-40B4-BE49-F238E27FC236}">
                <a16:creationId xmlns:a16="http://schemas.microsoft.com/office/drawing/2014/main" id="{C83E6003-2658-509B-B910-5BAED4201A97}"/>
              </a:ext>
            </a:extLst>
          </p:cNvPr>
          <p:cNvSpPr txBox="1">
            <a:spLocks noChangeArrowheads="1"/>
          </p:cNvSpPr>
          <p:nvPr/>
        </p:nvSpPr>
        <p:spPr bwMode="auto">
          <a:xfrm>
            <a:off x="2227263" y="4846638"/>
            <a:ext cx="863600" cy="30638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400" b="1" dirty="0">
                <a:solidFill>
                  <a:srgbClr val="002060"/>
                </a:solidFill>
                <a:latin typeface="+mn-lt"/>
                <a:cs typeface="Arial" panose="020B0604020202020204" pitchFamily="34" charset="0"/>
              </a:rPr>
              <a:t>Fourmi</a:t>
            </a:r>
          </a:p>
        </p:txBody>
      </p:sp>
      <p:pic>
        <p:nvPicPr>
          <p:cNvPr id="32794" name="Picture 10" descr="C:\Users\Victor-Hugo ESPINOSA\Desktop\Sauvegarde Marie Anne\Diaporama Air et Moi\illustrations ATMO\Dessins-Coupes\AM cheveu.gif">
            <a:extLst>
              <a:ext uri="{FF2B5EF4-FFF2-40B4-BE49-F238E27FC236}">
                <a16:creationId xmlns:a16="http://schemas.microsoft.com/office/drawing/2014/main" id="{C45231D5-FDDC-0F15-8588-07CB275464D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89388" y="4454525"/>
            <a:ext cx="285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5" name="Picture 11" descr="C:\Users\Victor-Hugo ESPINOSA\Desktop\Sauvegarde Marie Anne\Diaporama Air et Moi\illustrations ATMO\Dessins-Coupes\AM fourmi.gif">
            <a:extLst>
              <a:ext uri="{FF2B5EF4-FFF2-40B4-BE49-F238E27FC236}">
                <a16:creationId xmlns:a16="http://schemas.microsoft.com/office/drawing/2014/main" id="{91028EC5-5B8B-9C59-8ED2-BF0041FC006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6000" y="4248150"/>
            <a:ext cx="682625"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7" name="ZoneTexte 13">
            <a:extLst>
              <a:ext uri="{FF2B5EF4-FFF2-40B4-BE49-F238E27FC236}">
                <a16:creationId xmlns:a16="http://schemas.microsoft.com/office/drawing/2014/main" id="{072DD966-8D54-EE35-5DA7-04D165EA36F7}"/>
              </a:ext>
            </a:extLst>
          </p:cNvPr>
          <p:cNvSpPr txBox="1">
            <a:spLocks noChangeArrowheads="1"/>
          </p:cNvSpPr>
          <p:nvPr/>
        </p:nvSpPr>
        <p:spPr bwMode="auto">
          <a:xfrm>
            <a:off x="1728788" y="1776413"/>
            <a:ext cx="2344737" cy="4953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400" b="1" dirty="0">
                <a:solidFill>
                  <a:srgbClr val="002060"/>
                </a:solidFill>
                <a:latin typeface="+mn-lt"/>
                <a:cs typeface="Arial" panose="020B0604020202020204" pitchFamily="34" charset="0"/>
              </a:rPr>
              <a:t>Visible à l’œil nu</a:t>
            </a:r>
          </a:p>
        </p:txBody>
      </p:sp>
      <p:sp>
        <p:nvSpPr>
          <p:cNvPr id="15378" name="ZoneTexte 16">
            <a:extLst>
              <a:ext uri="{FF2B5EF4-FFF2-40B4-BE49-F238E27FC236}">
                <a16:creationId xmlns:a16="http://schemas.microsoft.com/office/drawing/2014/main" id="{42F4ACA1-1D93-84CB-D8F1-9D2E8F30151B}"/>
              </a:ext>
            </a:extLst>
          </p:cNvPr>
          <p:cNvSpPr txBox="1">
            <a:spLocks noChangeArrowheads="1"/>
          </p:cNvSpPr>
          <p:nvPr/>
        </p:nvSpPr>
        <p:spPr bwMode="auto">
          <a:xfrm>
            <a:off x="2185988" y="2924175"/>
            <a:ext cx="1571625" cy="46196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200" i="1" dirty="0">
                <a:solidFill>
                  <a:srgbClr val="002060"/>
                </a:solidFill>
                <a:latin typeface="+mn-lt"/>
                <a:cs typeface="Arial" panose="020B0604020202020204" pitchFamily="34" charset="0"/>
              </a:rPr>
              <a:t>1 millimètre = </a:t>
            </a:r>
            <a:br>
              <a:rPr lang="fr-FR" altLang="fr-FR" sz="1200" i="1" dirty="0">
                <a:solidFill>
                  <a:srgbClr val="002060"/>
                </a:solidFill>
                <a:latin typeface="+mn-lt"/>
                <a:cs typeface="Arial" panose="020B0604020202020204" pitchFamily="34" charset="0"/>
              </a:rPr>
            </a:br>
            <a:r>
              <a:rPr lang="fr-FR" altLang="fr-FR" sz="1200" i="1" dirty="0">
                <a:solidFill>
                  <a:srgbClr val="002060"/>
                </a:solidFill>
                <a:latin typeface="+mn-lt"/>
                <a:cs typeface="Arial" panose="020B0604020202020204" pitchFamily="34" charset="0"/>
              </a:rPr>
              <a:t>1 millième de mètre</a:t>
            </a:r>
            <a:endParaRPr lang="fr-FR" altLang="fr-FR" sz="1600" i="1" dirty="0">
              <a:solidFill>
                <a:srgbClr val="002060"/>
              </a:solidFill>
              <a:latin typeface="+mn-lt"/>
              <a:cs typeface="Arial" panose="020B0604020202020204" pitchFamily="34" charset="0"/>
            </a:endParaRPr>
          </a:p>
        </p:txBody>
      </p:sp>
      <p:pic>
        <p:nvPicPr>
          <p:cNvPr id="32798" name="Btn_Camera-Fourmis">
            <a:hlinkClick r:id="rId10" action="ppaction://hlinksldjump"/>
            <a:extLst>
              <a:ext uri="{FF2B5EF4-FFF2-40B4-BE49-F238E27FC236}">
                <a16:creationId xmlns:a16="http://schemas.microsoft.com/office/drawing/2014/main" id="{A02D9BB5-2597-A3D3-FE11-29951552F08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497138" y="5348288"/>
            <a:ext cx="323850"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 name="Rectangle 102">
            <a:extLst>
              <a:ext uri="{FF2B5EF4-FFF2-40B4-BE49-F238E27FC236}">
                <a16:creationId xmlns:a16="http://schemas.microsoft.com/office/drawing/2014/main" id="{608A4272-69D4-A9FB-8CA5-E31A622B7905}"/>
              </a:ext>
            </a:extLst>
          </p:cNvPr>
          <p:cNvSpPr/>
          <p:nvPr/>
        </p:nvSpPr>
        <p:spPr bwMode="auto">
          <a:xfrm>
            <a:off x="2828925" y="5403850"/>
            <a:ext cx="1169988" cy="273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b="1" dirty="0">
                <a:solidFill>
                  <a:srgbClr val="002060"/>
                </a:solidFill>
                <a:sym typeface="Wingdings" panose="05000000000000000000" pitchFamily="2" charset="2"/>
              </a:rPr>
              <a:t> Une fourmi</a:t>
            </a:r>
            <a:endParaRPr lang="fr-FR" sz="1200" b="1" dirty="0">
              <a:solidFill>
                <a:srgbClr val="002060"/>
              </a:solidFill>
            </a:endParaRPr>
          </a:p>
        </p:txBody>
      </p:sp>
      <p:cxnSp>
        <p:nvCxnSpPr>
          <p:cNvPr id="70" name="Connecteur droit 69">
            <a:extLst>
              <a:ext uri="{FF2B5EF4-FFF2-40B4-BE49-F238E27FC236}">
                <a16:creationId xmlns:a16="http://schemas.microsoft.com/office/drawing/2014/main" id="{B545E764-A42B-4B06-4A60-4D87D2764AD4}"/>
              </a:ext>
            </a:extLst>
          </p:cNvPr>
          <p:cNvCxnSpPr>
            <a:cxnSpLocks/>
          </p:cNvCxnSpPr>
          <p:nvPr/>
        </p:nvCxnSpPr>
        <p:spPr bwMode="auto">
          <a:xfrm flipV="1">
            <a:off x="4719638" y="1085850"/>
            <a:ext cx="28575" cy="5548313"/>
          </a:xfrm>
          <a:prstGeom prst="line">
            <a:avLst/>
          </a:prstGeom>
          <a:ln w="57150">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131" name="Connecteur droit 130">
            <a:extLst>
              <a:ext uri="{FF2B5EF4-FFF2-40B4-BE49-F238E27FC236}">
                <a16:creationId xmlns:a16="http://schemas.microsoft.com/office/drawing/2014/main" id="{2E94A132-7A4F-95C9-12D3-6C84392FFFDB}"/>
              </a:ext>
            </a:extLst>
          </p:cNvPr>
          <p:cNvCxnSpPr>
            <a:cxnSpLocks/>
          </p:cNvCxnSpPr>
          <p:nvPr/>
        </p:nvCxnSpPr>
        <p:spPr bwMode="auto">
          <a:xfrm flipV="1">
            <a:off x="4097338" y="4144963"/>
            <a:ext cx="0" cy="263525"/>
          </a:xfrm>
          <a:prstGeom prst="line">
            <a:avLst/>
          </a:prstGeom>
          <a:ln w="50800">
            <a:solidFill>
              <a:srgbClr val="42C4E3"/>
            </a:solidFill>
          </a:ln>
        </p:spPr>
        <p:style>
          <a:lnRef idx="1">
            <a:schemeClr val="accent1"/>
          </a:lnRef>
          <a:fillRef idx="0">
            <a:schemeClr val="accent1"/>
          </a:fillRef>
          <a:effectRef idx="0">
            <a:schemeClr val="accent1"/>
          </a:effectRef>
          <a:fontRef idx="minor">
            <a:schemeClr val="tx1"/>
          </a:fontRef>
        </p:style>
      </p:cxnSp>
      <p:sp>
        <p:nvSpPr>
          <p:cNvPr id="15410" name="ZoneTexte 16">
            <a:extLst>
              <a:ext uri="{FF2B5EF4-FFF2-40B4-BE49-F238E27FC236}">
                <a16:creationId xmlns:a16="http://schemas.microsoft.com/office/drawing/2014/main" id="{38860FBB-034D-B0F8-B6DB-C09B02B829E7}"/>
              </a:ext>
            </a:extLst>
          </p:cNvPr>
          <p:cNvSpPr txBox="1">
            <a:spLocks noChangeArrowheads="1"/>
          </p:cNvSpPr>
          <p:nvPr/>
        </p:nvSpPr>
        <p:spPr bwMode="auto">
          <a:xfrm>
            <a:off x="4743450" y="3451225"/>
            <a:ext cx="863600" cy="33813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solidFill>
                  <a:srgbClr val="002060"/>
                </a:solidFill>
                <a:latin typeface="+mn-lt"/>
                <a:cs typeface="Arial" panose="020B0604020202020204" pitchFamily="34" charset="0"/>
              </a:rPr>
              <a:t>10 µm</a:t>
            </a:r>
          </a:p>
        </p:txBody>
      </p:sp>
      <p:sp>
        <p:nvSpPr>
          <p:cNvPr id="15419" name="ZoneTexte 16">
            <a:extLst>
              <a:ext uri="{FF2B5EF4-FFF2-40B4-BE49-F238E27FC236}">
                <a16:creationId xmlns:a16="http://schemas.microsoft.com/office/drawing/2014/main" id="{B177C287-41C4-70D5-0AEC-FA1FBE301283}"/>
              </a:ext>
            </a:extLst>
          </p:cNvPr>
          <p:cNvSpPr txBox="1">
            <a:spLocks noChangeArrowheads="1"/>
          </p:cNvSpPr>
          <p:nvPr/>
        </p:nvSpPr>
        <p:spPr bwMode="auto">
          <a:xfrm>
            <a:off x="4725988" y="5035550"/>
            <a:ext cx="863600" cy="3079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400" b="1" dirty="0">
                <a:solidFill>
                  <a:srgbClr val="002060"/>
                </a:solidFill>
                <a:latin typeface="+mn-lt"/>
                <a:cs typeface="Arial" panose="020B0604020202020204" pitchFamily="34" charset="0"/>
              </a:rPr>
              <a:t>Cellules</a:t>
            </a:r>
          </a:p>
        </p:txBody>
      </p:sp>
      <p:grpSp>
        <p:nvGrpSpPr>
          <p:cNvPr id="32805" name="Groupe 2">
            <a:extLst>
              <a:ext uri="{FF2B5EF4-FFF2-40B4-BE49-F238E27FC236}">
                <a16:creationId xmlns:a16="http://schemas.microsoft.com/office/drawing/2014/main" id="{4E5F90D2-6F05-FC75-DC73-F5ED3EE946F0}"/>
              </a:ext>
            </a:extLst>
          </p:cNvPr>
          <p:cNvGrpSpPr>
            <a:grpSpLocks/>
          </p:cNvGrpSpPr>
          <p:nvPr/>
        </p:nvGrpSpPr>
        <p:grpSpPr bwMode="auto">
          <a:xfrm>
            <a:off x="4872038" y="1135063"/>
            <a:ext cx="5673725" cy="4722812"/>
            <a:chOff x="4872471" y="1135063"/>
            <a:chExt cx="5673725" cy="4722812"/>
          </a:xfrm>
        </p:grpSpPr>
        <p:sp>
          <p:nvSpPr>
            <p:cNvPr id="27692" name="ZoneTexte 16">
              <a:extLst>
                <a:ext uri="{FF2B5EF4-FFF2-40B4-BE49-F238E27FC236}">
                  <a16:creationId xmlns:a16="http://schemas.microsoft.com/office/drawing/2014/main" id="{42902A59-08EB-9DAE-867E-875184AC0EB2}"/>
                </a:ext>
              </a:extLst>
            </p:cNvPr>
            <p:cNvSpPr txBox="1">
              <a:spLocks noChangeArrowheads="1"/>
            </p:cNvSpPr>
            <p:nvPr/>
          </p:nvSpPr>
          <p:spPr bwMode="auto">
            <a:xfrm>
              <a:off x="5639233" y="3441700"/>
              <a:ext cx="1223963" cy="307975"/>
            </a:xfrm>
            <a:prstGeom prst="rect">
              <a:avLst/>
            </a:prstGeom>
            <a:noFill/>
            <a:ln w="25400">
              <a:solidFill>
                <a:srgbClr val="A1CAE8"/>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400" dirty="0">
                  <a:solidFill>
                    <a:srgbClr val="002060"/>
                  </a:solidFill>
                  <a:latin typeface="+mn-lt"/>
                  <a:cs typeface="Arial" panose="020B0604020202020204" pitchFamily="34" charset="0"/>
                </a:rPr>
                <a:t>1 µm</a:t>
              </a:r>
            </a:p>
          </p:txBody>
        </p:sp>
        <p:sp>
          <p:nvSpPr>
            <p:cNvPr id="15411" name="ZoneTexte 16">
              <a:extLst>
                <a:ext uri="{FF2B5EF4-FFF2-40B4-BE49-F238E27FC236}">
                  <a16:creationId xmlns:a16="http://schemas.microsoft.com/office/drawing/2014/main" id="{29771F12-08FB-B4C2-E670-90CE42B57C3C}"/>
                </a:ext>
              </a:extLst>
            </p:cNvPr>
            <p:cNvSpPr txBox="1">
              <a:spLocks noChangeArrowheads="1"/>
            </p:cNvSpPr>
            <p:nvPr/>
          </p:nvSpPr>
          <p:spPr bwMode="auto">
            <a:xfrm>
              <a:off x="6975908" y="3457575"/>
              <a:ext cx="863600" cy="33972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solidFill>
                    <a:srgbClr val="002060"/>
                  </a:solidFill>
                  <a:latin typeface="+mn-lt"/>
                  <a:cs typeface="Arial" panose="020B0604020202020204" pitchFamily="34" charset="0"/>
                </a:rPr>
                <a:t>100 nm</a:t>
              </a:r>
            </a:p>
          </p:txBody>
        </p:sp>
        <p:sp>
          <p:nvSpPr>
            <p:cNvPr id="15412" name="ZoneTexte 16">
              <a:extLst>
                <a:ext uri="{FF2B5EF4-FFF2-40B4-BE49-F238E27FC236}">
                  <a16:creationId xmlns:a16="http://schemas.microsoft.com/office/drawing/2014/main" id="{E3D49D8E-AD0E-23FB-0A1B-D1ED93D2C3C7}"/>
                </a:ext>
              </a:extLst>
            </p:cNvPr>
            <p:cNvSpPr txBox="1">
              <a:spLocks noChangeArrowheads="1"/>
            </p:cNvSpPr>
            <p:nvPr/>
          </p:nvSpPr>
          <p:spPr bwMode="auto">
            <a:xfrm>
              <a:off x="8128433" y="3443288"/>
              <a:ext cx="863600" cy="33972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solidFill>
                    <a:srgbClr val="002060"/>
                  </a:solidFill>
                  <a:latin typeface="+mn-lt"/>
                  <a:cs typeface="Arial" panose="020B0604020202020204" pitchFamily="34" charset="0"/>
                </a:rPr>
                <a:t>10 nm</a:t>
              </a:r>
            </a:p>
          </p:txBody>
        </p:sp>
        <p:sp>
          <p:nvSpPr>
            <p:cNvPr id="2" name="ZoneTexte 16">
              <a:extLst>
                <a:ext uri="{FF2B5EF4-FFF2-40B4-BE49-F238E27FC236}">
                  <a16:creationId xmlns:a16="http://schemas.microsoft.com/office/drawing/2014/main" id="{C7148003-5A41-F872-C046-8DB37FF52DE8}"/>
                </a:ext>
              </a:extLst>
            </p:cNvPr>
            <p:cNvSpPr txBox="1">
              <a:spLocks noChangeArrowheads="1"/>
            </p:cNvSpPr>
            <p:nvPr/>
          </p:nvSpPr>
          <p:spPr bwMode="auto">
            <a:xfrm>
              <a:off x="9023783" y="3457575"/>
              <a:ext cx="1223963" cy="338138"/>
            </a:xfrm>
            <a:prstGeom prst="rect">
              <a:avLst/>
            </a:prstGeom>
            <a:noFill/>
            <a:ln w="25400">
              <a:solidFill>
                <a:srgbClr val="A1CAE8"/>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solidFill>
                    <a:srgbClr val="002060"/>
                  </a:solidFill>
                  <a:latin typeface="+mn-lt"/>
                  <a:cs typeface="Arial" panose="020B0604020202020204" pitchFamily="34" charset="0"/>
                </a:rPr>
                <a:t>1 nm</a:t>
              </a:r>
            </a:p>
          </p:txBody>
        </p:sp>
        <p:cxnSp>
          <p:nvCxnSpPr>
            <p:cNvPr id="83" name="Connecteur droit 82">
              <a:extLst>
                <a:ext uri="{FF2B5EF4-FFF2-40B4-BE49-F238E27FC236}">
                  <a16:creationId xmlns:a16="http://schemas.microsoft.com/office/drawing/2014/main" id="{860A6C5F-1D4E-B8D2-D7F6-5F95A42DE011}"/>
                </a:ext>
              </a:extLst>
            </p:cNvPr>
            <p:cNvCxnSpPr>
              <a:cxnSpLocks/>
            </p:cNvCxnSpPr>
            <p:nvPr/>
          </p:nvCxnSpPr>
          <p:spPr bwMode="auto">
            <a:xfrm flipV="1">
              <a:off x="5175683" y="3754438"/>
              <a:ext cx="0" cy="160337"/>
            </a:xfrm>
            <a:prstGeom prst="line">
              <a:avLst/>
            </a:prstGeom>
            <a:ln w="25400">
              <a:solidFill>
                <a:srgbClr val="0070C0">
                  <a:alpha val="37000"/>
                </a:srgbClr>
              </a:solidFill>
            </a:ln>
          </p:spPr>
          <p:style>
            <a:lnRef idx="1">
              <a:schemeClr val="accent1"/>
            </a:lnRef>
            <a:fillRef idx="0">
              <a:schemeClr val="accent1"/>
            </a:fillRef>
            <a:effectRef idx="0">
              <a:schemeClr val="accent1"/>
            </a:effectRef>
            <a:fontRef idx="minor">
              <a:schemeClr val="tx1"/>
            </a:fontRef>
          </p:style>
        </p:cxnSp>
        <p:cxnSp>
          <p:nvCxnSpPr>
            <p:cNvPr id="84" name="Connecteur droit 83">
              <a:extLst>
                <a:ext uri="{FF2B5EF4-FFF2-40B4-BE49-F238E27FC236}">
                  <a16:creationId xmlns:a16="http://schemas.microsoft.com/office/drawing/2014/main" id="{27DC0B93-1DE8-DE27-D288-65219617D0F2}"/>
                </a:ext>
              </a:extLst>
            </p:cNvPr>
            <p:cNvCxnSpPr/>
            <p:nvPr/>
          </p:nvCxnSpPr>
          <p:spPr bwMode="auto">
            <a:xfrm rot="16200000" flipV="1">
              <a:off x="7256102" y="3906044"/>
              <a:ext cx="303212" cy="0"/>
            </a:xfrm>
            <a:prstGeom prst="line">
              <a:avLst/>
            </a:prstGeom>
            <a:ln w="25400">
              <a:solidFill>
                <a:srgbClr val="0070C0">
                  <a:alpha val="37000"/>
                </a:srgbClr>
              </a:solidFill>
            </a:ln>
          </p:spPr>
          <p:style>
            <a:lnRef idx="1">
              <a:schemeClr val="accent1"/>
            </a:lnRef>
            <a:fillRef idx="0">
              <a:schemeClr val="accent1"/>
            </a:fillRef>
            <a:effectRef idx="0">
              <a:schemeClr val="accent1"/>
            </a:effectRef>
            <a:fontRef idx="minor">
              <a:schemeClr val="tx1"/>
            </a:fontRef>
          </p:style>
        </p:cxnSp>
        <p:cxnSp>
          <p:nvCxnSpPr>
            <p:cNvPr id="85" name="Connecteur droit 84">
              <a:extLst>
                <a:ext uri="{FF2B5EF4-FFF2-40B4-BE49-F238E27FC236}">
                  <a16:creationId xmlns:a16="http://schemas.microsoft.com/office/drawing/2014/main" id="{052D67C0-0A75-5524-8565-AE882FE94E06}"/>
                </a:ext>
              </a:extLst>
            </p:cNvPr>
            <p:cNvCxnSpPr/>
            <p:nvPr/>
          </p:nvCxnSpPr>
          <p:spPr bwMode="auto">
            <a:xfrm rot="16200000" flipV="1">
              <a:off x="8408627" y="3906044"/>
              <a:ext cx="303212" cy="0"/>
            </a:xfrm>
            <a:prstGeom prst="line">
              <a:avLst/>
            </a:prstGeom>
            <a:ln w="25400">
              <a:solidFill>
                <a:srgbClr val="0070C0">
                  <a:alpha val="37000"/>
                </a:srgb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a:extLst>
                <a:ext uri="{FF2B5EF4-FFF2-40B4-BE49-F238E27FC236}">
                  <a16:creationId xmlns:a16="http://schemas.microsoft.com/office/drawing/2014/main" id="{D575C1E5-B112-12E4-6BC7-3CCE58E9920A}"/>
                </a:ext>
              </a:extLst>
            </p:cNvPr>
            <p:cNvCxnSpPr>
              <a:cxnSpLocks/>
            </p:cNvCxnSpPr>
            <p:nvPr/>
          </p:nvCxnSpPr>
          <p:spPr bwMode="auto">
            <a:xfrm flipV="1">
              <a:off x="6255183" y="3754438"/>
              <a:ext cx="0" cy="160337"/>
            </a:xfrm>
            <a:prstGeom prst="line">
              <a:avLst/>
            </a:prstGeom>
            <a:ln w="25400">
              <a:solidFill>
                <a:srgbClr val="A1CAE8"/>
              </a:solidFill>
            </a:ln>
          </p:spPr>
          <p:style>
            <a:lnRef idx="1">
              <a:schemeClr val="accent1"/>
            </a:lnRef>
            <a:fillRef idx="0">
              <a:schemeClr val="accent1"/>
            </a:fillRef>
            <a:effectRef idx="0">
              <a:schemeClr val="accent1"/>
            </a:effectRef>
            <a:fontRef idx="minor">
              <a:schemeClr val="tx1"/>
            </a:fontRef>
          </p:style>
        </p:cxnSp>
        <p:cxnSp>
          <p:nvCxnSpPr>
            <p:cNvPr id="87" name="Connecteur droit 86">
              <a:extLst>
                <a:ext uri="{FF2B5EF4-FFF2-40B4-BE49-F238E27FC236}">
                  <a16:creationId xmlns:a16="http://schemas.microsoft.com/office/drawing/2014/main" id="{955DCC06-FBC4-0DBD-A3F2-79D8916217A5}"/>
                </a:ext>
              </a:extLst>
            </p:cNvPr>
            <p:cNvCxnSpPr/>
            <p:nvPr/>
          </p:nvCxnSpPr>
          <p:spPr bwMode="auto">
            <a:xfrm rot="16200000" flipV="1">
              <a:off x="9504002" y="3898107"/>
              <a:ext cx="287337" cy="0"/>
            </a:xfrm>
            <a:prstGeom prst="line">
              <a:avLst/>
            </a:prstGeom>
            <a:ln w="25400">
              <a:solidFill>
                <a:srgbClr val="A1CAE8"/>
              </a:solidFill>
            </a:ln>
          </p:spPr>
          <p:style>
            <a:lnRef idx="1">
              <a:schemeClr val="accent1"/>
            </a:lnRef>
            <a:fillRef idx="0">
              <a:schemeClr val="accent1"/>
            </a:fillRef>
            <a:effectRef idx="0">
              <a:schemeClr val="accent1"/>
            </a:effectRef>
            <a:fontRef idx="minor">
              <a:schemeClr val="tx1"/>
            </a:fontRef>
          </p:style>
        </p:cxnSp>
        <p:cxnSp>
          <p:nvCxnSpPr>
            <p:cNvPr id="98" name="Connecteur droit 97">
              <a:extLst>
                <a:ext uri="{FF2B5EF4-FFF2-40B4-BE49-F238E27FC236}">
                  <a16:creationId xmlns:a16="http://schemas.microsoft.com/office/drawing/2014/main" id="{1B13D3E7-AF48-8102-2507-CDC1EF095E82}"/>
                </a:ext>
              </a:extLst>
            </p:cNvPr>
            <p:cNvCxnSpPr>
              <a:cxnSpLocks/>
            </p:cNvCxnSpPr>
            <p:nvPr/>
          </p:nvCxnSpPr>
          <p:spPr bwMode="auto">
            <a:xfrm flipV="1">
              <a:off x="5175683" y="4208463"/>
              <a:ext cx="0" cy="144462"/>
            </a:xfrm>
            <a:prstGeom prst="line">
              <a:avLst/>
            </a:prstGeom>
            <a:ln w="50800">
              <a:solidFill>
                <a:srgbClr val="2844BA"/>
              </a:solidFill>
            </a:ln>
          </p:spPr>
          <p:style>
            <a:lnRef idx="1">
              <a:schemeClr val="accent1"/>
            </a:lnRef>
            <a:fillRef idx="0">
              <a:schemeClr val="accent1"/>
            </a:fillRef>
            <a:effectRef idx="0">
              <a:schemeClr val="accent1"/>
            </a:effectRef>
            <a:fontRef idx="minor">
              <a:schemeClr val="tx1"/>
            </a:fontRef>
          </p:style>
        </p:cxnSp>
        <p:cxnSp>
          <p:nvCxnSpPr>
            <p:cNvPr id="99" name="Connecteur droit 98">
              <a:extLst>
                <a:ext uri="{FF2B5EF4-FFF2-40B4-BE49-F238E27FC236}">
                  <a16:creationId xmlns:a16="http://schemas.microsoft.com/office/drawing/2014/main" id="{72E62BD6-448C-2657-2D30-ECF231E2CD15}"/>
                </a:ext>
              </a:extLst>
            </p:cNvPr>
            <p:cNvCxnSpPr>
              <a:cxnSpLocks/>
            </p:cNvCxnSpPr>
            <p:nvPr/>
          </p:nvCxnSpPr>
          <p:spPr bwMode="auto">
            <a:xfrm flipV="1">
              <a:off x="5896408" y="4195763"/>
              <a:ext cx="0" cy="157162"/>
            </a:xfrm>
            <a:prstGeom prst="line">
              <a:avLst/>
            </a:prstGeom>
            <a:ln w="50800">
              <a:solidFill>
                <a:srgbClr val="2844BA"/>
              </a:solidFill>
            </a:ln>
          </p:spPr>
          <p:style>
            <a:lnRef idx="1">
              <a:schemeClr val="accent1"/>
            </a:lnRef>
            <a:fillRef idx="0">
              <a:schemeClr val="accent1"/>
            </a:fillRef>
            <a:effectRef idx="0">
              <a:schemeClr val="accent1"/>
            </a:effectRef>
            <a:fontRef idx="minor">
              <a:schemeClr val="tx1"/>
            </a:fontRef>
          </p:style>
        </p:cxnSp>
        <p:cxnSp>
          <p:nvCxnSpPr>
            <p:cNvPr id="100" name="Connecteur droit 99">
              <a:extLst>
                <a:ext uri="{FF2B5EF4-FFF2-40B4-BE49-F238E27FC236}">
                  <a16:creationId xmlns:a16="http://schemas.microsoft.com/office/drawing/2014/main" id="{644222C9-365F-8048-67D8-3C39849C4BE9}"/>
                </a:ext>
              </a:extLst>
            </p:cNvPr>
            <p:cNvCxnSpPr>
              <a:cxnSpLocks/>
            </p:cNvCxnSpPr>
            <p:nvPr/>
          </p:nvCxnSpPr>
          <p:spPr bwMode="auto">
            <a:xfrm flipV="1">
              <a:off x="6615546" y="4090988"/>
              <a:ext cx="0" cy="261937"/>
            </a:xfrm>
            <a:prstGeom prst="line">
              <a:avLst/>
            </a:prstGeom>
            <a:ln w="50800">
              <a:solidFill>
                <a:srgbClr val="2844BA"/>
              </a:solidFill>
            </a:ln>
          </p:spPr>
          <p:style>
            <a:lnRef idx="1">
              <a:schemeClr val="accent1"/>
            </a:lnRef>
            <a:fillRef idx="0">
              <a:schemeClr val="accent1"/>
            </a:fillRef>
            <a:effectRef idx="0">
              <a:schemeClr val="accent1"/>
            </a:effectRef>
            <a:fontRef idx="minor">
              <a:schemeClr val="tx1"/>
            </a:fontRef>
          </p:style>
        </p:cxnSp>
        <p:pic>
          <p:nvPicPr>
            <p:cNvPr id="32830" name="Globule" descr="AM globule rouge 2.gif">
              <a:extLst>
                <a:ext uri="{FF2B5EF4-FFF2-40B4-BE49-F238E27FC236}">
                  <a16:creationId xmlns:a16="http://schemas.microsoft.com/office/drawing/2014/main" id="{24C829E5-1F71-F6FE-5D11-747F26727AD5}"/>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337734" y="4408488"/>
              <a:ext cx="6223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29" name="ZoneTexte 16">
              <a:extLst>
                <a:ext uri="{FF2B5EF4-FFF2-40B4-BE49-F238E27FC236}">
                  <a16:creationId xmlns:a16="http://schemas.microsoft.com/office/drawing/2014/main" id="{E8F8E2A5-801D-475A-C448-DF6B98C0AA2A}"/>
                </a:ext>
              </a:extLst>
            </p:cNvPr>
            <p:cNvSpPr txBox="1">
              <a:spLocks noChangeArrowheads="1"/>
            </p:cNvSpPr>
            <p:nvPr/>
          </p:nvSpPr>
          <p:spPr bwMode="auto">
            <a:xfrm>
              <a:off x="5351896" y="2924175"/>
              <a:ext cx="1792287" cy="4603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200" i="1" dirty="0">
                  <a:solidFill>
                    <a:srgbClr val="002060"/>
                  </a:solidFill>
                  <a:latin typeface="+mn-lt"/>
                  <a:cs typeface="Arial" panose="020B0604020202020204" pitchFamily="34" charset="0"/>
                </a:rPr>
                <a:t>1 micromètre = </a:t>
              </a:r>
              <a:br>
                <a:rPr lang="fr-FR" altLang="fr-FR" sz="1200" i="1" dirty="0">
                  <a:solidFill>
                    <a:srgbClr val="002060"/>
                  </a:solidFill>
                  <a:latin typeface="+mn-lt"/>
                  <a:cs typeface="Arial" panose="020B0604020202020204" pitchFamily="34" charset="0"/>
                </a:rPr>
              </a:br>
              <a:r>
                <a:rPr lang="fr-FR" altLang="fr-FR" sz="1200" i="1" dirty="0">
                  <a:solidFill>
                    <a:srgbClr val="002060"/>
                  </a:solidFill>
                  <a:latin typeface="+mn-lt"/>
                  <a:cs typeface="Arial" panose="020B0604020202020204" pitchFamily="34" charset="0"/>
                </a:rPr>
                <a:t>1 millième de millimètre</a:t>
              </a:r>
            </a:p>
          </p:txBody>
        </p:sp>
        <p:sp>
          <p:nvSpPr>
            <p:cNvPr id="15430" name="ZoneTexte 16">
              <a:extLst>
                <a:ext uri="{FF2B5EF4-FFF2-40B4-BE49-F238E27FC236}">
                  <a16:creationId xmlns:a16="http://schemas.microsoft.com/office/drawing/2014/main" id="{83BD7B35-BFAE-D716-A744-9F7515FD1523}"/>
                </a:ext>
              </a:extLst>
            </p:cNvPr>
            <p:cNvSpPr txBox="1">
              <a:spLocks noChangeArrowheads="1"/>
            </p:cNvSpPr>
            <p:nvPr/>
          </p:nvSpPr>
          <p:spPr bwMode="auto">
            <a:xfrm>
              <a:off x="8739621" y="2982913"/>
              <a:ext cx="1790700" cy="4619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200" i="1" dirty="0">
                  <a:solidFill>
                    <a:srgbClr val="002060"/>
                  </a:solidFill>
                  <a:latin typeface="+mn-lt"/>
                  <a:cs typeface="Arial" panose="020B0604020202020204" pitchFamily="34" charset="0"/>
                </a:rPr>
                <a:t>1 nanomètre = </a:t>
              </a:r>
              <a:br>
                <a:rPr lang="fr-FR" altLang="fr-FR" sz="1200" i="1" dirty="0">
                  <a:solidFill>
                    <a:srgbClr val="002060"/>
                  </a:solidFill>
                  <a:latin typeface="+mn-lt"/>
                  <a:cs typeface="Arial" panose="020B0604020202020204" pitchFamily="34" charset="0"/>
                </a:rPr>
              </a:br>
              <a:r>
                <a:rPr lang="fr-FR" altLang="fr-FR" sz="1200" i="1" dirty="0">
                  <a:solidFill>
                    <a:srgbClr val="002060"/>
                  </a:solidFill>
                  <a:latin typeface="+mn-lt"/>
                  <a:cs typeface="Arial" panose="020B0604020202020204" pitchFamily="34" charset="0"/>
                </a:rPr>
                <a:t>1 millième de micromètre</a:t>
              </a:r>
            </a:p>
          </p:txBody>
        </p:sp>
        <p:sp>
          <p:nvSpPr>
            <p:cNvPr id="15431" name="ZoneTexte 16">
              <a:extLst>
                <a:ext uri="{FF2B5EF4-FFF2-40B4-BE49-F238E27FC236}">
                  <a16:creationId xmlns:a16="http://schemas.microsoft.com/office/drawing/2014/main" id="{2F266EFE-9BA6-18A7-2188-5B2D7DCD04D5}"/>
                </a:ext>
              </a:extLst>
            </p:cNvPr>
            <p:cNvSpPr txBox="1">
              <a:spLocks noChangeArrowheads="1"/>
            </p:cNvSpPr>
            <p:nvPr/>
          </p:nvSpPr>
          <p:spPr bwMode="auto">
            <a:xfrm>
              <a:off x="7407708" y="3906838"/>
              <a:ext cx="2938463" cy="307975"/>
            </a:xfrm>
            <a:prstGeom prst="rect">
              <a:avLst/>
            </a:prstGeom>
            <a:solidFill>
              <a:srgbClr val="42C4E3"/>
            </a:solidFill>
            <a:ln>
              <a:solidFill>
                <a:srgbClr val="42C4E3"/>
              </a:solid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400" b="1" dirty="0">
                  <a:solidFill>
                    <a:schemeClr val="bg1"/>
                  </a:solidFill>
                  <a:latin typeface="+mn-lt"/>
                  <a:cs typeface="Arial" panose="020B0604020202020204" pitchFamily="34" charset="0"/>
                </a:rPr>
                <a:t>nanoparticules</a:t>
              </a:r>
            </a:p>
          </p:txBody>
        </p:sp>
        <p:sp>
          <p:nvSpPr>
            <p:cNvPr id="15432" name="ZoneTexte 16">
              <a:extLst>
                <a:ext uri="{FF2B5EF4-FFF2-40B4-BE49-F238E27FC236}">
                  <a16:creationId xmlns:a16="http://schemas.microsoft.com/office/drawing/2014/main" id="{071393DC-2D91-F482-0708-578BA1F48027}"/>
                </a:ext>
              </a:extLst>
            </p:cNvPr>
            <p:cNvSpPr txBox="1">
              <a:spLocks noChangeArrowheads="1"/>
            </p:cNvSpPr>
            <p:nvPr/>
          </p:nvSpPr>
          <p:spPr bwMode="auto">
            <a:xfrm>
              <a:off x="5472546" y="5038725"/>
              <a:ext cx="957262" cy="7397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400" b="1" dirty="0">
                  <a:solidFill>
                    <a:srgbClr val="002060"/>
                  </a:solidFill>
                  <a:latin typeface="+mn-lt"/>
                  <a:cs typeface="Arial" panose="020B0604020202020204" pitchFamily="34" charset="0"/>
                </a:rPr>
                <a:t>Bactéries</a:t>
              </a:r>
            </a:p>
            <a:p>
              <a:pPr algn="ctr" eaLnBrk="1" hangingPunct="1">
                <a:lnSpc>
                  <a:spcPct val="100000"/>
                </a:lnSpc>
                <a:spcBef>
                  <a:spcPct val="0"/>
                </a:spcBef>
                <a:buFontTx/>
                <a:buNone/>
                <a:defRPr/>
              </a:pPr>
              <a:endParaRPr lang="fr-FR" altLang="fr-FR" sz="1400" b="1" dirty="0">
                <a:solidFill>
                  <a:srgbClr val="002060"/>
                </a:solidFill>
                <a:latin typeface="Candara" panose="020E0502030303020204" pitchFamily="34" charset="0"/>
                <a:cs typeface="Arial" panose="020B0604020202020204" pitchFamily="34" charset="0"/>
              </a:endParaRPr>
            </a:p>
            <a:p>
              <a:pPr algn="ctr" eaLnBrk="1" hangingPunct="1">
                <a:lnSpc>
                  <a:spcPct val="100000"/>
                </a:lnSpc>
                <a:spcBef>
                  <a:spcPct val="0"/>
                </a:spcBef>
                <a:buFontTx/>
                <a:buNone/>
                <a:defRPr/>
              </a:pPr>
              <a:endParaRPr lang="fr-FR" altLang="fr-FR" sz="1400" b="1" dirty="0">
                <a:solidFill>
                  <a:srgbClr val="002060"/>
                </a:solidFill>
                <a:latin typeface="Candara" panose="020E0502030303020204" pitchFamily="34" charset="0"/>
                <a:cs typeface="Arial" panose="020B0604020202020204" pitchFamily="34" charset="0"/>
              </a:endParaRPr>
            </a:p>
          </p:txBody>
        </p:sp>
        <p:sp>
          <p:nvSpPr>
            <p:cNvPr id="15433" name="ZoneTexte 16">
              <a:extLst>
                <a:ext uri="{FF2B5EF4-FFF2-40B4-BE49-F238E27FC236}">
                  <a16:creationId xmlns:a16="http://schemas.microsoft.com/office/drawing/2014/main" id="{A2358950-8BF8-2677-D765-17A4F657693A}"/>
                </a:ext>
              </a:extLst>
            </p:cNvPr>
            <p:cNvSpPr txBox="1">
              <a:spLocks noChangeArrowheads="1"/>
            </p:cNvSpPr>
            <p:nvPr/>
          </p:nvSpPr>
          <p:spPr bwMode="auto">
            <a:xfrm>
              <a:off x="6232958" y="4970463"/>
              <a:ext cx="903288" cy="52228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400" b="1" dirty="0">
                  <a:solidFill>
                    <a:srgbClr val="002060"/>
                  </a:solidFill>
                  <a:latin typeface="+mn-lt"/>
                  <a:cs typeface="Arial" panose="020B0604020202020204" pitchFamily="34" charset="0"/>
                </a:rPr>
                <a:t>Globules rouges</a:t>
              </a:r>
            </a:p>
          </p:txBody>
        </p:sp>
        <p:pic>
          <p:nvPicPr>
            <p:cNvPr id="32836" name="Image 64" descr="AM bacterie 2.gif">
              <a:extLst>
                <a:ext uri="{FF2B5EF4-FFF2-40B4-BE49-F238E27FC236}">
                  <a16:creationId xmlns:a16="http://schemas.microsoft.com/office/drawing/2014/main" id="{814FBF2C-CA18-1813-72B6-8E0504B84699}"/>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rot="365280">
              <a:off x="5597959" y="4397375"/>
              <a:ext cx="59213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35" name="ZoneTexte 16">
              <a:extLst>
                <a:ext uri="{FF2B5EF4-FFF2-40B4-BE49-F238E27FC236}">
                  <a16:creationId xmlns:a16="http://schemas.microsoft.com/office/drawing/2014/main" id="{387D6CE6-0D8F-CFBC-08D2-A8CDA503CA2B}"/>
                </a:ext>
              </a:extLst>
            </p:cNvPr>
            <p:cNvSpPr txBox="1">
              <a:spLocks noChangeArrowheads="1"/>
            </p:cNvSpPr>
            <p:nvPr/>
          </p:nvSpPr>
          <p:spPr bwMode="auto">
            <a:xfrm>
              <a:off x="6912408" y="5075238"/>
              <a:ext cx="992188" cy="307975"/>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400" b="1" dirty="0">
                  <a:solidFill>
                    <a:srgbClr val="002060"/>
                  </a:solidFill>
                  <a:latin typeface="+mn-lt"/>
                  <a:cs typeface="Arial" panose="020B0604020202020204" pitchFamily="34" charset="0"/>
                </a:rPr>
                <a:t>Virus</a:t>
              </a:r>
            </a:p>
          </p:txBody>
        </p:sp>
        <p:cxnSp>
          <p:nvCxnSpPr>
            <p:cNvPr id="65" name="Connecteur droit avec flèche 64">
              <a:extLst>
                <a:ext uri="{FF2B5EF4-FFF2-40B4-BE49-F238E27FC236}">
                  <a16:creationId xmlns:a16="http://schemas.microsoft.com/office/drawing/2014/main" id="{623F2703-A5F9-3C4D-0139-A4FC3DE47486}"/>
                </a:ext>
              </a:extLst>
            </p:cNvPr>
            <p:cNvCxnSpPr>
              <a:cxnSpLocks/>
            </p:cNvCxnSpPr>
            <p:nvPr/>
          </p:nvCxnSpPr>
          <p:spPr bwMode="auto">
            <a:xfrm flipV="1">
              <a:off x="4872471" y="2222500"/>
              <a:ext cx="5375275" cy="17463"/>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5401" name="ZoneTexte 13">
              <a:extLst>
                <a:ext uri="{FF2B5EF4-FFF2-40B4-BE49-F238E27FC236}">
                  <a16:creationId xmlns:a16="http://schemas.microsoft.com/office/drawing/2014/main" id="{EC7EE391-CA71-F900-E074-6C5320820666}"/>
                </a:ext>
              </a:extLst>
            </p:cNvPr>
            <p:cNvSpPr txBox="1">
              <a:spLocks noChangeArrowheads="1"/>
            </p:cNvSpPr>
            <p:nvPr/>
          </p:nvSpPr>
          <p:spPr bwMode="auto">
            <a:xfrm>
              <a:off x="5477308" y="1778000"/>
              <a:ext cx="2881313" cy="46196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400" b="1" dirty="0">
                  <a:solidFill>
                    <a:srgbClr val="002060"/>
                  </a:solidFill>
                  <a:latin typeface="+mn-lt"/>
                  <a:cs typeface="Arial" panose="020B0604020202020204" pitchFamily="34" charset="0"/>
                </a:rPr>
                <a:t>Invisible à l’œil nu</a:t>
              </a:r>
            </a:p>
          </p:txBody>
        </p:sp>
        <p:pic>
          <p:nvPicPr>
            <p:cNvPr id="32840" name="Virus">
              <a:extLst>
                <a:ext uri="{FF2B5EF4-FFF2-40B4-BE49-F238E27FC236}">
                  <a16:creationId xmlns:a16="http://schemas.microsoft.com/office/drawing/2014/main" id="{B4E76A29-167B-907C-7251-7E3D5D8DFE1A}"/>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087034" y="4438650"/>
              <a:ext cx="57467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1" name="Btn_Camera-Cell">
              <a:hlinkClick r:id="rId15" action="ppaction://hlinksldjump"/>
              <a:extLst>
                <a:ext uri="{FF2B5EF4-FFF2-40B4-BE49-F238E27FC236}">
                  <a16:creationId xmlns:a16="http://schemas.microsoft.com/office/drawing/2014/main" id="{9EAE48D4-4210-84E1-829B-DC896803B75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553634" y="5483225"/>
              <a:ext cx="3238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2" name="Btn_Camera-Bacteries">
              <a:hlinkClick r:id="rId16" action="ppaction://hlinksldjump"/>
              <a:extLst>
                <a:ext uri="{FF2B5EF4-FFF2-40B4-BE49-F238E27FC236}">
                  <a16:creationId xmlns:a16="http://schemas.microsoft.com/office/drawing/2014/main" id="{C7A6DA30-49D9-E46E-68CE-54E1CD7FEF55}"/>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858309" y="5483225"/>
              <a:ext cx="3238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9" name="Connecteur droit 78">
              <a:extLst>
                <a:ext uri="{FF2B5EF4-FFF2-40B4-BE49-F238E27FC236}">
                  <a16:creationId xmlns:a16="http://schemas.microsoft.com/office/drawing/2014/main" id="{AB6DD786-B07F-E618-80EF-5DD180CB4326}"/>
                </a:ext>
              </a:extLst>
            </p:cNvPr>
            <p:cNvCxnSpPr/>
            <p:nvPr/>
          </p:nvCxnSpPr>
          <p:spPr bwMode="auto">
            <a:xfrm flipV="1">
              <a:off x="9674658" y="4899025"/>
              <a:ext cx="3175" cy="573088"/>
            </a:xfrm>
            <a:prstGeom prst="line">
              <a:avLst/>
            </a:prstGeom>
            <a:ln w="28575">
              <a:solidFill>
                <a:srgbClr val="3C5587"/>
              </a:solidFill>
              <a:prstDash val="dash"/>
            </a:ln>
          </p:spPr>
          <p:style>
            <a:lnRef idx="1">
              <a:schemeClr val="accent1"/>
            </a:lnRef>
            <a:fillRef idx="0">
              <a:schemeClr val="accent1"/>
            </a:fillRef>
            <a:effectRef idx="0">
              <a:schemeClr val="accent1"/>
            </a:effectRef>
            <a:fontRef idx="minor">
              <a:schemeClr val="tx1"/>
            </a:fontRef>
          </p:style>
        </p:cxnSp>
        <p:pic>
          <p:nvPicPr>
            <p:cNvPr id="32844" name="Btn_Camera-Cell">
              <a:hlinkClick r:id="rId17" action="ppaction://hlinksldjump"/>
              <a:extLst>
                <a:ext uri="{FF2B5EF4-FFF2-40B4-BE49-F238E27FC236}">
                  <a16:creationId xmlns:a16="http://schemas.microsoft.com/office/drawing/2014/main" id="{C45BB601-113A-D883-48BA-2168B1AC8071}"/>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997884" y="5483225"/>
              <a:ext cx="3238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5" name="Btn_Camera-Cell">
              <a:hlinkClick r:id="rId18" action="ppaction://hlinksldjump"/>
              <a:extLst>
                <a:ext uri="{FF2B5EF4-FFF2-40B4-BE49-F238E27FC236}">
                  <a16:creationId xmlns:a16="http://schemas.microsoft.com/office/drawing/2014/main" id="{079F328D-A83F-90D5-E7D6-8944AD6ECA61}"/>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282296" y="5483225"/>
              <a:ext cx="3238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6" name="Image 6">
              <a:extLst>
                <a:ext uri="{FF2B5EF4-FFF2-40B4-BE49-F238E27FC236}">
                  <a16:creationId xmlns:a16="http://schemas.microsoft.com/office/drawing/2014/main" id="{AA816036-6648-00FF-33FE-97EA6A27642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350809" y="4495800"/>
              <a:ext cx="59213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7" name="Btn_Camera-Cell">
              <a:hlinkClick r:id="rId20" action="ppaction://hlinksldjump"/>
              <a:extLst>
                <a:ext uri="{FF2B5EF4-FFF2-40B4-BE49-F238E27FC236}">
                  <a16:creationId xmlns:a16="http://schemas.microsoft.com/office/drawing/2014/main" id="{FB6EBCF3-D7E8-CDCE-1FE5-77A797BDEBD8}"/>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512734" y="5483225"/>
              <a:ext cx="3238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9" name="Image 2">
              <a:extLst>
                <a:ext uri="{FF2B5EF4-FFF2-40B4-BE49-F238E27FC236}">
                  <a16:creationId xmlns:a16="http://schemas.microsoft.com/office/drawing/2014/main" id="{AE4E9C2B-9C97-5BBD-3597-9A126A594885}"/>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4928034" y="1135063"/>
              <a:ext cx="76835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 name="Rectangle 105">
              <a:extLst>
                <a:ext uri="{FF2B5EF4-FFF2-40B4-BE49-F238E27FC236}">
                  <a16:creationId xmlns:a16="http://schemas.microsoft.com/office/drawing/2014/main" id="{387B63DC-5849-5CA8-E75B-8F9B8CC71387}"/>
                </a:ext>
              </a:extLst>
            </p:cNvPr>
            <p:cNvSpPr/>
            <p:nvPr/>
          </p:nvSpPr>
          <p:spPr>
            <a:xfrm>
              <a:off x="9773083" y="5532438"/>
              <a:ext cx="773113" cy="325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b="1" dirty="0">
                  <a:solidFill>
                    <a:srgbClr val="002060"/>
                  </a:solidFill>
                  <a:sym typeface="Wingdings" panose="05000000000000000000" pitchFamily="2" charset="2"/>
                </a:rPr>
                <a:t> L’ADN</a:t>
              </a:r>
              <a:endParaRPr lang="fr-FR" sz="1200" b="1" dirty="0">
                <a:solidFill>
                  <a:srgbClr val="002060"/>
                </a:solidFill>
              </a:endParaRPr>
            </a:p>
          </p:txBody>
        </p:sp>
        <p:cxnSp>
          <p:nvCxnSpPr>
            <p:cNvPr id="130" name="Connecteur droit 129">
              <a:extLst>
                <a:ext uri="{FF2B5EF4-FFF2-40B4-BE49-F238E27FC236}">
                  <a16:creationId xmlns:a16="http://schemas.microsoft.com/office/drawing/2014/main" id="{C59D0A78-F76E-F986-5C0E-25086FCC5B6A}"/>
                </a:ext>
              </a:extLst>
            </p:cNvPr>
            <p:cNvCxnSpPr>
              <a:cxnSpLocks/>
            </p:cNvCxnSpPr>
            <p:nvPr/>
          </p:nvCxnSpPr>
          <p:spPr bwMode="auto">
            <a:xfrm flipV="1">
              <a:off x="9634971" y="4195763"/>
              <a:ext cx="0" cy="261937"/>
            </a:xfrm>
            <a:prstGeom prst="line">
              <a:avLst/>
            </a:prstGeom>
            <a:ln w="50800">
              <a:solidFill>
                <a:srgbClr val="42C4E3"/>
              </a:solidFill>
            </a:ln>
          </p:spPr>
          <p:style>
            <a:lnRef idx="1">
              <a:schemeClr val="accent1"/>
            </a:lnRef>
            <a:fillRef idx="0">
              <a:schemeClr val="accent1"/>
            </a:fillRef>
            <a:effectRef idx="0">
              <a:schemeClr val="accent1"/>
            </a:effectRef>
            <a:fontRef idx="minor">
              <a:schemeClr val="tx1"/>
            </a:fontRef>
          </p:style>
        </p:cxnSp>
      </p:grpSp>
      <p:sp>
        <p:nvSpPr>
          <p:cNvPr id="15405" name="ZoneTexte 16">
            <a:extLst>
              <a:ext uri="{FF2B5EF4-FFF2-40B4-BE49-F238E27FC236}">
                <a16:creationId xmlns:a16="http://schemas.microsoft.com/office/drawing/2014/main" id="{419F235F-989E-F88B-63D9-63B8F4A7006D}"/>
              </a:ext>
            </a:extLst>
          </p:cNvPr>
          <p:cNvSpPr txBox="1">
            <a:spLocks noChangeArrowheads="1"/>
          </p:cNvSpPr>
          <p:nvPr/>
        </p:nvSpPr>
        <p:spPr bwMode="auto">
          <a:xfrm>
            <a:off x="4095750" y="3908425"/>
            <a:ext cx="3311525" cy="307975"/>
          </a:xfrm>
          <a:prstGeom prst="rect">
            <a:avLst/>
          </a:prstGeom>
          <a:solidFill>
            <a:srgbClr val="2844BA"/>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400" b="1" dirty="0">
                <a:solidFill>
                  <a:schemeClr val="bg1"/>
                </a:solidFill>
                <a:latin typeface="+mn-lt"/>
                <a:cs typeface="Arial" panose="020B0604020202020204" pitchFamily="34" charset="0"/>
              </a:rPr>
              <a:t>microparticules</a:t>
            </a:r>
          </a:p>
        </p:txBody>
      </p:sp>
      <p:pic>
        <p:nvPicPr>
          <p:cNvPr id="32807" name="Image 60" descr="AM cellule 2.gif">
            <a:extLst>
              <a:ext uri="{FF2B5EF4-FFF2-40B4-BE49-F238E27FC236}">
                <a16:creationId xmlns:a16="http://schemas.microsoft.com/office/drawing/2014/main" id="{81E28FF8-1DB6-8892-0F82-A03DFF1C285B}"/>
              </a:ext>
            </a:extLst>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4814888" y="4356100"/>
            <a:ext cx="69532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8" name="Btn_Camera-Cell">
            <a:hlinkClick r:id="rId23" action="ppaction://hlinksldjump"/>
            <a:extLst>
              <a:ext uri="{FF2B5EF4-FFF2-40B4-BE49-F238E27FC236}">
                <a16:creationId xmlns:a16="http://schemas.microsoft.com/office/drawing/2014/main" id="{0D9F2EC9-9DC5-1569-67A9-5B7232994593}"/>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995863" y="5865813"/>
            <a:ext cx="32385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9" name="Btn_Camera-Cell">
            <a:hlinkClick r:id="rId24" action="ppaction://hlinksldjump"/>
            <a:extLst>
              <a:ext uri="{FF2B5EF4-FFF2-40B4-BE49-F238E27FC236}">
                <a16:creationId xmlns:a16="http://schemas.microsoft.com/office/drawing/2014/main" id="{6D54809B-0D95-5852-6D25-9648B16E60D2}"/>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995863" y="6259513"/>
            <a:ext cx="32385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10" name="Image 12" descr="Une image contenant arbre, fruit, brosse&#10;&#10;Description générée automatiquement">
            <a:extLst>
              <a:ext uri="{FF2B5EF4-FFF2-40B4-BE49-F238E27FC236}">
                <a16:creationId xmlns:a16="http://schemas.microsoft.com/office/drawing/2014/main" id="{230929D0-1210-1000-312B-ED1548AFC462}"/>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486400" y="6238875"/>
            <a:ext cx="360363"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11" name="Image 14">
            <a:extLst>
              <a:ext uri="{FF2B5EF4-FFF2-40B4-BE49-F238E27FC236}">
                <a16:creationId xmlns:a16="http://schemas.microsoft.com/office/drawing/2014/main" id="{08B0B565-143C-243B-57AF-258294F1C4EC}"/>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311775" y="5856288"/>
            <a:ext cx="6350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Rectangle 95">
            <a:extLst>
              <a:ext uri="{FF2B5EF4-FFF2-40B4-BE49-F238E27FC236}">
                <a16:creationId xmlns:a16="http://schemas.microsoft.com/office/drawing/2014/main" id="{12633A55-0D97-1428-A72F-B4F0D0AF6506}"/>
              </a:ext>
            </a:extLst>
          </p:cNvPr>
          <p:cNvSpPr/>
          <p:nvPr/>
        </p:nvSpPr>
        <p:spPr bwMode="auto">
          <a:xfrm>
            <a:off x="5987695" y="5948363"/>
            <a:ext cx="1057275" cy="2984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b="1" dirty="0">
                <a:solidFill>
                  <a:srgbClr val="002060"/>
                </a:solidFill>
                <a:sym typeface="Wingdings" panose="05000000000000000000" pitchFamily="2" charset="2"/>
              </a:rPr>
              <a:t> Un acarien</a:t>
            </a:r>
            <a:endParaRPr lang="fr-FR" sz="1200" b="1" dirty="0">
              <a:solidFill>
                <a:srgbClr val="002060"/>
              </a:solidFill>
            </a:endParaRPr>
          </a:p>
        </p:txBody>
      </p:sp>
      <p:sp>
        <p:nvSpPr>
          <p:cNvPr id="105" name="Rectangle 104">
            <a:extLst>
              <a:ext uri="{FF2B5EF4-FFF2-40B4-BE49-F238E27FC236}">
                <a16:creationId xmlns:a16="http://schemas.microsoft.com/office/drawing/2014/main" id="{2FFD8E93-0E8C-B428-2C1D-0FC1E97812E3}"/>
              </a:ext>
            </a:extLst>
          </p:cNvPr>
          <p:cNvSpPr/>
          <p:nvPr/>
        </p:nvSpPr>
        <p:spPr bwMode="auto">
          <a:xfrm>
            <a:off x="5987695" y="6315075"/>
            <a:ext cx="1057275" cy="300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b="1" dirty="0">
                <a:solidFill>
                  <a:srgbClr val="002060"/>
                </a:solidFill>
                <a:sym typeface="Wingdings" panose="05000000000000000000" pitchFamily="2" charset="2"/>
              </a:rPr>
              <a:t> Le pollen</a:t>
            </a:r>
            <a:endParaRPr lang="fr-FR" sz="1200" b="1" dirty="0">
              <a:solidFill>
                <a:srgbClr val="002060"/>
              </a:solidFill>
            </a:endParaRPr>
          </a:p>
        </p:txBody>
      </p:sp>
      <p:sp>
        <p:nvSpPr>
          <p:cNvPr id="3" name="Rectangle 2">
            <a:extLst>
              <a:ext uri="{FF2B5EF4-FFF2-40B4-BE49-F238E27FC236}">
                <a16:creationId xmlns:a16="http://schemas.microsoft.com/office/drawing/2014/main" id="{BAE7DFDB-B107-33B6-CC40-214FC369C950}"/>
              </a:ext>
            </a:extLst>
          </p:cNvPr>
          <p:cNvSpPr/>
          <p:nvPr/>
        </p:nvSpPr>
        <p:spPr>
          <a:xfrm>
            <a:off x="0" y="0"/>
            <a:ext cx="12192000" cy="6870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Ellipse 3">
            <a:extLst>
              <a:ext uri="{FF2B5EF4-FFF2-40B4-BE49-F238E27FC236}">
                <a16:creationId xmlns:a16="http://schemas.microsoft.com/office/drawing/2014/main" id="{56FA8BE4-FCAC-998B-0971-B485E6E71CA5}"/>
              </a:ext>
            </a:extLst>
          </p:cNvPr>
          <p:cNvSpPr/>
          <p:nvPr/>
        </p:nvSpPr>
        <p:spPr bwMode="auto">
          <a:xfrm>
            <a:off x="10279857" y="3235325"/>
            <a:ext cx="1833563" cy="21828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cs typeface="Arial" panose="020B0604020202020204" pitchFamily="34" charset="0"/>
              </a:rPr>
              <a:t>Les particules fines (PM10, PM2,5) et ultra fines (PM1...) participent à la pollution de l’air</a:t>
            </a:r>
          </a:p>
        </p:txBody>
      </p:sp>
      <p:pic>
        <p:nvPicPr>
          <p:cNvPr id="88" name="abeille">
            <a:extLst>
              <a:ext uri="{FF2B5EF4-FFF2-40B4-BE49-F238E27FC236}">
                <a16:creationId xmlns:a16="http://schemas.microsoft.com/office/drawing/2014/main" id="{A802B462-50B4-4D2A-AAC5-5295867CF088}"/>
              </a:ext>
            </a:extLst>
          </p:cNvPr>
          <p:cNvPicPr>
            <a:picLocks noChangeAspect="1"/>
          </p:cNvPicPr>
          <p:nvPr/>
        </p:nvPicPr>
        <p:blipFill rotWithShape="1">
          <a:blip r:embed="rId27">
            <a:extLst>
              <a:ext uri="{28A0092B-C50C-407E-A947-70E740481C1C}">
                <a14:useLocalDpi xmlns:a14="http://schemas.microsoft.com/office/drawing/2010/main" val="0"/>
              </a:ext>
            </a:extLst>
          </a:blip>
          <a:srcRect/>
          <a:stretch/>
        </p:blipFill>
        <p:spPr bwMode="auto">
          <a:xfrm>
            <a:off x="10933690" y="32472"/>
            <a:ext cx="1163782" cy="104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 name="ZoneTexte 13">
            <a:extLst>
              <a:ext uri="{FF2B5EF4-FFF2-40B4-BE49-F238E27FC236}">
                <a16:creationId xmlns:a16="http://schemas.microsoft.com/office/drawing/2014/main" id="{748C9AB7-49FB-38D3-313D-764F3DFF3159}"/>
              </a:ext>
            </a:extLst>
          </p:cNvPr>
          <p:cNvSpPr txBox="1">
            <a:spLocks noChangeArrowheads="1"/>
          </p:cNvSpPr>
          <p:nvPr/>
        </p:nvSpPr>
        <p:spPr bwMode="auto">
          <a:xfrm>
            <a:off x="8161475" y="523648"/>
            <a:ext cx="2960688" cy="1123384"/>
          </a:xfrm>
          <a:custGeom>
            <a:avLst/>
            <a:gdLst>
              <a:gd name="connsiteX0" fmla="*/ 0 w 4449575"/>
              <a:gd name="connsiteY0" fmla="*/ 221342 h 1328023"/>
              <a:gd name="connsiteX1" fmla="*/ 221342 w 4449575"/>
              <a:gd name="connsiteY1" fmla="*/ 0 h 1328023"/>
              <a:gd name="connsiteX2" fmla="*/ 4228233 w 4449575"/>
              <a:gd name="connsiteY2" fmla="*/ 0 h 1328023"/>
              <a:gd name="connsiteX3" fmla="*/ 4449575 w 4449575"/>
              <a:gd name="connsiteY3" fmla="*/ 221342 h 1328023"/>
              <a:gd name="connsiteX4" fmla="*/ 4449575 w 4449575"/>
              <a:gd name="connsiteY4" fmla="*/ 1106681 h 1328023"/>
              <a:gd name="connsiteX5" fmla="*/ 4228233 w 4449575"/>
              <a:gd name="connsiteY5" fmla="*/ 1328023 h 1328023"/>
              <a:gd name="connsiteX6" fmla="*/ 221342 w 4449575"/>
              <a:gd name="connsiteY6" fmla="*/ 1328023 h 1328023"/>
              <a:gd name="connsiteX7" fmla="*/ 0 w 4449575"/>
              <a:gd name="connsiteY7" fmla="*/ 1106681 h 1328023"/>
              <a:gd name="connsiteX8" fmla="*/ 0 w 4449575"/>
              <a:gd name="connsiteY8" fmla="*/ 221342 h 1328023"/>
              <a:gd name="connsiteX0" fmla="*/ 0 w 4449575"/>
              <a:gd name="connsiteY0" fmla="*/ 294914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0 w 4449575"/>
              <a:gd name="connsiteY8" fmla="*/ 294914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31531 w 4449575"/>
              <a:gd name="connsiteY0" fmla="*/ 452569 h 1401595"/>
              <a:gd name="connsiteX1" fmla="*/ 746859 w 4449575"/>
              <a:gd name="connsiteY1" fmla="*/ 0 h 1401595"/>
              <a:gd name="connsiteX2" fmla="*/ 4228233 w 4449575"/>
              <a:gd name="connsiteY2" fmla="*/ 73572 h 1401595"/>
              <a:gd name="connsiteX3" fmla="*/ 4449575 w 4449575"/>
              <a:gd name="connsiteY3" fmla="*/ 294914 h 1401595"/>
              <a:gd name="connsiteX4" fmla="*/ 4449575 w 4449575"/>
              <a:gd name="connsiteY4" fmla="*/ 1180253 h 1401595"/>
              <a:gd name="connsiteX5" fmla="*/ 4228233 w 4449575"/>
              <a:gd name="connsiteY5" fmla="*/ 1401595 h 1401595"/>
              <a:gd name="connsiteX6" fmla="*/ 221342 w 4449575"/>
              <a:gd name="connsiteY6" fmla="*/ 1401595 h 1401595"/>
              <a:gd name="connsiteX7" fmla="*/ 0 w 4449575"/>
              <a:gd name="connsiteY7" fmla="*/ 1180253 h 1401595"/>
              <a:gd name="connsiteX8" fmla="*/ 31531 w 4449575"/>
              <a:gd name="connsiteY8" fmla="*/ 452569 h 1401595"/>
              <a:gd name="connsiteX0" fmla="*/ 0 w 4418044"/>
              <a:gd name="connsiteY0" fmla="*/ 452569 h 1401595"/>
              <a:gd name="connsiteX1" fmla="*/ 715328 w 4418044"/>
              <a:gd name="connsiteY1" fmla="*/ 0 h 1401595"/>
              <a:gd name="connsiteX2" fmla="*/ 4196702 w 4418044"/>
              <a:gd name="connsiteY2" fmla="*/ 73572 h 1401595"/>
              <a:gd name="connsiteX3" fmla="*/ 4418044 w 4418044"/>
              <a:gd name="connsiteY3" fmla="*/ 294914 h 1401595"/>
              <a:gd name="connsiteX4" fmla="*/ 4418044 w 4418044"/>
              <a:gd name="connsiteY4" fmla="*/ 1180253 h 1401595"/>
              <a:gd name="connsiteX5" fmla="*/ 4196702 w 4418044"/>
              <a:gd name="connsiteY5" fmla="*/ 1401595 h 1401595"/>
              <a:gd name="connsiteX6" fmla="*/ 189811 w 4418044"/>
              <a:gd name="connsiteY6" fmla="*/ 1401595 h 1401595"/>
              <a:gd name="connsiteX7" fmla="*/ 63062 w 4418044"/>
              <a:gd name="connsiteY7" fmla="*/ 1180253 h 1401595"/>
              <a:gd name="connsiteX8" fmla="*/ 0 w 4418044"/>
              <a:gd name="connsiteY8" fmla="*/ 452569 h 1401595"/>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63062 w 4418044"/>
              <a:gd name="connsiteY7" fmla="*/ 1180253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418044"/>
              <a:gd name="connsiteY0" fmla="*/ 452569 h 1433126"/>
              <a:gd name="connsiteX1" fmla="*/ 715328 w 4418044"/>
              <a:gd name="connsiteY1" fmla="*/ 0 h 1433126"/>
              <a:gd name="connsiteX2" fmla="*/ 4196702 w 4418044"/>
              <a:gd name="connsiteY2" fmla="*/ 73572 h 1433126"/>
              <a:gd name="connsiteX3" fmla="*/ 4418044 w 4418044"/>
              <a:gd name="connsiteY3" fmla="*/ 294914 h 1433126"/>
              <a:gd name="connsiteX4" fmla="*/ 4418044 w 4418044"/>
              <a:gd name="connsiteY4" fmla="*/ 1180253 h 1433126"/>
              <a:gd name="connsiteX5" fmla="*/ 4196702 w 4418044"/>
              <a:gd name="connsiteY5" fmla="*/ 1401595 h 1433126"/>
              <a:gd name="connsiteX6" fmla="*/ 589204 w 4418044"/>
              <a:gd name="connsiteY6" fmla="*/ 1433126 h 1433126"/>
              <a:gd name="connsiteX7" fmla="*/ 136635 w 4418044"/>
              <a:gd name="connsiteY7" fmla="*/ 1085659 h 1433126"/>
              <a:gd name="connsiteX8" fmla="*/ 0 w 4418044"/>
              <a:gd name="connsiteY8" fmla="*/ 452569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0 w 4312940"/>
              <a:gd name="connsiteY0" fmla="*/ 442058 h 1433126"/>
              <a:gd name="connsiteX1" fmla="*/ 610224 w 4312940"/>
              <a:gd name="connsiteY1" fmla="*/ 0 h 1433126"/>
              <a:gd name="connsiteX2" fmla="*/ 4091598 w 4312940"/>
              <a:gd name="connsiteY2" fmla="*/ 73572 h 1433126"/>
              <a:gd name="connsiteX3" fmla="*/ 4312940 w 4312940"/>
              <a:gd name="connsiteY3" fmla="*/ 294914 h 1433126"/>
              <a:gd name="connsiteX4" fmla="*/ 4312940 w 4312940"/>
              <a:gd name="connsiteY4" fmla="*/ 1180253 h 1433126"/>
              <a:gd name="connsiteX5" fmla="*/ 4091598 w 4312940"/>
              <a:gd name="connsiteY5" fmla="*/ 1401595 h 1433126"/>
              <a:gd name="connsiteX6" fmla="*/ 484100 w 4312940"/>
              <a:gd name="connsiteY6" fmla="*/ 1433126 h 1433126"/>
              <a:gd name="connsiteX7" fmla="*/ 31531 w 4312940"/>
              <a:gd name="connsiteY7" fmla="*/ 1085659 h 1433126"/>
              <a:gd name="connsiteX8" fmla="*/ 0 w 4312940"/>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085659 h 1433126"/>
              <a:gd name="connsiteX8" fmla="*/ 27791 w 4340731"/>
              <a:gd name="connsiteY8" fmla="*/ 442058 h 1433126"/>
              <a:gd name="connsiteX0" fmla="*/ 27791 w 4340731"/>
              <a:gd name="connsiteY0" fmla="*/ 442058 h 1433126"/>
              <a:gd name="connsiteX1" fmla="*/ 638015 w 4340731"/>
              <a:gd name="connsiteY1" fmla="*/ 0 h 1433126"/>
              <a:gd name="connsiteX2" fmla="*/ 4119389 w 4340731"/>
              <a:gd name="connsiteY2" fmla="*/ 73572 h 1433126"/>
              <a:gd name="connsiteX3" fmla="*/ 4340731 w 4340731"/>
              <a:gd name="connsiteY3" fmla="*/ 294914 h 1433126"/>
              <a:gd name="connsiteX4" fmla="*/ 4340731 w 4340731"/>
              <a:gd name="connsiteY4" fmla="*/ 1180253 h 1433126"/>
              <a:gd name="connsiteX5" fmla="*/ 4119389 w 4340731"/>
              <a:gd name="connsiteY5" fmla="*/ 1401595 h 1433126"/>
              <a:gd name="connsiteX6" fmla="*/ 511891 w 4340731"/>
              <a:gd name="connsiteY6" fmla="*/ 1433126 h 1433126"/>
              <a:gd name="connsiteX7" fmla="*/ 59322 w 4340731"/>
              <a:gd name="connsiteY7" fmla="*/ 1117191 h 1433126"/>
              <a:gd name="connsiteX8" fmla="*/ 27791 w 4340731"/>
              <a:gd name="connsiteY8" fmla="*/ 442058 h 1433126"/>
              <a:gd name="connsiteX0" fmla="*/ 41875 w 4354815"/>
              <a:gd name="connsiteY0" fmla="*/ 442058 h 1433126"/>
              <a:gd name="connsiteX1" fmla="*/ 652099 w 4354815"/>
              <a:gd name="connsiteY1" fmla="*/ 0 h 1433126"/>
              <a:gd name="connsiteX2" fmla="*/ 4133473 w 4354815"/>
              <a:gd name="connsiteY2" fmla="*/ 73572 h 1433126"/>
              <a:gd name="connsiteX3" fmla="*/ 4354815 w 4354815"/>
              <a:gd name="connsiteY3" fmla="*/ 294914 h 1433126"/>
              <a:gd name="connsiteX4" fmla="*/ 4354815 w 4354815"/>
              <a:gd name="connsiteY4" fmla="*/ 1180253 h 1433126"/>
              <a:gd name="connsiteX5" fmla="*/ 4133473 w 4354815"/>
              <a:gd name="connsiteY5" fmla="*/ 1401595 h 1433126"/>
              <a:gd name="connsiteX6" fmla="*/ 525975 w 4354815"/>
              <a:gd name="connsiteY6" fmla="*/ 1433126 h 1433126"/>
              <a:gd name="connsiteX7" fmla="*/ 73406 w 4354815"/>
              <a:gd name="connsiteY7" fmla="*/ 1117191 h 1433126"/>
              <a:gd name="connsiteX8" fmla="*/ 41875 w 4354815"/>
              <a:gd name="connsiteY8" fmla="*/ 442058 h 1433126"/>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54815"/>
              <a:gd name="connsiteY0" fmla="*/ 463079 h 1454147"/>
              <a:gd name="connsiteX1" fmla="*/ 652099 w 4354815"/>
              <a:gd name="connsiteY1" fmla="*/ 21021 h 1454147"/>
              <a:gd name="connsiteX2" fmla="*/ 4028369 w 4354815"/>
              <a:gd name="connsiteY2" fmla="*/ 0 h 1454147"/>
              <a:gd name="connsiteX3" fmla="*/ 4354815 w 4354815"/>
              <a:gd name="connsiteY3" fmla="*/ 315935 h 1454147"/>
              <a:gd name="connsiteX4" fmla="*/ 4354815 w 4354815"/>
              <a:gd name="connsiteY4" fmla="*/ 1201274 h 1454147"/>
              <a:gd name="connsiteX5" fmla="*/ 4133473 w 4354815"/>
              <a:gd name="connsiteY5" fmla="*/ 1422616 h 1454147"/>
              <a:gd name="connsiteX6" fmla="*/ 525975 w 4354815"/>
              <a:gd name="connsiteY6" fmla="*/ 1454147 h 1454147"/>
              <a:gd name="connsiteX7" fmla="*/ 73406 w 4354815"/>
              <a:gd name="connsiteY7" fmla="*/ 1138212 h 1454147"/>
              <a:gd name="connsiteX8" fmla="*/ 41875 w 4354815"/>
              <a:gd name="connsiteY8" fmla="*/ 463079 h 1454147"/>
              <a:gd name="connsiteX0" fmla="*/ 41875 w 4365326"/>
              <a:gd name="connsiteY0" fmla="*/ 463079 h 1454147"/>
              <a:gd name="connsiteX1" fmla="*/ 652099 w 4365326"/>
              <a:gd name="connsiteY1" fmla="*/ 21021 h 1454147"/>
              <a:gd name="connsiteX2" fmla="*/ 4028369 w 4365326"/>
              <a:gd name="connsiteY2" fmla="*/ 0 h 1454147"/>
              <a:gd name="connsiteX3" fmla="*/ 4365326 w 4365326"/>
              <a:gd name="connsiteY3" fmla="*/ 536652 h 1454147"/>
              <a:gd name="connsiteX4" fmla="*/ 4354815 w 4365326"/>
              <a:gd name="connsiteY4" fmla="*/ 1201274 h 1454147"/>
              <a:gd name="connsiteX5" fmla="*/ 4133473 w 4365326"/>
              <a:gd name="connsiteY5" fmla="*/ 1422616 h 1454147"/>
              <a:gd name="connsiteX6" fmla="*/ 525975 w 4365326"/>
              <a:gd name="connsiteY6" fmla="*/ 1454147 h 1454147"/>
              <a:gd name="connsiteX7" fmla="*/ 73406 w 4365326"/>
              <a:gd name="connsiteY7" fmla="*/ 1138212 h 1454147"/>
              <a:gd name="connsiteX8" fmla="*/ 41875 w 4365326"/>
              <a:gd name="connsiteY8" fmla="*/ 463079 h 1454147"/>
              <a:gd name="connsiteX0" fmla="*/ 41875 w 4366699"/>
              <a:gd name="connsiteY0" fmla="*/ 463079 h 1454147"/>
              <a:gd name="connsiteX1" fmla="*/ 652099 w 4366699"/>
              <a:gd name="connsiteY1" fmla="*/ 21021 h 1454147"/>
              <a:gd name="connsiteX2" fmla="*/ 4028369 w 4366699"/>
              <a:gd name="connsiteY2" fmla="*/ 0 h 1454147"/>
              <a:gd name="connsiteX3" fmla="*/ 4365326 w 4366699"/>
              <a:gd name="connsiteY3" fmla="*/ 536652 h 1454147"/>
              <a:gd name="connsiteX4" fmla="*/ 4354815 w 4366699"/>
              <a:gd name="connsiteY4" fmla="*/ 1201274 h 1454147"/>
              <a:gd name="connsiteX5" fmla="*/ 4133473 w 4366699"/>
              <a:gd name="connsiteY5" fmla="*/ 1422616 h 1454147"/>
              <a:gd name="connsiteX6" fmla="*/ 525975 w 4366699"/>
              <a:gd name="connsiteY6" fmla="*/ 1454147 h 1454147"/>
              <a:gd name="connsiteX7" fmla="*/ 73406 w 4366699"/>
              <a:gd name="connsiteY7" fmla="*/ 1138212 h 1454147"/>
              <a:gd name="connsiteX8" fmla="*/ 41875 w 4366699"/>
              <a:gd name="connsiteY8" fmla="*/ 463079 h 1454147"/>
              <a:gd name="connsiteX0" fmla="*/ 41875 w 4365922"/>
              <a:gd name="connsiteY0" fmla="*/ 494610 h 1485678"/>
              <a:gd name="connsiteX1" fmla="*/ 652099 w 4365922"/>
              <a:gd name="connsiteY1" fmla="*/ 52552 h 1485678"/>
              <a:gd name="connsiteX2" fmla="*/ 3713059 w 4365922"/>
              <a:gd name="connsiteY2" fmla="*/ 0 h 1485678"/>
              <a:gd name="connsiteX3" fmla="*/ 4365326 w 4365922"/>
              <a:gd name="connsiteY3" fmla="*/ 568183 h 1485678"/>
              <a:gd name="connsiteX4" fmla="*/ 4354815 w 4365922"/>
              <a:gd name="connsiteY4" fmla="*/ 1232805 h 1485678"/>
              <a:gd name="connsiteX5" fmla="*/ 4133473 w 4365922"/>
              <a:gd name="connsiteY5" fmla="*/ 1454147 h 1485678"/>
              <a:gd name="connsiteX6" fmla="*/ 525975 w 4365922"/>
              <a:gd name="connsiteY6" fmla="*/ 1485678 h 1485678"/>
              <a:gd name="connsiteX7" fmla="*/ 73406 w 4365922"/>
              <a:gd name="connsiteY7" fmla="*/ 1169743 h 1485678"/>
              <a:gd name="connsiteX8" fmla="*/ 41875 w 4365922"/>
              <a:gd name="connsiteY8" fmla="*/ 494610 h 1485678"/>
              <a:gd name="connsiteX0" fmla="*/ 41875 w 4365934"/>
              <a:gd name="connsiteY0" fmla="*/ 473589 h 1464657"/>
              <a:gd name="connsiteX1" fmla="*/ 652099 w 4365934"/>
              <a:gd name="connsiteY1" fmla="*/ 31531 h 1464657"/>
              <a:gd name="connsiteX2" fmla="*/ 3723569 w 4365934"/>
              <a:gd name="connsiteY2" fmla="*/ 0 h 1464657"/>
              <a:gd name="connsiteX3" fmla="*/ 4365326 w 4365934"/>
              <a:gd name="connsiteY3" fmla="*/ 547162 h 1464657"/>
              <a:gd name="connsiteX4" fmla="*/ 4354815 w 4365934"/>
              <a:gd name="connsiteY4" fmla="*/ 1211784 h 1464657"/>
              <a:gd name="connsiteX5" fmla="*/ 4133473 w 4365934"/>
              <a:gd name="connsiteY5" fmla="*/ 1433126 h 1464657"/>
              <a:gd name="connsiteX6" fmla="*/ 525975 w 4365934"/>
              <a:gd name="connsiteY6" fmla="*/ 1464657 h 1464657"/>
              <a:gd name="connsiteX7" fmla="*/ 73406 w 4365934"/>
              <a:gd name="connsiteY7" fmla="*/ 1148722 h 1464657"/>
              <a:gd name="connsiteX8" fmla="*/ 41875 w 4365934"/>
              <a:gd name="connsiteY8" fmla="*/ 473589 h 1464657"/>
              <a:gd name="connsiteX0" fmla="*/ 41875 w 4365934"/>
              <a:gd name="connsiteY0" fmla="*/ 524390 h 1515458"/>
              <a:gd name="connsiteX1" fmla="*/ 652099 w 4365934"/>
              <a:gd name="connsiteY1" fmla="*/ 82332 h 1515458"/>
              <a:gd name="connsiteX2" fmla="*/ 3723569 w 4365934"/>
              <a:gd name="connsiteY2" fmla="*/ 50801 h 1515458"/>
              <a:gd name="connsiteX3" fmla="*/ 4365326 w 4365934"/>
              <a:gd name="connsiteY3" fmla="*/ 597963 h 1515458"/>
              <a:gd name="connsiteX4" fmla="*/ 4354815 w 4365934"/>
              <a:gd name="connsiteY4" fmla="*/ 1262585 h 1515458"/>
              <a:gd name="connsiteX5" fmla="*/ 4133473 w 4365934"/>
              <a:gd name="connsiteY5" fmla="*/ 1483927 h 1515458"/>
              <a:gd name="connsiteX6" fmla="*/ 525975 w 4365934"/>
              <a:gd name="connsiteY6" fmla="*/ 1515458 h 1515458"/>
              <a:gd name="connsiteX7" fmla="*/ 73406 w 4365934"/>
              <a:gd name="connsiteY7" fmla="*/ 1199523 h 1515458"/>
              <a:gd name="connsiteX8" fmla="*/ 41875 w 4365934"/>
              <a:gd name="connsiteY8" fmla="*/ 524390 h 1515458"/>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354815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65934"/>
              <a:gd name="connsiteY0" fmla="*/ 553879 h 1544947"/>
              <a:gd name="connsiteX1" fmla="*/ 652099 w 4365934"/>
              <a:gd name="connsiteY1" fmla="*/ 111821 h 1544947"/>
              <a:gd name="connsiteX2" fmla="*/ 3723569 w 4365934"/>
              <a:gd name="connsiteY2" fmla="*/ 80290 h 1544947"/>
              <a:gd name="connsiteX3" fmla="*/ 4365326 w 4365934"/>
              <a:gd name="connsiteY3" fmla="*/ 627452 h 1544947"/>
              <a:gd name="connsiteX4" fmla="*/ 4291753 w 4365934"/>
              <a:gd name="connsiteY4" fmla="*/ 1292074 h 1544947"/>
              <a:gd name="connsiteX5" fmla="*/ 4133473 w 4365934"/>
              <a:gd name="connsiteY5" fmla="*/ 1513416 h 1544947"/>
              <a:gd name="connsiteX6" fmla="*/ 525975 w 4365934"/>
              <a:gd name="connsiteY6" fmla="*/ 1544947 h 1544947"/>
              <a:gd name="connsiteX7" fmla="*/ 73406 w 4365934"/>
              <a:gd name="connsiteY7" fmla="*/ 1229012 h 1544947"/>
              <a:gd name="connsiteX8" fmla="*/ 41875 w 4365934"/>
              <a:gd name="connsiteY8" fmla="*/ 553879 h 1544947"/>
              <a:gd name="connsiteX0" fmla="*/ 41875 w 4385061"/>
              <a:gd name="connsiteY0" fmla="*/ 553879 h 1544947"/>
              <a:gd name="connsiteX1" fmla="*/ 652099 w 4385061"/>
              <a:gd name="connsiteY1" fmla="*/ 111821 h 1544947"/>
              <a:gd name="connsiteX2" fmla="*/ 3723569 w 4385061"/>
              <a:gd name="connsiteY2" fmla="*/ 80290 h 1544947"/>
              <a:gd name="connsiteX3" fmla="*/ 4365326 w 4385061"/>
              <a:gd name="connsiteY3" fmla="*/ 627452 h 1544947"/>
              <a:gd name="connsiteX4" fmla="*/ 4291753 w 4385061"/>
              <a:gd name="connsiteY4" fmla="*/ 1292074 h 1544947"/>
              <a:gd name="connsiteX5" fmla="*/ 4133473 w 4385061"/>
              <a:gd name="connsiteY5" fmla="*/ 1513416 h 1544947"/>
              <a:gd name="connsiteX6" fmla="*/ 525975 w 4385061"/>
              <a:gd name="connsiteY6" fmla="*/ 1544947 h 1544947"/>
              <a:gd name="connsiteX7" fmla="*/ 73406 w 4385061"/>
              <a:gd name="connsiteY7" fmla="*/ 1229012 h 1544947"/>
              <a:gd name="connsiteX8" fmla="*/ 41875 w 4385061"/>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4133473 w 4411568"/>
              <a:gd name="connsiteY5" fmla="*/ 1513416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44947"/>
              <a:gd name="connsiteX1" fmla="*/ 652099 w 4411568"/>
              <a:gd name="connsiteY1" fmla="*/ 111821 h 1544947"/>
              <a:gd name="connsiteX2" fmla="*/ 3723569 w 4411568"/>
              <a:gd name="connsiteY2" fmla="*/ 80290 h 1544947"/>
              <a:gd name="connsiteX3" fmla="*/ 4365326 w 4411568"/>
              <a:gd name="connsiteY3" fmla="*/ 627452 h 1544947"/>
              <a:gd name="connsiteX4" fmla="*/ 4291753 w 4411568"/>
              <a:gd name="connsiteY4" fmla="*/ 1292074 h 1544947"/>
              <a:gd name="connsiteX5" fmla="*/ 3649997 w 4411568"/>
              <a:gd name="connsiteY5" fmla="*/ 1523927 h 1544947"/>
              <a:gd name="connsiteX6" fmla="*/ 525975 w 4411568"/>
              <a:gd name="connsiteY6" fmla="*/ 1544947 h 1544947"/>
              <a:gd name="connsiteX7" fmla="*/ 73406 w 4411568"/>
              <a:gd name="connsiteY7" fmla="*/ 1229012 h 1544947"/>
              <a:gd name="connsiteX8" fmla="*/ 41875 w 4411568"/>
              <a:gd name="connsiteY8" fmla="*/ 553879 h 1544947"/>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525975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94279"/>
              <a:gd name="connsiteX1" fmla="*/ 652099 w 4411568"/>
              <a:gd name="connsiteY1" fmla="*/ 111821 h 1594279"/>
              <a:gd name="connsiteX2" fmla="*/ 3723569 w 4411568"/>
              <a:gd name="connsiteY2" fmla="*/ 80290 h 1594279"/>
              <a:gd name="connsiteX3" fmla="*/ 4365326 w 4411568"/>
              <a:gd name="connsiteY3" fmla="*/ 627452 h 1594279"/>
              <a:gd name="connsiteX4" fmla="*/ 4291753 w 4411568"/>
              <a:gd name="connsiteY4" fmla="*/ 1292074 h 1594279"/>
              <a:gd name="connsiteX5" fmla="*/ 3649997 w 4411568"/>
              <a:gd name="connsiteY5" fmla="*/ 1523927 h 1594279"/>
              <a:gd name="connsiteX6" fmla="*/ 841286 w 4411568"/>
              <a:gd name="connsiteY6" fmla="*/ 1544947 h 1594279"/>
              <a:gd name="connsiteX7" fmla="*/ 73406 w 4411568"/>
              <a:gd name="connsiteY7" fmla="*/ 1229012 h 1594279"/>
              <a:gd name="connsiteX8" fmla="*/ 41875 w 4411568"/>
              <a:gd name="connsiteY8" fmla="*/ 553879 h 1594279"/>
              <a:gd name="connsiteX0" fmla="*/ 41875 w 4411568"/>
              <a:gd name="connsiteY0" fmla="*/ 553879 h 1561956"/>
              <a:gd name="connsiteX1" fmla="*/ 652099 w 4411568"/>
              <a:gd name="connsiteY1" fmla="*/ 111821 h 1561956"/>
              <a:gd name="connsiteX2" fmla="*/ 3723569 w 4411568"/>
              <a:gd name="connsiteY2" fmla="*/ 80290 h 1561956"/>
              <a:gd name="connsiteX3" fmla="*/ 4365326 w 4411568"/>
              <a:gd name="connsiteY3" fmla="*/ 627452 h 1561956"/>
              <a:gd name="connsiteX4" fmla="*/ 4291753 w 4411568"/>
              <a:gd name="connsiteY4" fmla="*/ 1292074 h 1561956"/>
              <a:gd name="connsiteX5" fmla="*/ 3649997 w 4411568"/>
              <a:gd name="connsiteY5" fmla="*/ 1523927 h 1561956"/>
              <a:gd name="connsiteX6" fmla="*/ 841286 w 4411568"/>
              <a:gd name="connsiteY6" fmla="*/ 1544947 h 1561956"/>
              <a:gd name="connsiteX7" fmla="*/ 73406 w 4411568"/>
              <a:gd name="connsiteY7" fmla="*/ 1229012 h 1561956"/>
              <a:gd name="connsiteX8" fmla="*/ 41875 w 4411568"/>
              <a:gd name="connsiteY8" fmla="*/ 553879 h 1561956"/>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11568"/>
              <a:gd name="connsiteY0" fmla="*/ 553879 h 1581769"/>
              <a:gd name="connsiteX1" fmla="*/ 652099 w 4411568"/>
              <a:gd name="connsiteY1" fmla="*/ 111821 h 1581769"/>
              <a:gd name="connsiteX2" fmla="*/ 3723569 w 4411568"/>
              <a:gd name="connsiteY2" fmla="*/ 80290 h 1581769"/>
              <a:gd name="connsiteX3" fmla="*/ 4365326 w 4411568"/>
              <a:gd name="connsiteY3" fmla="*/ 627452 h 1581769"/>
              <a:gd name="connsiteX4" fmla="*/ 4291753 w 4411568"/>
              <a:gd name="connsiteY4" fmla="*/ 1292074 h 1581769"/>
              <a:gd name="connsiteX5" fmla="*/ 3649997 w 4411568"/>
              <a:gd name="connsiteY5" fmla="*/ 1523927 h 1581769"/>
              <a:gd name="connsiteX6" fmla="*/ 841286 w 4411568"/>
              <a:gd name="connsiteY6" fmla="*/ 1544947 h 1581769"/>
              <a:gd name="connsiteX7" fmla="*/ 73406 w 4411568"/>
              <a:gd name="connsiteY7" fmla="*/ 1229012 h 1581769"/>
              <a:gd name="connsiteX8" fmla="*/ 41875 w 4411568"/>
              <a:gd name="connsiteY8" fmla="*/ 553879 h 1581769"/>
              <a:gd name="connsiteX0" fmla="*/ 41875 w 4406963"/>
              <a:gd name="connsiteY0" fmla="*/ 553879 h 1581769"/>
              <a:gd name="connsiteX1" fmla="*/ 652099 w 4406963"/>
              <a:gd name="connsiteY1" fmla="*/ 111821 h 1581769"/>
              <a:gd name="connsiteX2" fmla="*/ 3723569 w 4406963"/>
              <a:gd name="connsiteY2" fmla="*/ 80290 h 1581769"/>
              <a:gd name="connsiteX3" fmla="*/ 4365326 w 4406963"/>
              <a:gd name="connsiteY3" fmla="*/ 627452 h 1581769"/>
              <a:gd name="connsiteX4" fmla="*/ 4281243 w 4406963"/>
              <a:gd name="connsiteY4" fmla="*/ 1250033 h 1581769"/>
              <a:gd name="connsiteX5" fmla="*/ 3649997 w 4406963"/>
              <a:gd name="connsiteY5" fmla="*/ 1523927 h 1581769"/>
              <a:gd name="connsiteX6" fmla="*/ 841286 w 4406963"/>
              <a:gd name="connsiteY6" fmla="*/ 1544947 h 1581769"/>
              <a:gd name="connsiteX7" fmla="*/ 73406 w 4406963"/>
              <a:gd name="connsiteY7" fmla="*/ 1229012 h 1581769"/>
              <a:gd name="connsiteX8" fmla="*/ 41875 w 4406963"/>
              <a:gd name="connsiteY8" fmla="*/ 553879 h 1581769"/>
              <a:gd name="connsiteX0" fmla="*/ 30475 w 4395563"/>
              <a:gd name="connsiteY0" fmla="*/ 553879 h 1581769"/>
              <a:gd name="connsiteX1" fmla="*/ 640699 w 4395563"/>
              <a:gd name="connsiteY1" fmla="*/ 111821 h 1581769"/>
              <a:gd name="connsiteX2" fmla="*/ 3712169 w 4395563"/>
              <a:gd name="connsiteY2" fmla="*/ 80290 h 1581769"/>
              <a:gd name="connsiteX3" fmla="*/ 4353926 w 4395563"/>
              <a:gd name="connsiteY3" fmla="*/ 627452 h 1581769"/>
              <a:gd name="connsiteX4" fmla="*/ 4269843 w 4395563"/>
              <a:gd name="connsiteY4" fmla="*/ 1250033 h 1581769"/>
              <a:gd name="connsiteX5" fmla="*/ 3638597 w 4395563"/>
              <a:gd name="connsiteY5" fmla="*/ 1523927 h 1581769"/>
              <a:gd name="connsiteX6" fmla="*/ 829886 w 4395563"/>
              <a:gd name="connsiteY6" fmla="*/ 1544947 h 1581769"/>
              <a:gd name="connsiteX7" fmla="*/ 104048 w 4395563"/>
              <a:gd name="connsiteY7" fmla="*/ 1144929 h 1581769"/>
              <a:gd name="connsiteX8" fmla="*/ 30475 w 4395563"/>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51571 w 4416659"/>
              <a:gd name="connsiteY0" fmla="*/ 553879 h 1581769"/>
              <a:gd name="connsiteX1" fmla="*/ 661795 w 4416659"/>
              <a:gd name="connsiteY1" fmla="*/ 111821 h 1581769"/>
              <a:gd name="connsiteX2" fmla="*/ 3733265 w 4416659"/>
              <a:gd name="connsiteY2" fmla="*/ 80290 h 1581769"/>
              <a:gd name="connsiteX3" fmla="*/ 4375022 w 4416659"/>
              <a:gd name="connsiteY3" fmla="*/ 627452 h 1581769"/>
              <a:gd name="connsiteX4" fmla="*/ 4290939 w 4416659"/>
              <a:gd name="connsiteY4" fmla="*/ 1250033 h 1581769"/>
              <a:gd name="connsiteX5" fmla="*/ 3659693 w 4416659"/>
              <a:gd name="connsiteY5" fmla="*/ 1523927 h 1581769"/>
              <a:gd name="connsiteX6" fmla="*/ 850982 w 4416659"/>
              <a:gd name="connsiteY6" fmla="*/ 1544947 h 1581769"/>
              <a:gd name="connsiteX7" fmla="*/ 125144 w 4416659"/>
              <a:gd name="connsiteY7" fmla="*/ 1144929 h 1581769"/>
              <a:gd name="connsiteX8" fmla="*/ 51571 w 4416659"/>
              <a:gd name="connsiteY8" fmla="*/ 553879 h 1581769"/>
              <a:gd name="connsiteX0" fmla="*/ 37023 w 4402111"/>
              <a:gd name="connsiteY0" fmla="*/ 553879 h 1581769"/>
              <a:gd name="connsiteX1" fmla="*/ 647247 w 4402111"/>
              <a:gd name="connsiteY1" fmla="*/ 111821 h 1581769"/>
              <a:gd name="connsiteX2" fmla="*/ 3718717 w 4402111"/>
              <a:gd name="connsiteY2" fmla="*/ 80290 h 1581769"/>
              <a:gd name="connsiteX3" fmla="*/ 4360474 w 4402111"/>
              <a:gd name="connsiteY3" fmla="*/ 627452 h 1581769"/>
              <a:gd name="connsiteX4" fmla="*/ 4276391 w 4402111"/>
              <a:gd name="connsiteY4" fmla="*/ 1250033 h 1581769"/>
              <a:gd name="connsiteX5" fmla="*/ 3645145 w 4402111"/>
              <a:gd name="connsiteY5" fmla="*/ 1523927 h 1581769"/>
              <a:gd name="connsiteX6" fmla="*/ 836434 w 4402111"/>
              <a:gd name="connsiteY6" fmla="*/ 1544947 h 1581769"/>
              <a:gd name="connsiteX7" fmla="*/ 110596 w 4402111"/>
              <a:gd name="connsiteY7" fmla="*/ 1144929 h 1581769"/>
              <a:gd name="connsiteX8" fmla="*/ 37023 w 4402111"/>
              <a:gd name="connsiteY8" fmla="*/ 553879 h 1581769"/>
              <a:gd name="connsiteX0" fmla="*/ 37023 w 4402111"/>
              <a:gd name="connsiteY0" fmla="*/ 591783 h 1619673"/>
              <a:gd name="connsiteX1" fmla="*/ 699798 w 4402111"/>
              <a:gd name="connsiteY1" fmla="*/ 76153 h 1619673"/>
              <a:gd name="connsiteX2" fmla="*/ 3718717 w 4402111"/>
              <a:gd name="connsiteY2" fmla="*/ 118194 h 1619673"/>
              <a:gd name="connsiteX3" fmla="*/ 4360474 w 4402111"/>
              <a:gd name="connsiteY3" fmla="*/ 665356 h 1619673"/>
              <a:gd name="connsiteX4" fmla="*/ 4276391 w 4402111"/>
              <a:gd name="connsiteY4" fmla="*/ 1287937 h 1619673"/>
              <a:gd name="connsiteX5" fmla="*/ 3645145 w 4402111"/>
              <a:gd name="connsiteY5" fmla="*/ 1561831 h 1619673"/>
              <a:gd name="connsiteX6" fmla="*/ 836434 w 4402111"/>
              <a:gd name="connsiteY6" fmla="*/ 1582851 h 1619673"/>
              <a:gd name="connsiteX7" fmla="*/ 110596 w 4402111"/>
              <a:gd name="connsiteY7" fmla="*/ 1182833 h 1619673"/>
              <a:gd name="connsiteX8" fmla="*/ 37023 w 4402111"/>
              <a:gd name="connsiteY8" fmla="*/ 591783 h 1619673"/>
              <a:gd name="connsiteX0" fmla="*/ 37023 w 4402111"/>
              <a:gd name="connsiteY0" fmla="*/ 591783 h 1643826"/>
              <a:gd name="connsiteX1" fmla="*/ 699798 w 4402111"/>
              <a:gd name="connsiteY1" fmla="*/ 76153 h 1643826"/>
              <a:gd name="connsiteX2" fmla="*/ 3718717 w 4402111"/>
              <a:gd name="connsiteY2" fmla="*/ 118194 h 1643826"/>
              <a:gd name="connsiteX3" fmla="*/ 4360474 w 4402111"/>
              <a:gd name="connsiteY3" fmla="*/ 665356 h 1643826"/>
              <a:gd name="connsiteX4" fmla="*/ 4276391 w 4402111"/>
              <a:gd name="connsiteY4" fmla="*/ 1287937 h 1643826"/>
              <a:gd name="connsiteX5" fmla="*/ 3645145 w 4402111"/>
              <a:gd name="connsiteY5" fmla="*/ 1561831 h 1643826"/>
              <a:gd name="connsiteX6" fmla="*/ 836434 w 4402111"/>
              <a:gd name="connsiteY6" fmla="*/ 1582851 h 1643826"/>
              <a:gd name="connsiteX7" fmla="*/ 110596 w 4402111"/>
              <a:gd name="connsiteY7" fmla="*/ 1182833 h 1643826"/>
              <a:gd name="connsiteX8" fmla="*/ 37023 w 4402111"/>
              <a:gd name="connsiteY8" fmla="*/ 591783 h 164382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402111"/>
              <a:gd name="connsiteY0" fmla="*/ 591783 h 1659366"/>
              <a:gd name="connsiteX1" fmla="*/ 699798 w 4402111"/>
              <a:gd name="connsiteY1" fmla="*/ 76153 h 1659366"/>
              <a:gd name="connsiteX2" fmla="*/ 3718717 w 4402111"/>
              <a:gd name="connsiteY2" fmla="*/ 118194 h 1659366"/>
              <a:gd name="connsiteX3" fmla="*/ 4360474 w 4402111"/>
              <a:gd name="connsiteY3" fmla="*/ 665356 h 1659366"/>
              <a:gd name="connsiteX4" fmla="*/ 4276391 w 4402111"/>
              <a:gd name="connsiteY4" fmla="*/ 1287937 h 1659366"/>
              <a:gd name="connsiteX5" fmla="*/ 3624124 w 4402111"/>
              <a:gd name="connsiteY5" fmla="*/ 1597135 h 1659366"/>
              <a:gd name="connsiteX6" fmla="*/ 836434 w 4402111"/>
              <a:gd name="connsiteY6" fmla="*/ 1582851 h 1659366"/>
              <a:gd name="connsiteX7" fmla="*/ 110596 w 4402111"/>
              <a:gd name="connsiteY7" fmla="*/ 1182833 h 1659366"/>
              <a:gd name="connsiteX8" fmla="*/ 37023 w 4402111"/>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7825"/>
              <a:gd name="connsiteY0" fmla="*/ 591783 h 1659366"/>
              <a:gd name="connsiteX1" fmla="*/ 699798 w 4397825"/>
              <a:gd name="connsiteY1" fmla="*/ 76153 h 1659366"/>
              <a:gd name="connsiteX2" fmla="*/ 3718717 w 4397825"/>
              <a:gd name="connsiteY2" fmla="*/ 118194 h 1659366"/>
              <a:gd name="connsiteX3" fmla="*/ 4360474 w 4397825"/>
              <a:gd name="connsiteY3" fmla="*/ 665356 h 1659366"/>
              <a:gd name="connsiteX4" fmla="*/ 4276391 w 4397825"/>
              <a:gd name="connsiteY4" fmla="*/ 1287937 h 1659366"/>
              <a:gd name="connsiteX5" fmla="*/ 3624124 w 4397825"/>
              <a:gd name="connsiteY5" fmla="*/ 1597135 h 1659366"/>
              <a:gd name="connsiteX6" fmla="*/ 836434 w 4397825"/>
              <a:gd name="connsiteY6" fmla="*/ 1582851 h 1659366"/>
              <a:gd name="connsiteX7" fmla="*/ 110596 w 4397825"/>
              <a:gd name="connsiteY7" fmla="*/ 1182833 h 1659366"/>
              <a:gd name="connsiteX8" fmla="*/ 37023 w 439782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591783 h 1659366"/>
              <a:gd name="connsiteX1" fmla="*/ 699798 w 4393475"/>
              <a:gd name="connsiteY1" fmla="*/ 76153 h 1659366"/>
              <a:gd name="connsiteX2" fmla="*/ 3718717 w 4393475"/>
              <a:gd name="connsiteY2" fmla="*/ 118194 h 1659366"/>
              <a:gd name="connsiteX3" fmla="*/ 4360474 w 4393475"/>
              <a:gd name="connsiteY3" fmla="*/ 665356 h 1659366"/>
              <a:gd name="connsiteX4" fmla="*/ 4265881 w 4393475"/>
              <a:gd name="connsiteY4" fmla="*/ 1323241 h 1659366"/>
              <a:gd name="connsiteX5" fmla="*/ 3624124 w 4393475"/>
              <a:gd name="connsiteY5" fmla="*/ 1597135 h 1659366"/>
              <a:gd name="connsiteX6" fmla="*/ 836434 w 4393475"/>
              <a:gd name="connsiteY6" fmla="*/ 1582851 h 1659366"/>
              <a:gd name="connsiteX7" fmla="*/ 110596 w 4393475"/>
              <a:gd name="connsiteY7" fmla="*/ 1182833 h 1659366"/>
              <a:gd name="connsiteX8" fmla="*/ 37023 w 4393475"/>
              <a:gd name="connsiteY8" fmla="*/ 591783 h 1659366"/>
              <a:gd name="connsiteX0" fmla="*/ 37023 w 4393475"/>
              <a:gd name="connsiteY0" fmla="*/ 615734 h 1683317"/>
              <a:gd name="connsiteX1" fmla="*/ 699798 w 4393475"/>
              <a:gd name="connsiteY1" fmla="*/ 100104 h 1683317"/>
              <a:gd name="connsiteX2" fmla="*/ 3718717 w 4393475"/>
              <a:gd name="connsiteY2" fmla="*/ 142145 h 1683317"/>
              <a:gd name="connsiteX3" fmla="*/ 4360474 w 4393475"/>
              <a:gd name="connsiteY3" fmla="*/ 689307 h 1683317"/>
              <a:gd name="connsiteX4" fmla="*/ 4265881 w 4393475"/>
              <a:gd name="connsiteY4" fmla="*/ 1347192 h 1683317"/>
              <a:gd name="connsiteX5" fmla="*/ 3624124 w 4393475"/>
              <a:gd name="connsiteY5" fmla="*/ 1621086 h 1683317"/>
              <a:gd name="connsiteX6" fmla="*/ 836434 w 4393475"/>
              <a:gd name="connsiteY6" fmla="*/ 1606802 h 1683317"/>
              <a:gd name="connsiteX7" fmla="*/ 110596 w 4393475"/>
              <a:gd name="connsiteY7" fmla="*/ 1206784 h 1683317"/>
              <a:gd name="connsiteX8" fmla="*/ 37023 w 4393475"/>
              <a:gd name="connsiteY8" fmla="*/ 615734 h 168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3475" h="1683317">
                <a:moveTo>
                  <a:pt x="37023" y="615734"/>
                </a:moveTo>
                <a:cubicBezTo>
                  <a:pt x="173658" y="230732"/>
                  <a:pt x="577554" y="100104"/>
                  <a:pt x="699798" y="100104"/>
                </a:cubicBezTo>
                <a:cubicBezTo>
                  <a:pt x="1334738" y="-26020"/>
                  <a:pt x="2831528" y="-54589"/>
                  <a:pt x="3718717" y="142145"/>
                </a:cubicBezTo>
                <a:cubicBezTo>
                  <a:pt x="3851471" y="173676"/>
                  <a:pt x="4297412" y="312299"/>
                  <a:pt x="4360474" y="689307"/>
                </a:cubicBezTo>
                <a:cubicBezTo>
                  <a:pt x="4399012" y="957921"/>
                  <a:pt x="4437550" y="1104632"/>
                  <a:pt x="4265881" y="1347192"/>
                </a:cubicBezTo>
                <a:cubicBezTo>
                  <a:pt x="4097715" y="1543009"/>
                  <a:pt x="3893513" y="1580303"/>
                  <a:pt x="3624124" y="1621086"/>
                </a:cubicBezTo>
                <a:cubicBezTo>
                  <a:pt x="2582783" y="1701665"/>
                  <a:pt x="1467871" y="1711188"/>
                  <a:pt x="836434" y="1606802"/>
                </a:cubicBezTo>
                <a:cubicBezTo>
                  <a:pt x="556534" y="1564760"/>
                  <a:pt x="289272" y="1465662"/>
                  <a:pt x="110596" y="1206784"/>
                </a:cubicBezTo>
                <a:cubicBezTo>
                  <a:pt x="5494" y="1002761"/>
                  <a:pt x="-36550" y="903840"/>
                  <a:pt x="37023" y="615734"/>
                </a:cubicBezTo>
                <a:close/>
              </a:path>
            </a:pathLst>
          </a:custGeom>
          <a:solidFill>
            <a:srgbClr val="002060"/>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endParaRPr lang="fr-FR" altLang="fr-FR" sz="800" dirty="0">
              <a:solidFill>
                <a:schemeClr val="accent5">
                  <a:lumMod val="75000"/>
                </a:schemeClr>
              </a:solidFill>
              <a:cs typeface="Arial" panose="020B0604020202020204" pitchFamily="34" charset="0"/>
            </a:endParaRPr>
          </a:p>
          <a:p>
            <a:pPr algn="ctr" eaLnBrk="1" hangingPunct="1">
              <a:lnSpc>
                <a:spcPct val="100000"/>
              </a:lnSpc>
              <a:spcBef>
                <a:spcPct val="0"/>
              </a:spcBef>
              <a:buFontTx/>
              <a:buNone/>
              <a:defRPr/>
            </a:pPr>
            <a:r>
              <a:rPr lang="fr-FR" altLang="fr-FR" sz="1700" b="1" dirty="0">
                <a:solidFill>
                  <a:schemeClr val="bg1"/>
                </a:solidFill>
                <a:cs typeface="Arial" panose="020B0604020202020204" pitchFamily="34" charset="0"/>
              </a:rPr>
              <a:t>La pollution de l’air </a:t>
            </a:r>
          </a:p>
          <a:p>
            <a:pPr algn="ctr" eaLnBrk="1" hangingPunct="1">
              <a:lnSpc>
                <a:spcPct val="100000"/>
              </a:lnSpc>
              <a:spcBef>
                <a:spcPct val="0"/>
              </a:spcBef>
              <a:buFontTx/>
              <a:buNone/>
              <a:defRPr/>
            </a:pPr>
            <a:r>
              <a:rPr lang="fr-FR" altLang="fr-FR" sz="1700" b="1" dirty="0">
                <a:solidFill>
                  <a:schemeClr val="bg1"/>
                </a:solidFill>
                <a:cs typeface="Arial" panose="020B0604020202020204" pitchFamily="34" charset="0"/>
              </a:rPr>
              <a:t>la plus toxique est bien souvent invisible à l’œil nu !</a:t>
            </a:r>
          </a:p>
          <a:p>
            <a:pPr algn="ctr" eaLnBrk="1" hangingPunct="1">
              <a:lnSpc>
                <a:spcPct val="100000"/>
              </a:lnSpc>
              <a:spcBef>
                <a:spcPct val="0"/>
              </a:spcBef>
              <a:buFontTx/>
              <a:buNone/>
              <a:defRPr/>
            </a:pPr>
            <a:endParaRPr lang="fr-FR" altLang="fr-FR" sz="800" dirty="0">
              <a:solidFill>
                <a:schemeClr val="accent5">
                  <a:lumMod val="75000"/>
                </a:schemeClr>
              </a:solidFill>
              <a:latin typeface="Tw Cen MT" panose="020B0602020104020603" pitchFamily="34" charset="0"/>
              <a:cs typeface="Arial" panose="020B0604020202020204" pitchFamily="34" charset="0"/>
            </a:endParaRPr>
          </a:p>
        </p:txBody>
      </p:sp>
      <p:pic>
        <p:nvPicPr>
          <p:cNvPr id="5" name="Picture 17">
            <a:hlinkClick r:id="rId28" action="ppaction://hlinksldjump"/>
            <a:extLst>
              <a:ext uri="{FF2B5EF4-FFF2-40B4-BE49-F238E27FC236}">
                <a16:creationId xmlns:a16="http://schemas.microsoft.com/office/drawing/2014/main" id="{4227AEBC-41C3-81F1-6E02-3A2CD560131A}"/>
              </a:ext>
            </a:extLst>
          </p:cNvPr>
          <p:cNvPicPr>
            <a:picLocks noChangeAspect="1" noChangeArrowheads="1"/>
          </p:cNvPicPr>
          <p:nvPr/>
        </p:nvPicPr>
        <p:blipFill>
          <a:blip r:embed="rId29" cstate="hqprint">
            <a:extLst>
              <a:ext uri="{28A0092B-C50C-407E-A947-70E740481C1C}">
                <a14:useLocalDpi xmlns:a14="http://schemas.microsoft.com/office/drawing/2010/main" val="0"/>
              </a:ext>
            </a:extLst>
          </a:blip>
          <a:srcRect/>
          <a:stretch>
            <a:fillRect/>
          </a:stretch>
        </p:blipFill>
        <p:spPr bwMode="auto">
          <a:xfrm>
            <a:off x="11375236" y="5132855"/>
            <a:ext cx="705376" cy="64564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Btn_Camera-Cell">
            <a:hlinkClick r:id="rId30" action="ppaction://hlinksldjump"/>
            <a:extLst>
              <a:ext uri="{FF2B5EF4-FFF2-40B4-BE49-F238E27FC236}">
                <a16:creationId xmlns:a16="http://schemas.microsoft.com/office/drawing/2014/main" id="{44788041-3B80-B987-A450-AD2353A94717}"/>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1584298" y="2913856"/>
            <a:ext cx="3238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
            <a:extLst>
              <a:ext uri="{FF2B5EF4-FFF2-40B4-BE49-F238E27FC236}">
                <a16:creationId xmlns:a16="http://schemas.microsoft.com/office/drawing/2014/main" id="{11B4DE1C-6C0E-B9E7-7AB8-6383D7B1D25D}"/>
              </a:ext>
            </a:extLst>
          </p:cNvPr>
          <p:cNvSpPr>
            <a:spLocks noChangeArrowheads="1"/>
          </p:cNvSpPr>
          <p:nvPr/>
        </p:nvSpPr>
        <p:spPr bwMode="auto">
          <a:xfrm>
            <a:off x="11276131" y="6354383"/>
            <a:ext cx="914281"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dirty="0">
                <a:solidFill>
                  <a:srgbClr val="FFC000"/>
                </a:solidFill>
              </a:rPr>
              <a:t>M</a:t>
            </a:r>
            <a:r>
              <a:rPr lang="fr-FR" altLang="fr-FR" b="1" baseline="30000" dirty="0">
                <a:solidFill>
                  <a:srgbClr val="FFC000"/>
                </a:solidFill>
              </a:rPr>
              <a:t>4</a:t>
            </a:r>
            <a:r>
              <a:rPr lang="fr-FR" altLang="fr-FR" b="1" dirty="0">
                <a:solidFill>
                  <a:srgbClr val="FFC000"/>
                </a:solidFill>
              </a:rPr>
              <a:t> - </a:t>
            </a:r>
            <a:fld id="{893FAEBD-9786-4543-B56B-39F84FB851A2}" type="slidenum">
              <a:rPr lang="fr-FR" altLang="fr-FR" b="1">
                <a:solidFill>
                  <a:srgbClr val="FFC000"/>
                </a:solidFill>
              </a:rPr>
              <a:pPr eaLnBrk="1" hangingPunct="1">
                <a:buClrTx/>
                <a:buFontTx/>
                <a:buNone/>
              </a:pPr>
              <a:t>56</a:t>
            </a:fld>
            <a:endParaRPr lang="fr-FR" altLang="fr-FR" b="1" dirty="0">
              <a:solidFill>
                <a:srgbClr val="FFC000"/>
              </a:solidFill>
            </a:endParaRPr>
          </a:p>
        </p:txBody>
      </p:sp>
      <p:pic>
        <p:nvPicPr>
          <p:cNvPr id="8" name="Retour">
            <a:hlinkClick r:id="rId31" action="ppaction://hlinksldjump"/>
            <a:extLst>
              <a:ext uri="{FF2B5EF4-FFF2-40B4-BE49-F238E27FC236}">
                <a16:creationId xmlns:a16="http://schemas.microsoft.com/office/drawing/2014/main" id="{70C77806-ECD1-FCF7-3219-89DAF42A73E2}"/>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1526907" y="5787308"/>
            <a:ext cx="596157" cy="567075"/>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29" name="Rectangle 1">
            <a:extLst>
              <a:ext uri="{FF2B5EF4-FFF2-40B4-BE49-F238E27FC236}">
                <a16:creationId xmlns:a16="http://schemas.microsoft.com/office/drawing/2014/main" id="{37DD3198-5D77-56D8-9BAA-403CBAB6B914}"/>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Les parties par million (ppm)</a:t>
            </a:r>
          </a:p>
        </p:txBody>
      </p:sp>
      <p:sp>
        <p:nvSpPr>
          <p:cNvPr id="5" name="Texte">
            <a:extLst>
              <a:ext uri="{FF2B5EF4-FFF2-40B4-BE49-F238E27FC236}">
                <a16:creationId xmlns:a16="http://schemas.microsoft.com/office/drawing/2014/main" id="{A76A2460-537A-D6F9-AF5F-15A0B120A73E}"/>
              </a:ext>
            </a:extLst>
          </p:cNvPr>
          <p:cNvSpPr txBox="1">
            <a:spLocks noChangeArrowheads="1"/>
          </p:cNvSpPr>
          <p:nvPr/>
        </p:nvSpPr>
        <p:spPr bwMode="auto">
          <a:xfrm>
            <a:off x="5731980" y="3275122"/>
            <a:ext cx="274691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10% = 1 part sur 10</a:t>
            </a:r>
          </a:p>
        </p:txBody>
      </p:sp>
      <p:sp>
        <p:nvSpPr>
          <p:cNvPr id="7" name="Texte">
            <a:extLst>
              <a:ext uri="{FF2B5EF4-FFF2-40B4-BE49-F238E27FC236}">
                <a16:creationId xmlns:a16="http://schemas.microsoft.com/office/drawing/2014/main" id="{98E0D856-4213-C1AA-E971-3C03307909EC}"/>
              </a:ext>
            </a:extLst>
          </p:cNvPr>
          <p:cNvSpPr txBox="1">
            <a:spLocks noChangeArrowheads="1"/>
          </p:cNvSpPr>
          <p:nvPr/>
        </p:nvSpPr>
        <p:spPr bwMode="auto">
          <a:xfrm>
            <a:off x="2459149" y="3102933"/>
            <a:ext cx="24340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100% : Gâteau entier</a:t>
            </a:r>
          </a:p>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10 parts sur 10</a:t>
            </a:r>
          </a:p>
        </p:txBody>
      </p:sp>
      <p:grpSp>
        <p:nvGrpSpPr>
          <p:cNvPr id="12" name="Gateau 10% + assiete">
            <a:extLst>
              <a:ext uri="{FF2B5EF4-FFF2-40B4-BE49-F238E27FC236}">
                <a16:creationId xmlns:a16="http://schemas.microsoft.com/office/drawing/2014/main" id="{44FF7341-9FA5-0D28-2C32-47970B09FA26}"/>
              </a:ext>
            </a:extLst>
          </p:cNvPr>
          <p:cNvGrpSpPr/>
          <p:nvPr/>
        </p:nvGrpSpPr>
        <p:grpSpPr>
          <a:xfrm>
            <a:off x="5989695" y="1440493"/>
            <a:ext cx="2282618" cy="1505057"/>
            <a:chOff x="9104898" y="1585554"/>
            <a:chExt cx="2282618" cy="1505057"/>
          </a:xfrm>
        </p:grpSpPr>
        <p:pic>
          <p:nvPicPr>
            <p:cNvPr id="13" name="Assiette img">
              <a:extLst>
                <a:ext uri="{FF2B5EF4-FFF2-40B4-BE49-F238E27FC236}">
                  <a16:creationId xmlns:a16="http://schemas.microsoft.com/office/drawing/2014/main" id="{9BA122F9-0173-BDE9-B9EF-1F4B47BFEC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04898" y="1585554"/>
              <a:ext cx="2282618" cy="1505057"/>
            </a:xfrm>
            <a:prstGeom prst="rect">
              <a:avLst/>
            </a:prstGeom>
          </p:spPr>
        </p:pic>
        <p:pic>
          <p:nvPicPr>
            <p:cNvPr id="14" name="Gateau 10%">
              <a:extLst>
                <a:ext uri="{FF2B5EF4-FFF2-40B4-BE49-F238E27FC236}">
                  <a16:creationId xmlns:a16="http://schemas.microsoft.com/office/drawing/2014/main" id="{E1481AC6-80EF-E143-BEA8-BBF443EE83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73006" y="2060062"/>
              <a:ext cx="722982" cy="774623"/>
            </a:xfrm>
            <a:prstGeom prst="rect">
              <a:avLst/>
            </a:prstGeom>
          </p:spPr>
        </p:pic>
      </p:grpSp>
      <p:grpSp>
        <p:nvGrpSpPr>
          <p:cNvPr id="16" name="PPM">
            <a:extLst>
              <a:ext uri="{FF2B5EF4-FFF2-40B4-BE49-F238E27FC236}">
                <a16:creationId xmlns:a16="http://schemas.microsoft.com/office/drawing/2014/main" id="{060639B8-4AC1-80B5-4A08-81E3C3F13698}"/>
              </a:ext>
            </a:extLst>
          </p:cNvPr>
          <p:cNvGrpSpPr/>
          <p:nvPr/>
        </p:nvGrpSpPr>
        <p:grpSpPr>
          <a:xfrm>
            <a:off x="8811433" y="4416552"/>
            <a:ext cx="2485144" cy="2356964"/>
            <a:chOff x="7442999" y="3918430"/>
            <a:chExt cx="2746910" cy="2605229"/>
          </a:xfrm>
        </p:grpSpPr>
        <p:pic>
          <p:nvPicPr>
            <p:cNvPr id="17" name="Assiette img">
              <a:extLst>
                <a:ext uri="{FF2B5EF4-FFF2-40B4-BE49-F238E27FC236}">
                  <a16:creationId xmlns:a16="http://schemas.microsoft.com/office/drawing/2014/main" id="{AEF1A939-FE9E-FD64-8904-3852E0B20B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39830" y="5036267"/>
              <a:ext cx="2255827" cy="1487392"/>
            </a:xfrm>
            <a:prstGeom prst="rect">
              <a:avLst/>
            </a:prstGeom>
          </p:spPr>
        </p:pic>
        <p:pic>
          <p:nvPicPr>
            <p:cNvPr id="18" name="Miettes 2 img">
              <a:extLst>
                <a:ext uri="{FF2B5EF4-FFF2-40B4-BE49-F238E27FC236}">
                  <a16:creationId xmlns:a16="http://schemas.microsoft.com/office/drawing/2014/main" id="{FA27FFFB-CFF5-C2A1-2A81-48F842CF10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79316" y="5805085"/>
              <a:ext cx="482934" cy="257300"/>
            </a:xfrm>
            <a:prstGeom prst="rect">
              <a:avLst/>
            </a:prstGeom>
          </p:spPr>
        </p:pic>
        <p:pic>
          <p:nvPicPr>
            <p:cNvPr id="19" name="Miettes 1 img">
              <a:extLst>
                <a:ext uri="{FF2B5EF4-FFF2-40B4-BE49-F238E27FC236}">
                  <a16:creationId xmlns:a16="http://schemas.microsoft.com/office/drawing/2014/main" id="{662EA6A5-833F-7254-DAF1-42A1DB96FA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841121">
              <a:off x="8865814" y="5864499"/>
              <a:ext cx="482934" cy="257300"/>
            </a:xfrm>
            <a:prstGeom prst="rect">
              <a:avLst/>
            </a:prstGeom>
          </p:spPr>
        </p:pic>
        <p:sp>
          <p:nvSpPr>
            <p:cNvPr id="20" name="Texte">
              <a:extLst>
                <a:ext uri="{FF2B5EF4-FFF2-40B4-BE49-F238E27FC236}">
                  <a16:creationId xmlns:a16="http://schemas.microsoft.com/office/drawing/2014/main" id="{AB8DAA3C-5F58-EE76-3890-413A47BDA98E}"/>
                </a:ext>
              </a:extLst>
            </p:cNvPr>
            <p:cNvSpPr txBox="1">
              <a:spLocks noChangeArrowheads="1"/>
            </p:cNvSpPr>
            <p:nvPr/>
          </p:nvSpPr>
          <p:spPr bwMode="auto">
            <a:xfrm>
              <a:off x="7442999" y="3918430"/>
              <a:ext cx="2746910" cy="1122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10 miettes sur les 1 million soit 10 partie par million (ppm)</a:t>
              </a:r>
            </a:p>
          </p:txBody>
        </p:sp>
      </p:grpSp>
      <p:pic>
        <p:nvPicPr>
          <p:cNvPr id="21" name="Image 20">
            <a:extLst>
              <a:ext uri="{FF2B5EF4-FFF2-40B4-BE49-F238E27FC236}">
                <a16:creationId xmlns:a16="http://schemas.microsoft.com/office/drawing/2014/main" id="{FC1BB9C8-D21D-B8B1-4684-A5B5620F6AF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831" r="61212" b="19659"/>
          <a:stretch/>
        </p:blipFill>
        <p:spPr>
          <a:xfrm>
            <a:off x="2645976" y="4479750"/>
            <a:ext cx="2496899" cy="2249424"/>
          </a:xfrm>
          <a:prstGeom prst="rect">
            <a:avLst/>
          </a:prstGeom>
        </p:spPr>
      </p:pic>
      <p:sp>
        <p:nvSpPr>
          <p:cNvPr id="22" name="Une part égale à ?">
            <a:extLst>
              <a:ext uri="{FF2B5EF4-FFF2-40B4-BE49-F238E27FC236}">
                <a16:creationId xmlns:a16="http://schemas.microsoft.com/office/drawing/2014/main" id="{75913EA6-9980-B076-1CFC-DFAB18BA36FD}"/>
              </a:ext>
            </a:extLst>
          </p:cNvPr>
          <p:cNvSpPr txBox="1">
            <a:spLocks noChangeArrowheads="1"/>
          </p:cNvSpPr>
          <p:nvPr/>
        </p:nvSpPr>
        <p:spPr bwMode="auto">
          <a:xfrm>
            <a:off x="5807330" y="3256821"/>
            <a:ext cx="274691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Une part est égale à ?</a:t>
            </a:r>
          </a:p>
        </p:txBody>
      </p:sp>
      <p:sp>
        <p:nvSpPr>
          <p:cNvPr id="23" name="Texte">
            <a:extLst>
              <a:ext uri="{FF2B5EF4-FFF2-40B4-BE49-F238E27FC236}">
                <a16:creationId xmlns:a16="http://schemas.microsoft.com/office/drawing/2014/main" id="{43E217D3-A6C6-76AD-378C-9058A204B283}"/>
              </a:ext>
            </a:extLst>
          </p:cNvPr>
          <p:cNvSpPr txBox="1">
            <a:spLocks noChangeArrowheads="1"/>
          </p:cNvSpPr>
          <p:nvPr/>
        </p:nvSpPr>
        <p:spPr bwMode="auto">
          <a:xfrm>
            <a:off x="2647172" y="5085027"/>
            <a:ext cx="248514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Et si on écrase le gâteau pour avoir un million de miettes ?</a:t>
            </a:r>
          </a:p>
        </p:txBody>
      </p:sp>
      <p:sp>
        <p:nvSpPr>
          <p:cNvPr id="24" name="Texte">
            <a:extLst>
              <a:ext uri="{FF2B5EF4-FFF2-40B4-BE49-F238E27FC236}">
                <a16:creationId xmlns:a16="http://schemas.microsoft.com/office/drawing/2014/main" id="{0D0CFD6A-A6D3-399F-D410-0E9D71602E31}"/>
              </a:ext>
            </a:extLst>
          </p:cNvPr>
          <p:cNvSpPr txBox="1">
            <a:spLocks noChangeArrowheads="1"/>
          </p:cNvSpPr>
          <p:nvPr/>
        </p:nvSpPr>
        <p:spPr bwMode="auto">
          <a:xfrm>
            <a:off x="5755695" y="5060821"/>
            <a:ext cx="248514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Et que l’on garde seulement 10 miettes combien cela fait-il ?</a:t>
            </a:r>
          </a:p>
        </p:txBody>
      </p:sp>
      <p:grpSp>
        <p:nvGrpSpPr>
          <p:cNvPr id="25" name="Gateau 100% + Assiete">
            <a:extLst>
              <a:ext uri="{FF2B5EF4-FFF2-40B4-BE49-F238E27FC236}">
                <a16:creationId xmlns:a16="http://schemas.microsoft.com/office/drawing/2014/main" id="{4C3CA76F-6476-54F0-FC17-08669C14D1F8}"/>
              </a:ext>
            </a:extLst>
          </p:cNvPr>
          <p:cNvGrpSpPr/>
          <p:nvPr/>
        </p:nvGrpSpPr>
        <p:grpSpPr>
          <a:xfrm>
            <a:off x="2517486" y="1344482"/>
            <a:ext cx="2255827" cy="1602908"/>
            <a:chOff x="2517486" y="1324021"/>
            <a:chExt cx="2255827" cy="1602908"/>
          </a:xfrm>
        </p:grpSpPr>
        <p:pic>
          <p:nvPicPr>
            <p:cNvPr id="26" name="Assiette img">
              <a:extLst>
                <a:ext uri="{FF2B5EF4-FFF2-40B4-BE49-F238E27FC236}">
                  <a16:creationId xmlns:a16="http://schemas.microsoft.com/office/drawing/2014/main" id="{0BEBD607-1EC9-A1DF-782C-4125988DA5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7486" y="1439536"/>
              <a:ext cx="2255827" cy="1487393"/>
            </a:xfrm>
            <a:prstGeom prst="rect">
              <a:avLst/>
            </a:prstGeom>
          </p:spPr>
        </p:pic>
        <p:grpSp>
          <p:nvGrpSpPr>
            <p:cNvPr id="27" name="Gateau 100%">
              <a:extLst>
                <a:ext uri="{FF2B5EF4-FFF2-40B4-BE49-F238E27FC236}">
                  <a16:creationId xmlns:a16="http://schemas.microsoft.com/office/drawing/2014/main" id="{086FEF95-DEEF-CC88-64A9-B09AEA6D7457}"/>
                </a:ext>
              </a:extLst>
            </p:cNvPr>
            <p:cNvGrpSpPr/>
            <p:nvPr/>
          </p:nvGrpSpPr>
          <p:grpSpPr>
            <a:xfrm>
              <a:off x="2886166" y="1324021"/>
              <a:ext cx="1526505" cy="1369535"/>
              <a:chOff x="2875149" y="2238421"/>
              <a:chExt cx="1526505" cy="1369535"/>
            </a:xfrm>
          </p:grpSpPr>
          <p:pic>
            <p:nvPicPr>
              <p:cNvPr id="28" name="Part 1">
                <a:extLst>
                  <a:ext uri="{FF2B5EF4-FFF2-40B4-BE49-F238E27FC236}">
                    <a16:creationId xmlns:a16="http://schemas.microsoft.com/office/drawing/2014/main" id="{D3E74CCE-EC00-EA74-9525-DB1B45C33433}"/>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636476" y="2238422"/>
                <a:ext cx="449611" cy="871121"/>
              </a:xfrm>
              <a:prstGeom prst="rect">
                <a:avLst/>
              </a:prstGeom>
            </p:spPr>
          </p:pic>
          <p:pic>
            <p:nvPicPr>
              <p:cNvPr id="29" name="Part 10">
                <a:extLst>
                  <a:ext uri="{FF2B5EF4-FFF2-40B4-BE49-F238E27FC236}">
                    <a16:creationId xmlns:a16="http://schemas.microsoft.com/office/drawing/2014/main" id="{169325E2-F3AD-F501-1307-6EC97489E3D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89131" y="2238421"/>
                <a:ext cx="450170" cy="871122"/>
              </a:xfrm>
              <a:prstGeom prst="rect">
                <a:avLst/>
              </a:prstGeom>
            </p:spPr>
          </p:pic>
          <p:pic>
            <p:nvPicPr>
              <p:cNvPr id="30" name="Part 2">
                <a:extLst>
                  <a:ext uri="{FF2B5EF4-FFF2-40B4-BE49-F238E27FC236}">
                    <a16:creationId xmlns:a16="http://schemas.microsoft.com/office/drawing/2014/main" id="{1717E02E-84AF-84FF-7E51-B038C1CB13B0}"/>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638190" y="2335544"/>
                <a:ext cx="724283" cy="775091"/>
              </a:xfrm>
              <a:prstGeom prst="rect">
                <a:avLst/>
              </a:prstGeom>
            </p:spPr>
          </p:pic>
          <p:pic>
            <p:nvPicPr>
              <p:cNvPr id="31" name="Part 9">
                <a:extLst>
                  <a:ext uri="{FF2B5EF4-FFF2-40B4-BE49-F238E27FC236}">
                    <a16:creationId xmlns:a16="http://schemas.microsoft.com/office/drawing/2014/main" id="{49ED7B1D-97C2-7168-8998-A47A6E387CD4}"/>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2912731" y="2334432"/>
                <a:ext cx="724302" cy="775111"/>
              </a:xfrm>
              <a:prstGeom prst="rect">
                <a:avLst/>
              </a:prstGeom>
            </p:spPr>
          </p:pic>
          <p:pic>
            <p:nvPicPr>
              <p:cNvPr id="32" name="Part 3">
                <a:extLst>
                  <a:ext uri="{FF2B5EF4-FFF2-40B4-BE49-F238E27FC236}">
                    <a16:creationId xmlns:a16="http://schemas.microsoft.com/office/drawing/2014/main" id="{2EC62BE3-9850-857E-1FC3-21C8841B9BAD}"/>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641780" y="2584739"/>
                <a:ext cx="759874" cy="680226"/>
              </a:xfrm>
              <a:prstGeom prst="rect">
                <a:avLst/>
              </a:prstGeom>
            </p:spPr>
          </p:pic>
          <p:pic>
            <p:nvPicPr>
              <p:cNvPr id="33" name="Part 8">
                <a:extLst>
                  <a:ext uri="{FF2B5EF4-FFF2-40B4-BE49-F238E27FC236}">
                    <a16:creationId xmlns:a16="http://schemas.microsoft.com/office/drawing/2014/main" id="{9D6ADCB7-69FF-736A-7CCE-EE4543D9DCF3}"/>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2875149" y="2584497"/>
                <a:ext cx="760414" cy="680710"/>
              </a:xfrm>
              <a:prstGeom prst="rect">
                <a:avLst/>
              </a:prstGeom>
            </p:spPr>
          </p:pic>
          <p:pic>
            <p:nvPicPr>
              <p:cNvPr id="34" name="Part 4">
                <a:extLst>
                  <a:ext uri="{FF2B5EF4-FFF2-40B4-BE49-F238E27FC236}">
                    <a16:creationId xmlns:a16="http://schemas.microsoft.com/office/drawing/2014/main" id="{C00DA7CE-2FBE-03AC-B584-C4F85B1A256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640325" y="2735434"/>
                <a:ext cx="723224" cy="777196"/>
              </a:xfrm>
              <a:prstGeom prst="rect">
                <a:avLst/>
              </a:prstGeom>
            </p:spPr>
          </p:pic>
          <p:pic>
            <p:nvPicPr>
              <p:cNvPr id="35" name="Part 7">
                <a:extLst>
                  <a:ext uri="{FF2B5EF4-FFF2-40B4-BE49-F238E27FC236}">
                    <a16:creationId xmlns:a16="http://schemas.microsoft.com/office/drawing/2014/main" id="{1DB98588-FAE0-5E6A-A94F-77A47B48B7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2304" y="2735626"/>
                <a:ext cx="722982" cy="774623"/>
              </a:xfrm>
              <a:prstGeom prst="rect">
                <a:avLst/>
              </a:prstGeom>
            </p:spPr>
          </p:pic>
          <p:pic>
            <p:nvPicPr>
              <p:cNvPr id="36" name="Part 5">
                <a:extLst>
                  <a:ext uri="{FF2B5EF4-FFF2-40B4-BE49-F238E27FC236}">
                    <a16:creationId xmlns:a16="http://schemas.microsoft.com/office/drawing/2014/main" id="{A8C91F96-A7CC-E0A9-AE4D-B220CE0FC2B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638698" y="2735434"/>
                <a:ext cx="447993" cy="870141"/>
              </a:xfrm>
              <a:prstGeom prst="rect">
                <a:avLst/>
              </a:prstGeom>
            </p:spPr>
          </p:pic>
          <p:pic>
            <p:nvPicPr>
              <p:cNvPr id="37" name="Part 6">
                <a:extLst>
                  <a:ext uri="{FF2B5EF4-FFF2-40B4-BE49-F238E27FC236}">
                    <a16:creationId xmlns:a16="http://schemas.microsoft.com/office/drawing/2014/main" id="{3BAE0F83-7074-B05D-11F3-C28427B19DD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190849" y="2736167"/>
                <a:ext cx="451000" cy="871789"/>
              </a:xfrm>
              <a:prstGeom prst="rect">
                <a:avLst/>
              </a:prstGeom>
            </p:spPr>
          </p:pic>
        </p:grpSp>
      </p:grpSp>
      <p:pic>
        <p:nvPicPr>
          <p:cNvPr id="3" name="Retour">
            <a:hlinkClick r:id="rId17" action="ppaction://hlinksldjump"/>
            <a:extLst>
              <a:ext uri="{FF2B5EF4-FFF2-40B4-BE49-F238E27FC236}">
                <a16:creationId xmlns:a16="http://schemas.microsoft.com/office/drawing/2014/main" id="{88563D43-C3CF-061C-FEFE-A1465C7FB66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271562746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2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p:bldP spid="22" grpId="1"/>
      <p:bldP spid="23" grpId="0"/>
      <p:bldP spid="23" grpId="1"/>
      <p:bldP spid="24" grpId="0"/>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28" name="Rectangle 12">
            <a:extLst>
              <a:ext uri="{FF2B5EF4-FFF2-40B4-BE49-F238E27FC236}">
                <a16:creationId xmlns:a16="http://schemas.microsoft.com/office/drawing/2014/main" id="{F1320FE1-BAFE-235D-41F8-7F7BCAF32251}"/>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Voici une particule observée au microscope</a:t>
            </a:r>
          </a:p>
        </p:txBody>
      </p:sp>
      <p:sp>
        <p:nvSpPr>
          <p:cNvPr id="34829" name="Rectangle 13">
            <a:extLst>
              <a:ext uri="{FF2B5EF4-FFF2-40B4-BE49-F238E27FC236}">
                <a16:creationId xmlns:a16="http://schemas.microsoft.com/office/drawing/2014/main" id="{1577FA5D-422A-F923-0A2B-8CF0423A31B3}"/>
              </a:ext>
            </a:extLst>
          </p:cNvPr>
          <p:cNvSpPr>
            <a:spLocks noChangeArrowheads="1"/>
          </p:cNvSpPr>
          <p:nvPr/>
        </p:nvSpPr>
        <p:spPr bwMode="auto">
          <a:xfrm>
            <a:off x="8785669" y="4154393"/>
            <a:ext cx="2620621" cy="1261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pic>
        <p:nvPicPr>
          <p:cNvPr id="34830" name="Picture 14">
            <a:extLst>
              <a:ext uri="{FF2B5EF4-FFF2-40B4-BE49-F238E27FC236}">
                <a16:creationId xmlns:a16="http://schemas.microsoft.com/office/drawing/2014/main" id="{664E8E73-5E3C-8DB6-4EDB-97B6F91937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5536" y="1384566"/>
            <a:ext cx="5652352" cy="42237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4831" name="Picture 15">
            <a:extLst>
              <a:ext uri="{FF2B5EF4-FFF2-40B4-BE49-F238E27FC236}">
                <a16:creationId xmlns:a16="http://schemas.microsoft.com/office/drawing/2014/main" id="{4B461D34-3D7F-E7BE-20DA-5859CD00EE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66613" y="2735353"/>
            <a:ext cx="1619039" cy="16301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32" name="AutoShape 16">
            <a:extLst>
              <a:ext uri="{FF2B5EF4-FFF2-40B4-BE49-F238E27FC236}">
                <a16:creationId xmlns:a16="http://schemas.microsoft.com/office/drawing/2014/main" id="{9B7051DA-FF19-A8FC-9A48-2C771AC706D5}"/>
              </a:ext>
            </a:extLst>
          </p:cNvPr>
          <p:cNvSpPr>
            <a:spLocks noChangeArrowheads="1"/>
          </p:cNvSpPr>
          <p:nvPr/>
        </p:nvSpPr>
        <p:spPr bwMode="auto">
          <a:xfrm>
            <a:off x="8063450" y="3384556"/>
            <a:ext cx="2663478" cy="266665"/>
          </a:xfrm>
          <a:prstGeom prst="leftRightArrow">
            <a:avLst>
              <a:gd name="adj1" fmla="val 8898"/>
              <a:gd name="adj2" fmla="val 38935"/>
            </a:avLst>
          </a:prstGeom>
          <a:solidFill>
            <a:srgbClr val="7030A0"/>
          </a:solidFill>
          <a:ln w="9360" cap="sq">
            <a:solidFill>
              <a:srgbClr val="7030A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34833" name="Rectangle 17">
            <a:extLst>
              <a:ext uri="{FF2B5EF4-FFF2-40B4-BE49-F238E27FC236}">
                <a16:creationId xmlns:a16="http://schemas.microsoft.com/office/drawing/2014/main" id="{71EBA426-E5BD-4C3E-3272-7F333E4C7B19}"/>
              </a:ext>
            </a:extLst>
          </p:cNvPr>
          <p:cNvSpPr>
            <a:spLocks noChangeArrowheads="1"/>
          </p:cNvSpPr>
          <p:nvPr/>
        </p:nvSpPr>
        <p:spPr bwMode="auto">
          <a:xfrm>
            <a:off x="312697" y="5805179"/>
            <a:ext cx="12190413" cy="460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 pos="11231563" algn="l"/>
                <a:tab pos="11680825" algn="l"/>
                <a:tab pos="12130088" algn="l"/>
              </a:tabLst>
              <a:defRPr>
                <a:solidFill>
                  <a:srgbClr val="FFFFFF"/>
                </a:solidFill>
                <a:latin typeface="Calibri" panose="020F0502020204030204" pitchFamily="34" charset="0"/>
                <a:ea typeface="Microsoft YaHei" panose="020B0503020204020204" pitchFamily="34" charset="-122"/>
              </a:defRPr>
            </a:lvl9pPr>
          </a:lstStyle>
          <a:p>
            <a:pPr algn="ctr">
              <a:spcBef>
                <a:spcPts val="350"/>
              </a:spcBef>
            </a:pPr>
            <a:r>
              <a:rPr lang="fr-FR" altLang="fr-FR" sz="2400" b="1" dirty="0">
                <a:solidFill>
                  <a:schemeClr val="accent1">
                    <a:lumMod val="75000"/>
                  </a:schemeClr>
                </a:solidFill>
                <a:cs typeface="Arial" panose="020B0604020202020204" pitchFamily="34" charset="0"/>
              </a:rPr>
              <a:t>Cette particule est environ 30 fois plus petite qu’1 millimètre</a:t>
            </a:r>
          </a:p>
        </p:txBody>
      </p:sp>
      <p:pic>
        <p:nvPicPr>
          <p:cNvPr id="5" name="Retour">
            <a:hlinkClick r:id="rId5" action="ppaction://hlinksldjump"/>
            <a:extLst>
              <a:ext uri="{FF2B5EF4-FFF2-40B4-BE49-F238E27FC236}">
                <a16:creationId xmlns:a16="http://schemas.microsoft.com/office/drawing/2014/main" id="{8ABC89BF-2839-1E76-C158-8906DD6379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156026135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6" name="Rectangle 12">
            <a:extLst>
              <a:ext uri="{FF2B5EF4-FFF2-40B4-BE49-F238E27FC236}">
                <a16:creationId xmlns:a16="http://schemas.microsoft.com/office/drawing/2014/main" id="{E6DC6F6E-96EA-FE9B-9DC3-4F09F2B1A7FC}"/>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buClrTx/>
              <a:buFontTx/>
              <a:buNone/>
            </a:pPr>
            <a:r>
              <a:rPr lang="fr-FR" altLang="fr-FR" sz="3200" b="1" dirty="0">
                <a:solidFill>
                  <a:schemeClr val="accent5">
                    <a:lumMod val="75000"/>
                  </a:schemeClr>
                </a:solidFill>
                <a:latin typeface="+mn-lt"/>
                <a:ea typeface="+mn-ea"/>
                <a:cs typeface="Arial" charset="0"/>
              </a:rPr>
              <a:t>Phase particulaire</a:t>
            </a:r>
          </a:p>
        </p:txBody>
      </p:sp>
      <p:sp>
        <p:nvSpPr>
          <p:cNvPr id="41999" name="Text Box 15">
            <a:extLst>
              <a:ext uri="{FF2B5EF4-FFF2-40B4-BE49-F238E27FC236}">
                <a16:creationId xmlns:a16="http://schemas.microsoft.com/office/drawing/2014/main" id="{854A565B-9C20-ED24-3F7F-FE881D8211EC}"/>
              </a:ext>
            </a:extLst>
          </p:cNvPr>
          <p:cNvSpPr txBox="1">
            <a:spLocks noChangeArrowheads="1"/>
          </p:cNvSpPr>
          <p:nvPr/>
        </p:nvSpPr>
        <p:spPr bwMode="auto">
          <a:xfrm>
            <a:off x="1604287" y="1152801"/>
            <a:ext cx="10261647" cy="433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just"/>
            <a:r>
              <a:rPr lang="fr-FR" altLang="fr-FR" sz="2200" dirty="0">
                <a:solidFill>
                  <a:schemeClr val="accent1">
                    <a:lumMod val="75000"/>
                  </a:schemeClr>
                </a:solidFill>
                <a:cs typeface="Arial" panose="020B0604020202020204" pitchFamily="34" charset="0"/>
              </a:rPr>
              <a:t>Pour la phase particules, on retrouve aussi les métaux lourds.</a:t>
            </a:r>
          </a:p>
        </p:txBody>
      </p:sp>
      <p:sp>
        <p:nvSpPr>
          <p:cNvPr id="8" name="Text Box 20">
            <a:extLst>
              <a:ext uri="{FF2B5EF4-FFF2-40B4-BE49-F238E27FC236}">
                <a16:creationId xmlns:a16="http://schemas.microsoft.com/office/drawing/2014/main" id="{0A670A9F-986F-AFA4-6AC4-69B4D0C829BD}"/>
              </a:ext>
            </a:extLst>
          </p:cNvPr>
          <p:cNvSpPr txBox="1">
            <a:spLocks noChangeArrowheads="1"/>
          </p:cNvSpPr>
          <p:nvPr/>
        </p:nvSpPr>
        <p:spPr bwMode="auto">
          <a:xfrm>
            <a:off x="3478408" y="2935994"/>
            <a:ext cx="6724859" cy="4638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2400" b="1" dirty="0">
                <a:solidFill>
                  <a:schemeClr val="accent1">
                    <a:lumMod val="75000"/>
                  </a:schemeClr>
                </a:solidFill>
                <a:cs typeface="Arial" panose="020B0604020202020204" pitchFamily="34" charset="0"/>
              </a:rPr>
              <a:t>On surveille aussi certains métaux lourds (ETM)</a:t>
            </a:r>
          </a:p>
        </p:txBody>
      </p:sp>
      <p:pic>
        <p:nvPicPr>
          <p:cNvPr id="10" name="Image 21">
            <a:hlinkClick r:id="rId3" action="ppaction://hlinksldjump"/>
            <a:extLst>
              <a:ext uri="{FF2B5EF4-FFF2-40B4-BE49-F238E27FC236}">
                <a16:creationId xmlns:a16="http://schemas.microsoft.com/office/drawing/2014/main" id="{C3DD9A9D-FCA6-B2F1-E8D5-E9F10F93715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145184">
            <a:off x="6178339" y="3514280"/>
            <a:ext cx="623905" cy="608505"/>
          </a:xfrm>
          <a:prstGeom prst="rect">
            <a:avLst/>
          </a:prstGeom>
          <a:noFill/>
          <a:ln>
            <a:noFill/>
          </a:ln>
        </p:spPr>
      </p:pic>
      <p:pic>
        <p:nvPicPr>
          <p:cNvPr id="4" name="Image 3">
            <a:extLst>
              <a:ext uri="{FF2B5EF4-FFF2-40B4-BE49-F238E27FC236}">
                <a16:creationId xmlns:a16="http://schemas.microsoft.com/office/drawing/2014/main" id="{98CF0459-2CE5-D88C-B16E-796DB8D5D98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829855" y="2564081"/>
            <a:ext cx="1305231" cy="2636132"/>
          </a:xfrm>
          <a:prstGeom prst="rect">
            <a:avLst/>
          </a:prstGeom>
        </p:spPr>
      </p:pic>
      <p:pic>
        <p:nvPicPr>
          <p:cNvPr id="6" name="Image 5">
            <a:extLst>
              <a:ext uri="{FF2B5EF4-FFF2-40B4-BE49-F238E27FC236}">
                <a16:creationId xmlns:a16="http://schemas.microsoft.com/office/drawing/2014/main" id="{3B71D4FC-ECAC-BB31-2176-33FF2ED841A8}"/>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47204" r="26695"/>
          <a:stretch/>
        </p:blipFill>
        <p:spPr>
          <a:xfrm>
            <a:off x="3064751" y="4712732"/>
            <a:ext cx="1598462" cy="1756789"/>
          </a:xfrm>
          <a:prstGeom prst="rect">
            <a:avLst/>
          </a:prstGeom>
        </p:spPr>
      </p:pic>
      <p:pic>
        <p:nvPicPr>
          <p:cNvPr id="9" name="Image 8">
            <a:extLst>
              <a:ext uri="{FF2B5EF4-FFF2-40B4-BE49-F238E27FC236}">
                <a16:creationId xmlns:a16="http://schemas.microsoft.com/office/drawing/2014/main" id="{6CD0F55B-72AB-CEB4-45A6-2328F6532C6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666533" y="3687523"/>
            <a:ext cx="1832551" cy="2580357"/>
          </a:xfrm>
          <a:prstGeom prst="rect">
            <a:avLst/>
          </a:prstGeom>
        </p:spPr>
      </p:pic>
    </p:spTree>
    <p:extLst>
      <p:ext uri="{BB962C8B-B14F-4D97-AF65-F5344CB8AC3E}">
        <p14:creationId xmlns:p14="http://schemas.microsoft.com/office/powerpoint/2010/main" val="1163008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99"/>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10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par>
                          <p:cTn id="11" fill="hold">
                            <p:stCondLst>
                              <p:cond delay="1500"/>
                            </p:stCondLst>
                            <p:childTnLst>
                              <p:par>
                                <p:cTn id="12" presetID="10"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9"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de la diapositive">
            <a:extLst>
              <a:ext uri="{FF2B5EF4-FFF2-40B4-BE49-F238E27FC236}">
                <a16:creationId xmlns:a16="http://schemas.microsoft.com/office/drawing/2014/main" id="{8FC609C3-F361-8F53-FA97-41C09FA6EA9B}"/>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Les institutions en charge de la surveillance </a:t>
            </a:r>
          </a:p>
          <a:p>
            <a:pPr algn="ctr" eaLnBrk="1" hangingPunct="1">
              <a:buClrTx/>
              <a:buFontTx/>
              <a:buNone/>
            </a:pPr>
            <a:r>
              <a:rPr lang="fr-FR" altLang="fr-FR" sz="3200" b="1" dirty="0">
                <a:solidFill>
                  <a:schemeClr val="accent5">
                    <a:lumMod val="75000"/>
                  </a:schemeClr>
                </a:solidFill>
                <a:latin typeface="+mn-lt"/>
                <a:ea typeface="+mn-ea"/>
                <a:cs typeface="Arial" charset="0"/>
              </a:rPr>
              <a:t>de la qualité de l’air</a:t>
            </a:r>
          </a:p>
        </p:txBody>
      </p:sp>
      <p:pic>
        <p:nvPicPr>
          <p:cNvPr id="8" name="Picto retour">
            <a:hlinkClick r:id="rId3" action="ppaction://hlinksldjump"/>
            <a:extLst>
              <a:ext uri="{FF2B5EF4-FFF2-40B4-BE49-F238E27FC236}">
                <a16:creationId xmlns:a16="http://schemas.microsoft.com/office/drawing/2014/main" id="{2F08E42E-EEFA-5605-ED2F-075D6A2A4F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0814" y="5780047"/>
            <a:ext cx="535823" cy="509684"/>
          </a:xfrm>
          <a:prstGeom prst="rect">
            <a:avLst/>
          </a:prstGeom>
        </p:spPr>
      </p:pic>
      <p:pic>
        <p:nvPicPr>
          <p:cNvPr id="12" name="Image 1">
            <a:extLst>
              <a:ext uri="{FF2B5EF4-FFF2-40B4-BE49-F238E27FC236}">
                <a16:creationId xmlns:a16="http://schemas.microsoft.com/office/drawing/2014/main" id="{6D0F8D2C-965F-9E8B-9FB1-8334230AB62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600609" y="1229032"/>
            <a:ext cx="6019786" cy="5326313"/>
          </a:xfrm>
          <a:prstGeom prst="rect">
            <a:avLst/>
          </a:prstGeom>
        </p:spPr>
      </p:pic>
      <p:pic>
        <p:nvPicPr>
          <p:cNvPr id="14" name="Image AASQA">
            <a:extLst>
              <a:ext uri="{FF2B5EF4-FFF2-40B4-BE49-F238E27FC236}">
                <a16:creationId xmlns:a16="http://schemas.microsoft.com/office/drawing/2014/main" id="{B575F744-576C-F253-DBCC-33142210FB6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499981" y="4838160"/>
            <a:ext cx="5152498" cy="997611"/>
          </a:xfrm>
          <a:prstGeom prst="rect">
            <a:avLst/>
          </a:prstGeom>
        </p:spPr>
      </p:pic>
      <p:pic>
        <p:nvPicPr>
          <p:cNvPr id="10" name="Image LCSQA">
            <a:extLst>
              <a:ext uri="{FF2B5EF4-FFF2-40B4-BE49-F238E27FC236}">
                <a16:creationId xmlns:a16="http://schemas.microsoft.com/office/drawing/2014/main" id="{EB72ACC8-275B-59C1-A099-4B09B41FC07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202426" y="3754303"/>
            <a:ext cx="5525729" cy="1221553"/>
          </a:xfrm>
          <a:prstGeom prst="rect">
            <a:avLst/>
          </a:prstGeom>
        </p:spPr>
      </p:pic>
      <p:pic>
        <p:nvPicPr>
          <p:cNvPr id="7" name="Image ministère">
            <a:extLst>
              <a:ext uri="{FF2B5EF4-FFF2-40B4-BE49-F238E27FC236}">
                <a16:creationId xmlns:a16="http://schemas.microsoft.com/office/drawing/2014/main" id="{8D4EFB32-4399-18E7-4EC4-9D1D870AB4B5}"/>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848465" y="2638126"/>
            <a:ext cx="6119014" cy="1156785"/>
          </a:xfrm>
          <a:prstGeom prst="rect">
            <a:avLst/>
          </a:prstGeom>
        </p:spPr>
      </p:pic>
      <p:pic>
        <p:nvPicPr>
          <p:cNvPr id="16" name="Image Directive europ">
            <a:extLst>
              <a:ext uri="{FF2B5EF4-FFF2-40B4-BE49-F238E27FC236}">
                <a16:creationId xmlns:a16="http://schemas.microsoft.com/office/drawing/2014/main" id="{F7E2993B-8298-3F76-14C3-6D203BA982F8}"/>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390456" y="1508773"/>
            <a:ext cx="6645925" cy="1121201"/>
          </a:xfrm>
          <a:prstGeom prst="rect">
            <a:avLst/>
          </a:prstGeom>
        </p:spPr>
      </p:pic>
      <p:sp>
        <p:nvSpPr>
          <p:cNvPr id="18" name="Texte directives EUR">
            <a:extLst>
              <a:ext uri="{FF2B5EF4-FFF2-40B4-BE49-F238E27FC236}">
                <a16:creationId xmlns:a16="http://schemas.microsoft.com/office/drawing/2014/main" id="{CE2FC7DE-CA93-0BD6-2545-5D71C1F98B49}"/>
              </a:ext>
            </a:extLst>
          </p:cNvPr>
          <p:cNvSpPr txBox="1"/>
          <p:nvPr/>
        </p:nvSpPr>
        <p:spPr>
          <a:xfrm>
            <a:off x="8114172" y="1587997"/>
            <a:ext cx="3824353" cy="646331"/>
          </a:xfrm>
          <a:prstGeom prst="rect">
            <a:avLst/>
          </a:prstGeom>
          <a:noFill/>
        </p:spPr>
        <p:txBody>
          <a:bodyPr wrap="square">
            <a:spAutoFit/>
          </a:bodyPr>
          <a:lstStyle/>
          <a:p>
            <a:pPr algn="ctr"/>
            <a:r>
              <a:rPr lang="fr-FR" dirty="0">
                <a:solidFill>
                  <a:srgbClr val="282F6E"/>
                </a:solidFill>
              </a:rPr>
              <a:t>Assurer la coordination en fixant des normes communes.</a:t>
            </a:r>
          </a:p>
        </p:txBody>
      </p:sp>
      <p:sp>
        <p:nvSpPr>
          <p:cNvPr id="20" name="Texte Minstère">
            <a:extLst>
              <a:ext uri="{FF2B5EF4-FFF2-40B4-BE49-F238E27FC236}">
                <a16:creationId xmlns:a16="http://schemas.microsoft.com/office/drawing/2014/main" id="{B142434E-13C0-6CB1-ED25-35D2D7C5DEF3}"/>
              </a:ext>
            </a:extLst>
          </p:cNvPr>
          <p:cNvSpPr txBox="1"/>
          <p:nvPr/>
        </p:nvSpPr>
        <p:spPr>
          <a:xfrm>
            <a:off x="7620396" y="2673886"/>
            <a:ext cx="4318130" cy="923330"/>
          </a:xfrm>
          <a:prstGeom prst="rect">
            <a:avLst/>
          </a:prstGeom>
          <a:noFill/>
        </p:spPr>
        <p:txBody>
          <a:bodyPr wrap="square">
            <a:spAutoFit/>
          </a:bodyPr>
          <a:lstStyle/>
          <a:p>
            <a:pPr algn="ctr"/>
            <a:r>
              <a:rPr lang="fr-FR" dirty="0">
                <a:solidFill>
                  <a:srgbClr val="282F6E"/>
                </a:solidFill>
              </a:rPr>
              <a:t>Responsable de la coordination de la surveillance des polluants réglementés dans l’air.</a:t>
            </a:r>
          </a:p>
        </p:txBody>
      </p:sp>
      <p:sp>
        <p:nvSpPr>
          <p:cNvPr id="22" name="Texte LCSQA">
            <a:extLst>
              <a:ext uri="{FF2B5EF4-FFF2-40B4-BE49-F238E27FC236}">
                <a16:creationId xmlns:a16="http://schemas.microsoft.com/office/drawing/2014/main" id="{BCBBBBB1-CA47-88CB-A2A4-FBB2F4A1056D}"/>
              </a:ext>
            </a:extLst>
          </p:cNvPr>
          <p:cNvSpPr txBox="1"/>
          <p:nvPr/>
        </p:nvSpPr>
        <p:spPr>
          <a:xfrm>
            <a:off x="7466490" y="3795420"/>
            <a:ext cx="4472035" cy="646331"/>
          </a:xfrm>
          <a:prstGeom prst="rect">
            <a:avLst/>
          </a:prstGeom>
          <a:noFill/>
        </p:spPr>
        <p:txBody>
          <a:bodyPr wrap="square">
            <a:spAutoFit/>
          </a:bodyPr>
          <a:lstStyle/>
          <a:p>
            <a:pPr algn="ctr"/>
            <a:r>
              <a:rPr lang="fr-FR" dirty="0">
                <a:solidFill>
                  <a:srgbClr val="282F6E"/>
                </a:solidFill>
              </a:rPr>
              <a:t>Charger de la coordination scientifique et technique.</a:t>
            </a:r>
          </a:p>
        </p:txBody>
      </p:sp>
      <p:sp>
        <p:nvSpPr>
          <p:cNvPr id="24" name="Texte AASQA">
            <a:extLst>
              <a:ext uri="{FF2B5EF4-FFF2-40B4-BE49-F238E27FC236}">
                <a16:creationId xmlns:a16="http://schemas.microsoft.com/office/drawing/2014/main" id="{7A356AEC-6DFB-968E-1052-3A1D478D5CC0}"/>
              </a:ext>
            </a:extLst>
          </p:cNvPr>
          <p:cNvSpPr txBox="1"/>
          <p:nvPr/>
        </p:nvSpPr>
        <p:spPr>
          <a:xfrm>
            <a:off x="7415571" y="4869759"/>
            <a:ext cx="4472036" cy="646331"/>
          </a:xfrm>
          <a:prstGeom prst="rect">
            <a:avLst/>
          </a:prstGeom>
          <a:noFill/>
        </p:spPr>
        <p:txBody>
          <a:bodyPr wrap="square">
            <a:spAutoFit/>
          </a:bodyPr>
          <a:lstStyle/>
          <a:p>
            <a:pPr algn="ctr"/>
            <a:r>
              <a:rPr lang="fr-FR" dirty="0">
                <a:solidFill>
                  <a:srgbClr val="282F6E"/>
                </a:solidFill>
              </a:rPr>
              <a:t>Produire les données de mesure de la qualité de l’air puis informer le public.</a:t>
            </a:r>
          </a:p>
        </p:txBody>
      </p:sp>
    </p:spTree>
    <p:extLst>
      <p:ext uri="{BB962C8B-B14F-4D97-AF65-F5344CB8AC3E}">
        <p14:creationId xmlns:p14="http://schemas.microsoft.com/office/powerpoint/2010/main" val="207889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40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40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400"/>
                                  </p:stCondLst>
                                  <p:childTnLst>
                                    <p:set>
                                      <p:cBhvr>
                                        <p:cTn id="25" dur="1" fill="hold">
                                          <p:stCondLst>
                                            <p:cond delay="0"/>
                                          </p:stCondLst>
                                        </p:cTn>
                                        <p:tgtEl>
                                          <p:spTgt spid="2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40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P spid="24" grpId="0"/>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87394" name="Groupe 4">
            <a:extLst>
              <a:ext uri="{FF2B5EF4-FFF2-40B4-BE49-F238E27FC236}">
                <a16:creationId xmlns:a16="http://schemas.microsoft.com/office/drawing/2014/main" id="{8F58CBE1-D875-8398-DC9B-E3CF26E61845}"/>
              </a:ext>
            </a:extLst>
          </p:cNvPr>
          <p:cNvGrpSpPr>
            <a:grpSpLocks/>
          </p:cNvGrpSpPr>
          <p:nvPr/>
        </p:nvGrpSpPr>
        <p:grpSpPr bwMode="auto">
          <a:xfrm>
            <a:off x="1465263" y="985838"/>
            <a:ext cx="5175250" cy="2763837"/>
            <a:chOff x="1848583" y="1054159"/>
            <a:chExt cx="4687154" cy="2573465"/>
          </a:xfrm>
        </p:grpSpPr>
        <p:pic>
          <p:nvPicPr>
            <p:cNvPr id="187436" name="Image 2">
              <a:extLst>
                <a:ext uri="{FF2B5EF4-FFF2-40B4-BE49-F238E27FC236}">
                  <a16:creationId xmlns:a16="http://schemas.microsoft.com/office/drawing/2014/main" id="{FF5A90A3-B1D5-1F4D-9043-2405DB3F22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8583" y="1054159"/>
              <a:ext cx="4687154" cy="2573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437" name="Rectangle 3">
              <a:extLst>
                <a:ext uri="{FF2B5EF4-FFF2-40B4-BE49-F238E27FC236}">
                  <a16:creationId xmlns:a16="http://schemas.microsoft.com/office/drawing/2014/main" id="{AC939D27-E8CD-6F87-5312-8CA571CFEC2D}"/>
                </a:ext>
              </a:extLst>
            </p:cNvPr>
            <p:cNvSpPr>
              <a:spLocks noChangeArrowheads="1"/>
            </p:cNvSpPr>
            <p:nvPr/>
          </p:nvSpPr>
          <p:spPr bwMode="auto">
            <a:xfrm>
              <a:off x="5455966" y="1244840"/>
              <a:ext cx="1006444" cy="181813"/>
            </a:xfrm>
            <a:prstGeom prst="rect">
              <a:avLst/>
            </a:prstGeom>
            <a:solidFill>
              <a:srgbClr val="1D1D1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endParaRPr lang="fr-FR" altLang="fr-FR" sz="1400" b="1">
                <a:solidFill>
                  <a:srgbClr val="FFFFFF"/>
                </a:solidFill>
                <a:cs typeface="Arial" panose="020B0604020202020204" pitchFamily="34" charset="0"/>
              </a:endParaRPr>
            </a:p>
          </p:txBody>
        </p:sp>
      </p:grpSp>
      <p:sp>
        <p:nvSpPr>
          <p:cNvPr id="50" name="Rectangle 1">
            <a:extLst>
              <a:ext uri="{FF2B5EF4-FFF2-40B4-BE49-F238E27FC236}">
                <a16:creationId xmlns:a16="http://schemas.microsoft.com/office/drawing/2014/main" id="{3D8D19A9-8CE6-1A5D-3BD5-CF244DCC0F2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51" name="Rectangle 2">
            <a:extLst>
              <a:ext uri="{FF2B5EF4-FFF2-40B4-BE49-F238E27FC236}">
                <a16:creationId xmlns:a16="http://schemas.microsoft.com/office/drawing/2014/main" id="{AA8A4591-0809-DAEE-FC85-F0AE09D1CDA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200" b="1" dirty="0">
                <a:solidFill>
                  <a:schemeClr val="accent5">
                    <a:lumMod val="75000"/>
                  </a:schemeClr>
                </a:solidFill>
              </a:rPr>
              <a:t>Qu’est-ce que les métaux lourds ? </a:t>
            </a:r>
          </a:p>
        </p:txBody>
      </p:sp>
      <p:pic>
        <p:nvPicPr>
          <p:cNvPr id="187397" name="PictoVideo">
            <a:extLst>
              <a:ext uri="{FF2B5EF4-FFF2-40B4-BE49-F238E27FC236}">
                <a16:creationId xmlns:a16="http://schemas.microsoft.com/office/drawing/2014/main" id="{D5E180BC-D1DB-7D4C-746D-D594E4C8C0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Info">
            <a:extLst>
              <a:ext uri="{FF2B5EF4-FFF2-40B4-BE49-F238E27FC236}">
                <a16:creationId xmlns:a16="http://schemas.microsoft.com/office/drawing/2014/main" id="{1780C3DD-DD17-E75C-31F8-323E929ADCF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44546A"/>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5" name="ZtxtP-Video">
            <a:extLst>
              <a:ext uri="{FF2B5EF4-FFF2-40B4-BE49-F238E27FC236}">
                <a16:creationId xmlns:a16="http://schemas.microsoft.com/office/drawing/2014/main" id="{DB8FD352-C95D-B008-6213-8F74F3033F8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44546A"/>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7400" name="PictoGuide">
            <a:extLst>
              <a:ext uri="{FF2B5EF4-FFF2-40B4-BE49-F238E27FC236}">
                <a16:creationId xmlns:a16="http://schemas.microsoft.com/office/drawing/2014/main" id="{8BB869D4-1EB5-1D60-2773-A5F81070FA0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txtP-Guide">
            <a:extLst>
              <a:ext uri="{FF2B5EF4-FFF2-40B4-BE49-F238E27FC236}">
                <a16:creationId xmlns:a16="http://schemas.microsoft.com/office/drawing/2014/main" id="{326B52E0-E6B0-BBDA-8D03-7ACFA944353A}"/>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44546A"/>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21" name="ZtxtP-Video">
            <a:extLst>
              <a:ext uri="{FF2B5EF4-FFF2-40B4-BE49-F238E27FC236}">
                <a16:creationId xmlns:a16="http://schemas.microsoft.com/office/drawing/2014/main" id="{3AB62A09-F2D1-1FAB-640B-8B9DD4B5E42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rgbClr val="44546A"/>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87403" name="PictoVideo">
            <a:extLst>
              <a:ext uri="{FF2B5EF4-FFF2-40B4-BE49-F238E27FC236}">
                <a16:creationId xmlns:a16="http://schemas.microsoft.com/office/drawing/2014/main" id="{29C95063-F46A-6E81-F3B1-41F51D9B290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Image 42">
            <a:extLst>
              <a:ext uri="{FF2B5EF4-FFF2-40B4-BE49-F238E27FC236}">
                <a16:creationId xmlns:a16="http://schemas.microsoft.com/office/drawing/2014/main" id="{BFB0B4C3-17E6-FFDF-91DD-6349DCCD94E4}"/>
              </a:ext>
            </a:extLst>
          </p:cNvPr>
          <p:cNvPicPr>
            <a:picLocks noChangeAspect="1"/>
          </p:cNvPicPr>
          <p:nvPr/>
        </p:nvPicPr>
        <p:blipFill>
          <a:blip r:embed="rId7" cstate="print">
            <a:duotone>
              <a:prstClr val="black"/>
              <a:schemeClr val="tx2">
                <a:tint val="45000"/>
                <a:satMod val="400000"/>
              </a:schemeClr>
            </a:duotone>
          </a:blip>
          <a:srcRect/>
          <a:stretch>
            <a:fillRect/>
          </a:stretch>
        </p:blipFill>
        <p:spPr bwMode="auto">
          <a:xfrm>
            <a:off x="292100" y="1704975"/>
            <a:ext cx="779463" cy="661988"/>
          </a:xfrm>
          <a:prstGeom prst="rect">
            <a:avLst/>
          </a:prstGeom>
          <a:noFill/>
          <a:ln>
            <a:noFill/>
          </a:ln>
        </p:spPr>
      </p:pic>
      <p:sp>
        <p:nvSpPr>
          <p:cNvPr id="55310" name="Rectangle 2">
            <a:extLst>
              <a:ext uri="{FF2B5EF4-FFF2-40B4-BE49-F238E27FC236}">
                <a16:creationId xmlns:a16="http://schemas.microsoft.com/office/drawing/2014/main" id="{015EAB57-CEBF-8265-3ABE-EFF40F105F97}"/>
              </a:ext>
            </a:extLst>
          </p:cNvPr>
          <p:cNvSpPr>
            <a:spLocks noChangeArrowheads="1"/>
          </p:cNvSpPr>
          <p:nvPr/>
        </p:nvSpPr>
        <p:spPr bwMode="auto">
          <a:xfrm>
            <a:off x="1465263" y="3776663"/>
            <a:ext cx="5175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1000" dirty="0">
                <a:solidFill>
                  <a:srgbClr val="3A3A3A"/>
                </a:solidFill>
                <a:cs typeface="Calibri" panose="020F0502020204030204" pitchFamily="34" charset="0"/>
              </a:rPr>
              <a:t>Certains scientifiques définissent les métaux lourds comme tous les éléments compris entre le cuivre (Cu) et le plomb (Pb) dans le tableau périodique des éléments. </a:t>
            </a:r>
            <a:endParaRPr lang="fr-FR" altLang="fr-FR" sz="1000" dirty="0">
              <a:solidFill>
                <a:srgbClr val="000000"/>
              </a:solidFill>
              <a:cs typeface="Calibri" panose="020F0502020204030204" pitchFamily="34" charset="0"/>
            </a:endParaRPr>
          </a:p>
        </p:txBody>
      </p:sp>
      <p:grpSp>
        <p:nvGrpSpPr>
          <p:cNvPr id="49172" name="Groupe 4">
            <a:extLst>
              <a:ext uri="{FF2B5EF4-FFF2-40B4-BE49-F238E27FC236}">
                <a16:creationId xmlns:a16="http://schemas.microsoft.com/office/drawing/2014/main" id="{38744B92-AF8F-1946-8522-66E530D96B97}"/>
              </a:ext>
            </a:extLst>
          </p:cNvPr>
          <p:cNvGrpSpPr>
            <a:grpSpLocks/>
          </p:cNvGrpSpPr>
          <p:nvPr/>
        </p:nvGrpSpPr>
        <p:grpSpPr bwMode="auto">
          <a:xfrm>
            <a:off x="7413625" y="4959350"/>
            <a:ext cx="2000250" cy="879475"/>
            <a:chOff x="7405985" y="4851082"/>
            <a:chExt cx="2000250" cy="879475"/>
          </a:xfrm>
          <a:solidFill>
            <a:schemeClr val="accent5"/>
          </a:solidFill>
        </p:grpSpPr>
        <p:sp>
          <p:nvSpPr>
            <p:cNvPr id="72" name="Ellipse 3">
              <a:extLst>
                <a:ext uri="{FF2B5EF4-FFF2-40B4-BE49-F238E27FC236}">
                  <a16:creationId xmlns:a16="http://schemas.microsoft.com/office/drawing/2014/main" id="{A89BEB68-C3B6-04B1-5017-8041400F2692}"/>
                </a:ext>
              </a:extLst>
            </p:cNvPr>
            <p:cNvSpPr/>
            <p:nvPr/>
          </p:nvSpPr>
          <p:spPr bwMode="auto">
            <a:xfrm>
              <a:off x="7405985" y="4851082"/>
              <a:ext cx="1879600" cy="8794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sz="2000" dirty="0">
                <a:solidFill>
                  <a:prstClr val="white"/>
                </a:solidFill>
                <a:cs typeface="Calibri" panose="020F0502020204030204" pitchFamily="34" charset="0"/>
              </a:endParaRPr>
            </a:p>
          </p:txBody>
        </p:sp>
        <p:sp>
          <p:nvSpPr>
            <p:cNvPr id="187435" name="Rectangle 16">
              <a:extLst>
                <a:ext uri="{FF2B5EF4-FFF2-40B4-BE49-F238E27FC236}">
                  <a16:creationId xmlns:a16="http://schemas.microsoft.com/office/drawing/2014/main" id="{1800940E-B518-26BD-E863-EE96E7A1707F}"/>
                </a:ext>
              </a:extLst>
            </p:cNvPr>
            <p:cNvSpPr>
              <a:spLocks noChangeArrowheads="1"/>
            </p:cNvSpPr>
            <p:nvPr/>
          </p:nvSpPr>
          <p:spPr bwMode="auto">
            <a:xfrm>
              <a:off x="7405985" y="4908232"/>
              <a:ext cx="2000250" cy="73866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100" b="1" dirty="0">
                  <a:solidFill>
                    <a:schemeClr val="bg1"/>
                  </a:solidFill>
                </a:rPr>
                <a:t>Les plus </a:t>
              </a:r>
            </a:p>
            <a:p>
              <a:pPr algn="ctr">
                <a:lnSpc>
                  <a:spcPct val="100000"/>
                </a:lnSpc>
                <a:spcBef>
                  <a:spcPct val="0"/>
                </a:spcBef>
                <a:buFontTx/>
                <a:buNone/>
              </a:pPr>
              <a:r>
                <a:rPr lang="fr-FR" altLang="fr-FR" sz="2100" b="1" dirty="0">
                  <a:solidFill>
                    <a:schemeClr val="bg1"/>
                  </a:solidFill>
                </a:rPr>
                <a:t>connus ?</a:t>
              </a:r>
              <a:endParaRPr lang="fr-FR" altLang="fr-FR" sz="2100" dirty="0">
                <a:solidFill>
                  <a:schemeClr val="bg1"/>
                </a:solidFill>
              </a:endParaRPr>
            </a:p>
          </p:txBody>
        </p:sp>
      </p:grpSp>
      <p:sp>
        <p:nvSpPr>
          <p:cNvPr id="71" name="Ellipse 3">
            <a:extLst>
              <a:ext uri="{FF2B5EF4-FFF2-40B4-BE49-F238E27FC236}">
                <a16:creationId xmlns:a16="http://schemas.microsoft.com/office/drawing/2014/main" id="{C490B742-080B-7B27-1E37-A1BF64707526}"/>
              </a:ext>
            </a:extLst>
          </p:cNvPr>
          <p:cNvSpPr/>
          <p:nvPr/>
        </p:nvSpPr>
        <p:spPr bwMode="auto">
          <a:xfrm>
            <a:off x="6792913" y="2779031"/>
            <a:ext cx="5407025" cy="12096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1">
              <a:lumMod val="75000"/>
            </a:schemeClr>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a:solidFill>
                <a:prstClr val="white"/>
              </a:solidFill>
            </a:endParaRPr>
          </a:p>
        </p:txBody>
      </p:sp>
      <p:sp>
        <p:nvSpPr>
          <p:cNvPr id="187433" name="Rectangle 2">
            <a:extLst>
              <a:ext uri="{FF2B5EF4-FFF2-40B4-BE49-F238E27FC236}">
                <a16:creationId xmlns:a16="http://schemas.microsoft.com/office/drawing/2014/main" id="{17F8A554-3FE8-F7E7-0B20-5E209463343C}"/>
              </a:ext>
            </a:extLst>
          </p:cNvPr>
          <p:cNvSpPr>
            <a:spLocks noChangeArrowheads="1"/>
          </p:cNvSpPr>
          <p:nvPr/>
        </p:nvSpPr>
        <p:spPr bwMode="auto">
          <a:xfrm>
            <a:off x="6922643" y="2898421"/>
            <a:ext cx="5108707" cy="1016322"/>
          </a:xfrm>
          <a:prstGeom prst="rect">
            <a:avLst/>
          </a:prstGeom>
          <a:noFill/>
          <a:ln>
            <a:noFill/>
          </a:ln>
        </p:spPr>
        <p:txBody>
          <a:bodyPr>
            <a:spAutoFit/>
          </a:bodyPr>
          <a:lstStyle>
            <a:lvl1pPr indent="15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600"/>
              </a:spcBef>
              <a:buFontTx/>
              <a:buNone/>
            </a:pPr>
            <a:r>
              <a:rPr lang="fr-FR" altLang="fr-FR" sz="2000" i="1" dirty="0">
                <a:solidFill>
                  <a:srgbClr val="FFFFFF"/>
                </a:solidFill>
                <a:cs typeface="Arial" panose="020B0604020202020204" pitchFamily="34" charset="0"/>
              </a:rPr>
              <a:t>Une exposition à de </a:t>
            </a:r>
            <a:r>
              <a:rPr lang="fr-FR" altLang="fr-FR" sz="2000" b="1" i="1" dirty="0">
                <a:solidFill>
                  <a:srgbClr val="FFFFFF"/>
                </a:solidFill>
                <a:cs typeface="Arial" panose="020B0604020202020204" pitchFamily="34" charset="0"/>
              </a:rPr>
              <a:t>fortes doses </a:t>
            </a:r>
            <a:r>
              <a:rPr lang="fr-FR" altLang="fr-FR" sz="2000" i="1" dirty="0">
                <a:solidFill>
                  <a:srgbClr val="FFFFFF"/>
                </a:solidFill>
                <a:cs typeface="Arial" panose="020B0604020202020204" pitchFamily="34" charset="0"/>
              </a:rPr>
              <a:t>peut impliquer de nombreuses </a:t>
            </a:r>
            <a:r>
              <a:rPr lang="fr-FR" altLang="fr-FR" sz="2000" b="1" i="1" dirty="0">
                <a:solidFill>
                  <a:srgbClr val="FFFFFF"/>
                </a:solidFill>
                <a:cs typeface="Arial" panose="020B0604020202020204" pitchFamily="34" charset="0"/>
              </a:rPr>
              <a:t>pathologies sévères pour l’Homme et les êtres vivants (faune et flore).</a:t>
            </a:r>
          </a:p>
        </p:txBody>
      </p:sp>
      <p:sp>
        <p:nvSpPr>
          <p:cNvPr id="69" name="Ellipse 3">
            <a:extLst>
              <a:ext uri="{FF2B5EF4-FFF2-40B4-BE49-F238E27FC236}">
                <a16:creationId xmlns:a16="http://schemas.microsoft.com/office/drawing/2014/main" id="{AE67715B-953C-F3E2-F693-D6646C85F532}"/>
              </a:ext>
            </a:extLst>
          </p:cNvPr>
          <p:cNvSpPr/>
          <p:nvPr/>
        </p:nvSpPr>
        <p:spPr bwMode="auto">
          <a:xfrm>
            <a:off x="9558338" y="5059363"/>
            <a:ext cx="1457325" cy="45402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bg2">
              <a:lumMod val="75000"/>
            </a:schemeClr>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600" b="1" dirty="0">
                <a:solidFill>
                  <a:prstClr val="white"/>
                </a:solidFill>
              </a:rPr>
              <a:t>Le plomb</a:t>
            </a:r>
          </a:p>
        </p:txBody>
      </p:sp>
      <p:sp>
        <p:nvSpPr>
          <p:cNvPr id="187430" name="Flèche droite 75">
            <a:extLst>
              <a:ext uri="{FF2B5EF4-FFF2-40B4-BE49-F238E27FC236}">
                <a16:creationId xmlns:a16="http://schemas.microsoft.com/office/drawing/2014/main" id="{0AD8F3CD-AA31-E1E0-7C61-8DBD635E334D}"/>
              </a:ext>
            </a:extLst>
          </p:cNvPr>
          <p:cNvSpPr>
            <a:spLocks noChangeArrowheads="1"/>
          </p:cNvSpPr>
          <p:nvPr/>
        </p:nvSpPr>
        <p:spPr bwMode="auto">
          <a:xfrm>
            <a:off x="9348788" y="5186363"/>
            <a:ext cx="284162" cy="225425"/>
          </a:xfrm>
          <a:prstGeom prst="rightArrow">
            <a:avLst>
              <a:gd name="adj1" fmla="val 50000"/>
              <a:gd name="adj2" fmla="val 50002"/>
            </a:avLst>
          </a:prstGeom>
          <a:solidFill>
            <a:srgbClr val="2F5597"/>
          </a:solidFill>
          <a:ln>
            <a:noFill/>
          </a:ln>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endParaRPr lang="fr-FR" altLang="fr-FR" sz="1400" b="1">
              <a:solidFill>
                <a:srgbClr val="FFFFFF"/>
              </a:solidFill>
              <a:cs typeface="Arial" panose="020B0604020202020204" pitchFamily="34" charset="0"/>
            </a:endParaRPr>
          </a:p>
        </p:txBody>
      </p:sp>
      <p:pic>
        <p:nvPicPr>
          <p:cNvPr id="187431" name="+ effets">
            <a:hlinkClick r:id="rId8" action="ppaction://hlinksldjump"/>
            <a:extLst>
              <a:ext uri="{FF2B5EF4-FFF2-40B4-BE49-F238E27FC236}">
                <a16:creationId xmlns:a16="http://schemas.microsoft.com/office/drawing/2014/main" id="{047201C7-42F0-F535-C913-92DB716612A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831513" y="5127625"/>
            <a:ext cx="404812"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Ellipse 3">
            <a:extLst>
              <a:ext uri="{FF2B5EF4-FFF2-40B4-BE49-F238E27FC236}">
                <a16:creationId xmlns:a16="http://schemas.microsoft.com/office/drawing/2014/main" id="{DDD00C74-722D-893A-6DB8-8C28B57C7C2F}"/>
              </a:ext>
            </a:extLst>
          </p:cNvPr>
          <p:cNvSpPr/>
          <p:nvPr/>
        </p:nvSpPr>
        <p:spPr bwMode="auto">
          <a:xfrm>
            <a:off x="9558338" y="4559300"/>
            <a:ext cx="1457325" cy="45402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bg2">
              <a:lumMod val="75000"/>
            </a:schemeClr>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600" b="1" dirty="0">
                <a:solidFill>
                  <a:prstClr val="white"/>
                </a:solidFill>
              </a:rPr>
              <a:t>Le mercure</a:t>
            </a:r>
          </a:p>
        </p:txBody>
      </p:sp>
      <p:sp>
        <p:nvSpPr>
          <p:cNvPr id="187427" name="Flèche droite 74">
            <a:extLst>
              <a:ext uri="{FF2B5EF4-FFF2-40B4-BE49-F238E27FC236}">
                <a16:creationId xmlns:a16="http://schemas.microsoft.com/office/drawing/2014/main" id="{F7497476-0DFA-8EBD-27CE-57B0942D9567}"/>
              </a:ext>
            </a:extLst>
          </p:cNvPr>
          <p:cNvSpPr>
            <a:spLocks noChangeArrowheads="1"/>
          </p:cNvSpPr>
          <p:nvPr/>
        </p:nvSpPr>
        <p:spPr bwMode="auto">
          <a:xfrm>
            <a:off x="9347200" y="4727575"/>
            <a:ext cx="284163" cy="223838"/>
          </a:xfrm>
          <a:prstGeom prst="rightArrow">
            <a:avLst>
              <a:gd name="adj1" fmla="val 50000"/>
              <a:gd name="adj2" fmla="val 49998"/>
            </a:avLst>
          </a:prstGeom>
          <a:solidFill>
            <a:srgbClr val="2F5597"/>
          </a:solidFill>
          <a:ln>
            <a:noFill/>
          </a:ln>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endParaRPr lang="fr-FR" altLang="fr-FR" sz="1400" b="1">
              <a:solidFill>
                <a:srgbClr val="FFFFFF"/>
              </a:solidFill>
              <a:cs typeface="Arial" panose="020B0604020202020204" pitchFamily="34" charset="0"/>
            </a:endParaRPr>
          </a:p>
        </p:txBody>
      </p:sp>
      <p:pic>
        <p:nvPicPr>
          <p:cNvPr id="187428" name="+ effets">
            <a:hlinkClick r:id="rId10" action="ppaction://hlinksldjump"/>
            <a:extLst>
              <a:ext uri="{FF2B5EF4-FFF2-40B4-BE49-F238E27FC236}">
                <a16:creationId xmlns:a16="http://schemas.microsoft.com/office/drawing/2014/main" id="{C407106E-B262-FA9D-ED34-B3CA9FBC293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809288" y="4637088"/>
            <a:ext cx="404812"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Ellipse 3">
            <a:extLst>
              <a:ext uri="{FF2B5EF4-FFF2-40B4-BE49-F238E27FC236}">
                <a16:creationId xmlns:a16="http://schemas.microsoft.com/office/drawing/2014/main" id="{CC7AE273-D3B6-ED83-89A8-3C302576D134}"/>
              </a:ext>
            </a:extLst>
          </p:cNvPr>
          <p:cNvSpPr/>
          <p:nvPr/>
        </p:nvSpPr>
        <p:spPr bwMode="auto">
          <a:xfrm>
            <a:off x="9558338" y="5573713"/>
            <a:ext cx="1457325" cy="45402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bg2">
              <a:lumMod val="75000"/>
            </a:schemeClr>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600" b="1" dirty="0">
                <a:solidFill>
                  <a:prstClr val="white"/>
                </a:solidFill>
              </a:rPr>
              <a:t>Le cadmium</a:t>
            </a:r>
          </a:p>
        </p:txBody>
      </p:sp>
      <p:sp>
        <p:nvSpPr>
          <p:cNvPr id="187424" name="Flèche droite 76">
            <a:extLst>
              <a:ext uri="{FF2B5EF4-FFF2-40B4-BE49-F238E27FC236}">
                <a16:creationId xmlns:a16="http://schemas.microsoft.com/office/drawing/2014/main" id="{F473841B-D90E-8DF8-9D3B-4A9C585399AA}"/>
              </a:ext>
            </a:extLst>
          </p:cNvPr>
          <p:cNvSpPr>
            <a:spLocks noChangeArrowheads="1"/>
          </p:cNvSpPr>
          <p:nvPr/>
        </p:nvSpPr>
        <p:spPr bwMode="auto">
          <a:xfrm>
            <a:off x="9347200" y="5683250"/>
            <a:ext cx="284163" cy="223838"/>
          </a:xfrm>
          <a:prstGeom prst="rightArrow">
            <a:avLst>
              <a:gd name="adj1" fmla="val 50000"/>
              <a:gd name="adj2" fmla="val 49998"/>
            </a:avLst>
          </a:prstGeom>
          <a:solidFill>
            <a:srgbClr val="2F5597"/>
          </a:solidFill>
          <a:ln>
            <a:noFill/>
          </a:ln>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endParaRPr lang="fr-FR" altLang="fr-FR" sz="1400" b="1">
              <a:solidFill>
                <a:srgbClr val="FFFFFF"/>
              </a:solidFill>
              <a:cs typeface="Arial" panose="020B0604020202020204" pitchFamily="34" charset="0"/>
            </a:endParaRPr>
          </a:p>
        </p:txBody>
      </p:sp>
      <p:pic>
        <p:nvPicPr>
          <p:cNvPr id="187425" name="+ effets">
            <a:hlinkClick r:id="rId11" action="ppaction://hlinksldjump"/>
            <a:extLst>
              <a:ext uri="{FF2B5EF4-FFF2-40B4-BE49-F238E27FC236}">
                <a16:creationId xmlns:a16="http://schemas.microsoft.com/office/drawing/2014/main" id="{AAC35D46-C57A-539A-6D4D-5B366A675BC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853738" y="5618163"/>
            <a:ext cx="404812"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9" name="Rectangle 5">
            <a:extLst>
              <a:ext uri="{FF2B5EF4-FFF2-40B4-BE49-F238E27FC236}">
                <a16:creationId xmlns:a16="http://schemas.microsoft.com/office/drawing/2014/main" id="{6DEACDFB-93AB-61A8-E174-66BF85D1C073}"/>
              </a:ext>
            </a:extLst>
          </p:cNvPr>
          <p:cNvSpPr>
            <a:spLocks noChangeArrowheads="1"/>
          </p:cNvSpPr>
          <p:nvPr/>
        </p:nvSpPr>
        <p:spPr bwMode="auto">
          <a:xfrm>
            <a:off x="6792913" y="1136650"/>
            <a:ext cx="5265738" cy="17466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 typeface="Arial" panose="020B0604020202020204" pitchFamily="34" charset="0"/>
              <a:buNone/>
              <a:defRPr/>
            </a:pPr>
            <a:r>
              <a:rPr lang="fr-FR" altLang="fr-FR" sz="2150" dirty="0">
                <a:solidFill>
                  <a:srgbClr val="2F5597"/>
                </a:solidFill>
              </a:rPr>
              <a:t>Les métaux lourds sont </a:t>
            </a:r>
            <a:r>
              <a:rPr lang="fr-FR" altLang="fr-FR" sz="2150" b="1" dirty="0">
                <a:solidFill>
                  <a:srgbClr val="2F5597"/>
                </a:solidFill>
              </a:rPr>
              <a:t>présents naturellement dans notre environnement </a:t>
            </a:r>
            <a:r>
              <a:rPr lang="fr-FR" altLang="fr-FR" sz="2150" dirty="0">
                <a:solidFill>
                  <a:srgbClr val="2F5597"/>
                </a:solidFill>
              </a:rPr>
              <a:t>et </a:t>
            </a:r>
            <a:r>
              <a:rPr lang="fr-FR" altLang="fr-FR" sz="2150" b="1" dirty="0">
                <a:solidFill>
                  <a:srgbClr val="2F5597"/>
                </a:solidFill>
              </a:rPr>
              <a:t>sont émis entre autres lors de l’utilisation de combustibles fossiles </a:t>
            </a:r>
            <a:r>
              <a:rPr lang="fr-FR" altLang="fr-FR" sz="2150" dirty="0">
                <a:solidFill>
                  <a:srgbClr val="2F5597"/>
                </a:solidFill>
              </a:rPr>
              <a:t>sous forme de fines très particules.</a:t>
            </a:r>
          </a:p>
        </p:txBody>
      </p:sp>
      <p:grpSp>
        <p:nvGrpSpPr>
          <p:cNvPr id="187419" name="Groupe 42">
            <a:extLst>
              <a:ext uri="{FF2B5EF4-FFF2-40B4-BE49-F238E27FC236}">
                <a16:creationId xmlns:a16="http://schemas.microsoft.com/office/drawing/2014/main" id="{7106BA35-D583-29AE-FAB2-BCCC17DD5CCE}"/>
              </a:ext>
            </a:extLst>
          </p:cNvPr>
          <p:cNvGrpSpPr>
            <a:grpSpLocks/>
          </p:cNvGrpSpPr>
          <p:nvPr/>
        </p:nvGrpSpPr>
        <p:grpSpPr bwMode="auto">
          <a:xfrm>
            <a:off x="6923089" y="3968077"/>
            <a:ext cx="2508250" cy="795337"/>
            <a:chOff x="6323555" y="4905801"/>
            <a:chExt cx="2458971" cy="879475"/>
          </a:xfrm>
          <a:solidFill>
            <a:schemeClr val="accent5"/>
          </a:solidFill>
        </p:grpSpPr>
        <p:sp>
          <p:nvSpPr>
            <p:cNvPr id="45" name="Ellipse 3">
              <a:extLst>
                <a:ext uri="{FF2B5EF4-FFF2-40B4-BE49-F238E27FC236}">
                  <a16:creationId xmlns:a16="http://schemas.microsoft.com/office/drawing/2014/main" id="{02F56625-DE0A-37B9-D9A1-40F5B8CF4AAF}"/>
                </a:ext>
              </a:extLst>
            </p:cNvPr>
            <p:cNvSpPr/>
            <p:nvPr/>
          </p:nvSpPr>
          <p:spPr bwMode="auto">
            <a:xfrm>
              <a:off x="6323555" y="4905801"/>
              <a:ext cx="2458971" cy="8794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sz="2000" dirty="0">
                <a:solidFill>
                  <a:prstClr val="white"/>
                </a:solidFill>
                <a:cs typeface="Calibri" panose="020F0502020204030204" pitchFamily="34" charset="0"/>
              </a:endParaRPr>
            </a:p>
          </p:txBody>
        </p:sp>
        <p:sp>
          <p:nvSpPr>
            <p:cNvPr id="187422" name="Rectangle 16">
              <a:extLst>
                <a:ext uri="{FF2B5EF4-FFF2-40B4-BE49-F238E27FC236}">
                  <a16:creationId xmlns:a16="http://schemas.microsoft.com/office/drawing/2014/main" id="{6E3EB268-CD08-DC6D-5DF0-82A3D4E796F4}"/>
                </a:ext>
              </a:extLst>
            </p:cNvPr>
            <p:cNvSpPr>
              <a:spLocks noChangeArrowheads="1"/>
            </p:cNvSpPr>
            <p:nvPr/>
          </p:nvSpPr>
          <p:spPr bwMode="auto">
            <a:xfrm>
              <a:off x="6416960" y="4931338"/>
              <a:ext cx="2220973" cy="81680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100" b="1" dirty="0">
                  <a:solidFill>
                    <a:schemeClr val="bg1"/>
                  </a:solidFill>
                </a:rPr>
                <a:t>Qu’est-ce que la bioaccumulation ?</a:t>
              </a:r>
              <a:endParaRPr lang="fr-FR" altLang="fr-FR" sz="2100" dirty="0">
                <a:solidFill>
                  <a:schemeClr val="bg1"/>
                </a:solidFill>
              </a:endParaRPr>
            </a:p>
          </p:txBody>
        </p:sp>
      </p:grpSp>
      <p:pic>
        <p:nvPicPr>
          <p:cNvPr id="187420" name="Image 21">
            <a:hlinkClick r:id="rId12" action="ppaction://hlinksldjump"/>
            <a:extLst>
              <a:ext uri="{FF2B5EF4-FFF2-40B4-BE49-F238E27FC236}">
                <a16:creationId xmlns:a16="http://schemas.microsoft.com/office/drawing/2014/main" id="{AEA897A7-E912-FC40-9F52-85CF1376554B}"/>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rot="1145184">
            <a:off x="9307495" y="3911816"/>
            <a:ext cx="623905" cy="608505"/>
          </a:xfrm>
          <a:prstGeom prst="rect">
            <a:avLst/>
          </a:prstGeom>
          <a:noFill/>
          <a:ln>
            <a:noFill/>
          </a:ln>
        </p:spPr>
      </p:pic>
      <p:pic>
        <p:nvPicPr>
          <p:cNvPr id="187413" name="Image 7">
            <a:extLst>
              <a:ext uri="{FF2B5EF4-FFF2-40B4-BE49-F238E27FC236}">
                <a16:creationId xmlns:a16="http://schemas.microsoft.com/office/drawing/2014/main" id="{56EE22AB-33F4-135D-69CC-02234A86EF42}"/>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Ellipse 3">
            <a:extLst>
              <a:ext uri="{FF2B5EF4-FFF2-40B4-BE49-F238E27FC236}">
                <a16:creationId xmlns:a16="http://schemas.microsoft.com/office/drawing/2014/main" id="{6D0CA38D-1DAD-674C-9B9D-EF18CEF19A8A}"/>
              </a:ext>
            </a:extLst>
          </p:cNvPr>
          <p:cNvSpPr/>
          <p:nvPr/>
        </p:nvSpPr>
        <p:spPr bwMode="auto">
          <a:xfrm>
            <a:off x="9561513" y="6062663"/>
            <a:ext cx="1457325" cy="45402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bg2">
              <a:lumMod val="75000"/>
            </a:schemeClr>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600" b="1" dirty="0">
                <a:solidFill>
                  <a:prstClr val="white"/>
                </a:solidFill>
              </a:rPr>
              <a:t>Le nickel</a:t>
            </a:r>
          </a:p>
        </p:txBody>
      </p:sp>
      <p:sp>
        <p:nvSpPr>
          <p:cNvPr id="47" name="Flèche droite 46">
            <a:extLst>
              <a:ext uri="{FF2B5EF4-FFF2-40B4-BE49-F238E27FC236}">
                <a16:creationId xmlns:a16="http://schemas.microsoft.com/office/drawing/2014/main" id="{D5EF4FE1-191F-4B52-9D64-37466E182209}"/>
              </a:ext>
            </a:extLst>
          </p:cNvPr>
          <p:cNvSpPr>
            <a:spLocks noChangeArrowheads="1"/>
          </p:cNvSpPr>
          <p:nvPr/>
        </p:nvSpPr>
        <p:spPr bwMode="auto">
          <a:xfrm>
            <a:off x="9347200" y="6176963"/>
            <a:ext cx="284163" cy="223837"/>
          </a:xfrm>
          <a:prstGeom prst="rightArrow">
            <a:avLst>
              <a:gd name="adj1" fmla="val 50000"/>
              <a:gd name="adj2" fmla="val 49999"/>
            </a:avLst>
          </a:prstGeom>
          <a:solidFill>
            <a:srgbClr val="2F5597"/>
          </a:solidFill>
          <a:ln w="9525">
            <a:noFill/>
            <a:miter lim="800000"/>
            <a:headEnd/>
            <a:tailEnd/>
          </a:ln>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endParaRPr lang="fr-FR" altLang="fr-FR" sz="1400" b="1">
              <a:solidFill>
                <a:srgbClr val="FFFFFF"/>
              </a:solidFill>
              <a:cs typeface="Arial" panose="020B0604020202020204" pitchFamily="34" charset="0"/>
            </a:endParaRPr>
          </a:p>
        </p:txBody>
      </p:sp>
      <p:pic>
        <p:nvPicPr>
          <p:cNvPr id="187417" name="image pollens">
            <a:extLst>
              <a:ext uri="{FF2B5EF4-FFF2-40B4-BE49-F238E27FC236}">
                <a16:creationId xmlns:a16="http://schemas.microsoft.com/office/drawing/2014/main" id="{72BAD48F-50DC-55CF-65E7-F7BD05C1C02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78260" y="4335361"/>
            <a:ext cx="2005899" cy="178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Retour">
            <a:hlinkClick r:id="rId16" action="ppaction://hlinksldjump"/>
            <a:extLst>
              <a:ext uri="{FF2B5EF4-FFF2-40B4-BE49-F238E27FC236}">
                <a16:creationId xmlns:a16="http://schemas.microsoft.com/office/drawing/2014/main" id="{2230B444-5785-A885-D6C4-4B84306AD47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
        <p:nvSpPr>
          <p:cNvPr id="3" name="Rectangle 1">
            <a:extLst>
              <a:ext uri="{FF2B5EF4-FFF2-40B4-BE49-F238E27FC236}">
                <a16:creationId xmlns:a16="http://schemas.microsoft.com/office/drawing/2014/main" id="{7D8C7A7B-E1E9-FE6F-55A7-53B6EC6BA385}"/>
              </a:ext>
            </a:extLst>
          </p:cNvPr>
          <p:cNvSpPr>
            <a:spLocks noChangeArrowheads="1"/>
          </p:cNvSpPr>
          <p:nvPr/>
        </p:nvSpPr>
        <p:spPr bwMode="auto">
          <a:xfrm>
            <a:off x="11276131" y="6354383"/>
            <a:ext cx="914281"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a:solidFill>
                  <a:srgbClr val="FFC000"/>
                </a:solidFill>
              </a:rPr>
              <a:t>M</a:t>
            </a:r>
            <a:r>
              <a:rPr lang="fr-FR" altLang="fr-FR" b="1" baseline="30000">
                <a:solidFill>
                  <a:srgbClr val="FFC000"/>
                </a:solidFill>
              </a:rPr>
              <a:t>4</a:t>
            </a:r>
            <a:r>
              <a:rPr lang="fr-FR" altLang="fr-FR" b="1">
                <a:solidFill>
                  <a:srgbClr val="FFC000"/>
                </a:solidFill>
              </a:rPr>
              <a:t> - </a:t>
            </a:r>
            <a:fld id="{9E8E99D6-DA59-478A-80F0-D785A48B8169}" type="slidenum">
              <a:rPr lang="fr-FR" altLang="fr-FR" b="1">
                <a:solidFill>
                  <a:srgbClr val="FFC000"/>
                </a:solidFill>
              </a:rPr>
              <a:pPr eaLnBrk="1" hangingPunct="1">
                <a:buClrTx/>
                <a:buFontTx/>
                <a:buNone/>
              </a:pPr>
              <a:t>60</a:t>
            </a:fld>
            <a:endParaRPr lang="fr-FR" altLang="fr-FR" b="1">
              <a:solidFill>
                <a:srgbClr val="FFC000"/>
              </a:solidFill>
            </a:endParaRPr>
          </a:p>
        </p:txBody>
      </p:sp>
    </p:spTree>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 name="Image 21">
            <a:hlinkClick r:id="rId2" action="ppaction://hlinksldjump"/>
            <a:extLst>
              <a:ext uri="{FF2B5EF4-FFF2-40B4-BE49-F238E27FC236}">
                <a16:creationId xmlns:a16="http://schemas.microsoft.com/office/drawing/2014/main" id="{0EA8A418-AA04-3A3D-CCFB-6F2D60B260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145184">
            <a:off x="8576420" y="2995662"/>
            <a:ext cx="623905" cy="608505"/>
          </a:xfrm>
          <a:prstGeom prst="rect">
            <a:avLst/>
          </a:prstGeom>
          <a:noFill/>
          <a:ln>
            <a:noFill/>
          </a:ln>
        </p:spPr>
      </p:pic>
      <p:sp>
        <p:nvSpPr>
          <p:cNvPr id="2" name="Rectangle 12">
            <a:extLst>
              <a:ext uri="{FF2B5EF4-FFF2-40B4-BE49-F238E27FC236}">
                <a16:creationId xmlns:a16="http://schemas.microsoft.com/office/drawing/2014/main" id="{413D0BA6-726F-29CC-41BE-A338BFC28B1A}"/>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endParaRPr lang="fr-FR" altLang="fr-FR" sz="3200" b="1" dirty="0">
              <a:solidFill>
                <a:schemeClr val="accent5">
                  <a:lumMod val="75000"/>
                </a:schemeClr>
              </a:solidFill>
              <a:latin typeface="+mn-lt"/>
              <a:ea typeface="+mn-ea"/>
              <a:cs typeface="Arial" charset="0"/>
            </a:endParaRPr>
          </a:p>
        </p:txBody>
      </p:sp>
      <p:grpSp>
        <p:nvGrpSpPr>
          <p:cNvPr id="10" name="Groupe 9">
            <a:extLst>
              <a:ext uri="{FF2B5EF4-FFF2-40B4-BE49-F238E27FC236}">
                <a16:creationId xmlns:a16="http://schemas.microsoft.com/office/drawing/2014/main" id="{D782C336-20F6-5974-63DF-DD0721D2E1CF}"/>
              </a:ext>
            </a:extLst>
          </p:cNvPr>
          <p:cNvGrpSpPr/>
          <p:nvPr/>
        </p:nvGrpSpPr>
        <p:grpSpPr>
          <a:xfrm>
            <a:off x="2950807" y="3976638"/>
            <a:ext cx="3271822" cy="2869252"/>
            <a:chOff x="1922644" y="3766147"/>
            <a:chExt cx="3271822" cy="2869252"/>
          </a:xfrm>
        </p:grpSpPr>
        <p:sp>
          <p:nvSpPr>
            <p:cNvPr id="7" name="Texte 5">
              <a:extLst>
                <a:ext uri="{FF2B5EF4-FFF2-40B4-BE49-F238E27FC236}">
                  <a16:creationId xmlns:a16="http://schemas.microsoft.com/office/drawing/2014/main" id="{7CCAE0ED-2062-EAB0-C0FA-6301A0D351E7}"/>
                </a:ext>
              </a:extLst>
            </p:cNvPr>
            <p:cNvSpPr txBox="1">
              <a:spLocks noChangeArrowheads="1"/>
            </p:cNvSpPr>
            <p:nvPr/>
          </p:nvSpPr>
          <p:spPr bwMode="auto">
            <a:xfrm>
              <a:off x="2496935" y="5865958"/>
              <a:ext cx="199874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Font typeface="Arial" panose="020B0604020202020204" pitchFamily="34" charset="0"/>
                <a:buNone/>
              </a:pPr>
              <a:r>
                <a:rPr lang="fr-FR" altLang="fr-FR" sz="2200" b="1" dirty="0">
                  <a:solidFill>
                    <a:srgbClr val="2F5597"/>
                  </a:solidFill>
                </a:rPr>
                <a:t>L’ammoniac (NH</a:t>
              </a:r>
              <a:r>
                <a:rPr lang="fr-FR" altLang="fr-FR" sz="2200" b="1" baseline="-25000" dirty="0">
                  <a:solidFill>
                    <a:srgbClr val="2F5597"/>
                  </a:solidFill>
                </a:rPr>
                <a:t>3</a:t>
              </a:r>
              <a:r>
                <a:rPr lang="fr-FR" altLang="fr-FR" sz="2200" b="1" dirty="0">
                  <a:solidFill>
                    <a:srgbClr val="2F5597"/>
                  </a:solidFill>
                </a:rPr>
                <a:t>)</a:t>
              </a:r>
            </a:p>
          </p:txBody>
        </p:sp>
        <p:pic>
          <p:nvPicPr>
            <p:cNvPr id="3" name="Image 2">
              <a:extLst>
                <a:ext uri="{FF2B5EF4-FFF2-40B4-BE49-F238E27FC236}">
                  <a16:creationId xmlns:a16="http://schemas.microsoft.com/office/drawing/2014/main" id="{6BA604C7-7272-3F3E-FA17-A22E367DB46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255141" y="3766147"/>
              <a:ext cx="2939325" cy="2400316"/>
            </a:xfrm>
            <a:prstGeom prst="rect">
              <a:avLst/>
            </a:prstGeom>
          </p:spPr>
        </p:pic>
        <p:pic>
          <p:nvPicPr>
            <p:cNvPr id="6" name="Image 5">
              <a:extLst>
                <a:ext uri="{FF2B5EF4-FFF2-40B4-BE49-F238E27FC236}">
                  <a16:creationId xmlns:a16="http://schemas.microsoft.com/office/drawing/2014/main" id="{9D43889A-F8F2-5333-6027-8C700EB667D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922644" y="4646529"/>
              <a:ext cx="1490405" cy="1492809"/>
            </a:xfrm>
            <a:prstGeom prst="rect">
              <a:avLst/>
            </a:prstGeom>
          </p:spPr>
        </p:pic>
      </p:grpSp>
      <p:sp>
        <p:nvSpPr>
          <p:cNvPr id="4" name="ZoneTexte 3">
            <a:extLst>
              <a:ext uri="{FF2B5EF4-FFF2-40B4-BE49-F238E27FC236}">
                <a16:creationId xmlns:a16="http://schemas.microsoft.com/office/drawing/2014/main" id="{2B6F12CF-BD55-EB28-7E6F-59A671FE42F9}"/>
              </a:ext>
            </a:extLst>
          </p:cNvPr>
          <p:cNvSpPr txBox="1"/>
          <p:nvPr/>
        </p:nvSpPr>
        <p:spPr>
          <a:xfrm>
            <a:off x="1485706" y="11461"/>
            <a:ext cx="10704706" cy="1077218"/>
          </a:xfrm>
          <a:prstGeom prst="rect">
            <a:avLst/>
          </a:prstGeom>
          <a:noFill/>
        </p:spPr>
        <p:txBody>
          <a:bodyPr wrap="square" rtlCol="0">
            <a:spAutoFit/>
          </a:bodyPr>
          <a:lstStyle/>
          <a:p>
            <a:pPr algn="ctr"/>
            <a:r>
              <a:rPr lang="fr-FR" sz="3200" b="1" dirty="0">
                <a:solidFill>
                  <a:schemeClr val="accent5">
                    <a:lumMod val="75000"/>
                  </a:schemeClr>
                </a:solidFill>
                <a:cs typeface="Arial" charset="0"/>
              </a:rPr>
              <a:t>Quels sont les principaux gaz responsables </a:t>
            </a:r>
          </a:p>
          <a:p>
            <a:pPr algn="ctr"/>
            <a:r>
              <a:rPr lang="fr-FR" sz="3200" b="1" dirty="0">
                <a:solidFill>
                  <a:schemeClr val="accent5">
                    <a:lumMod val="75000"/>
                  </a:schemeClr>
                </a:solidFill>
                <a:cs typeface="Arial" charset="0"/>
              </a:rPr>
              <a:t>de la pollution de l’air ?</a:t>
            </a:r>
          </a:p>
        </p:txBody>
      </p:sp>
      <p:grpSp>
        <p:nvGrpSpPr>
          <p:cNvPr id="39" name="Groupe 38">
            <a:extLst>
              <a:ext uri="{FF2B5EF4-FFF2-40B4-BE49-F238E27FC236}">
                <a16:creationId xmlns:a16="http://schemas.microsoft.com/office/drawing/2014/main" id="{87A9D432-FC2E-E22D-4248-78EF6CD370D8}"/>
              </a:ext>
            </a:extLst>
          </p:cNvPr>
          <p:cNvGrpSpPr/>
          <p:nvPr/>
        </p:nvGrpSpPr>
        <p:grpSpPr>
          <a:xfrm>
            <a:off x="1887745" y="1261129"/>
            <a:ext cx="3218894" cy="2689085"/>
            <a:chOff x="1887745" y="1261129"/>
            <a:chExt cx="3218894" cy="2689085"/>
          </a:xfrm>
        </p:grpSpPr>
        <p:pic>
          <p:nvPicPr>
            <p:cNvPr id="16" name="Image 15">
              <a:extLst>
                <a:ext uri="{FF2B5EF4-FFF2-40B4-BE49-F238E27FC236}">
                  <a16:creationId xmlns:a16="http://schemas.microsoft.com/office/drawing/2014/main" id="{11CAAED7-92E7-B659-8589-513C709B33F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990205" y="1261129"/>
              <a:ext cx="2116434" cy="1488757"/>
            </a:xfrm>
            <a:prstGeom prst="rect">
              <a:avLst/>
            </a:prstGeom>
          </p:spPr>
        </p:pic>
        <p:sp>
          <p:nvSpPr>
            <p:cNvPr id="8" name="Texte 2">
              <a:extLst>
                <a:ext uri="{FF2B5EF4-FFF2-40B4-BE49-F238E27FC236}">
                  <a16:creationId xmlns:a16="http://schemas.microsoft.com/office/drawing/2014/main" id="{C35323AF-B688-2C58-9042-65D940C1E2C7}"/>
                </a:ext>
              </a:extLst>
            </p:cNvPr>
            <p:cNvSpPr txBox="1">
              <a:spLocks noChangeArrowheads="1"/>
            </p:cNvSpPr>
            <p:nvPr/>
          </p:nvSpPr>
          <p:spPr bwMode="auto">
            <a:xfrm>
              <a:off x="2124651" y="3180773"/>
              <a:ext cx="274331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None/>
              </a:pPr>
              <a:r>
                <a:rPr lang="fr-FR" altLang="fr-FR" sz="2200" b="1" dirty="0">
                  <a:solidFill>
                    <a:srgbClr val="2F5597"/>
                  </a:solidFill>
                </a:rPr>
                <a:t>Le dioxyde de soufre (SO</a:t>
              </a:r>
              <a:r>
                <a:rPr lang="fr-FR" altLang="fr-FR" sz="2200" b="1" baseline="-25000" dirty="0">
                  <a:solidFill>
                    <a:srgbClr val="2F5597"/>
                  </a:solidFill>
                </a:rPr>
                <a:t>2</a:t>
              </a:r>
              <a:r>
                <a:rPr lang="fr-FR" altLang="fr-FR" sz="2200" b="1" dirty="0">
                  <a:solidFill>
                    <a:srgbClr val="2F5597"/>
                  </a:solidFill>
                </a:rPr>
                <a:t>)</a:t>
              </a:r>
            </a:p>
          </p:txBody>
        </p:sp>
        <p:pic>
          <p:nvPicPr>
            <p:cNvPr id="14" name="Image 13">
              <a:extLst>
                <a:ext uri="{FF2B5EF4-FFF2-40B4-BE49-F238E27FC236}">
                  <a16:creationId xmlns:a16="http://schemas.microsoft.com/office/drawing/2014/main" id="{D989B953-49A0-20A8-926D-5E59D105B8A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887745" y="2143539"/>
              <a:ext cx="1608275" cy="1049602"/>
            </a:xfrm>
            <a:prstGeom prst="rect">
              <a:avLst/>
            </a:prstGeom>
          </p:spPr>
        </p:pic>
      </p:grpSp>
      <p:grpSp>
        <p:nvGrpSpPr>
          <p:cNvPr id="38" name="Groupe 37">
            <a:extLst>
              <a:ext uri="{FF2B5EF4-FFF2-40B4-BE49-F238E27FC236}">
                <a16:creationId xmlns:a16="http://schemas.microsoft.com/office/drawing/2014/main" id="{291DBC6A-4A28-A1F7-CC49-081CFE80783F}"/>
              </a:ext>
            </a:extLst>
          </p:cNvPr>
          <p:cNvGrpSpPr/>
          <p:nvPr/>
        </p:nvGrpSpPr>
        <p:grpSpPr>
          <a:xfrm>
            <a:off x="5352101" y="881307"/>
            <a:ext cx="2434118" cy="3085375"/>
            <a:chOff x="5352101" y="881307"/>
            <a:chExt cx="2434118" cy="3085375"/>
          </a:xfrm>
        </p:grpSpPr>
        <p:sp>
          <p:nvSpPr>
            <p:cNvPr id="5" name="Texte 4">
              <a:extLst>
                <a:ext uri="{FF2B5EF4-FFF2-40B4-BE49-F238E27FC236}">
                  <a16:creationId xmlns:a16="http://schemas.microsoft.com/office/drawing/2014/main" id="{51EBEB1B-E8D2-2CEA-00A3-F5500A4022B1}"/>
                </a:ext>
              </a:extLst>
            </p:cNvPr>
            <p:cNvSpPr txBox="1">
              <a:spLocks noChangeArrowheads="1"/>
            </p:cNvSpPr>
            <p:nvPr/>
          </p:nvSpPr>
          <p:spPr bwMode="auto">
            <a:xfrm>
              <a:off x="5429275" y="3197241"/>
              <a:ext cx="227977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None/>
              </a:pPr>
              <a:r>
                <a:rPr lang="fr-FR" altLang="fr-FR" sz="2200" b="1" dirty="0">
                  <a:solidFill>
                    <a:srgbClr val="2F5597"/>
                  </a:solidFill>
                </a:rPr>
                <a:t>Les oxydes d’azotes (NO</a:t>
              </a:r>
              <a:r>
                <a:rPr lang="fr-FR" altLang="fr-FR" sz="2200" b="1" baseline="-25000" dirty="0">
                  <a:solidFill>
                    <a:srgbClr val="2F5597"/>
                  </a:solidFill>
                </a:rPr>
                <a:t>X</a:t>
              </a:r>
              <a:r>
                <a:rPr lang="fr-FR" altLang="fr-FR" sz="2200" b="1" dirty="0">
                  <a:solidFill>
                    <a:srgbClr val="2F5597"/>
                  </a:solidFill>
                </a:rPr>
                <a:t>)</a:t>
              </a:r>
            </a:p>
          </p:txBody>
        </p:sp>
        <p:pic>
          <p:nvPicPr>
            <p:cNvPr id="18" name="Image 17">
              <a:extLst>
                <a:ext uri="{FF2B5EF4-FFF2-40B4-BE49-F238E27FC236}">
                  <a16:creationId xmlns:a16="http://schemas.microsoft.com/office/drawing/2014/main" id="{9259B1A0-308B-CA58-CEEB-DD3C23C8D22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52101" y="881307"/>
              <a:ext cx="2434118" cy="2438044"/>
            </a:xfrm>
            <a:prstGeom prst="rect">
              <a:avLst/>
            </a:prstGeom>
          </p:spPr>
        </p:pic>
      </p:grpSp>
      <p:grpSp>
        <p:nvGrpSpPr>
          <p:cNvPr id="37" name="Groupe 36">
            <a:extLst>
              <a:ext uri="{FF2B5EF4-FFF2-40B4-BE49-F238E27FC236}">
                <a16:creationId xmlns:a16="http://schemas.microsoft.com/office/drawing/2014/main" id="{5886776E-91F1-FA8A-C416-C2A95978D73D}"/>
              </a:ext>
            </a:extLst>
          </p:cNvPr>
          <p:cNvGrpSpPr/>
          <p:nvPr/>
        </p:nvGrpSpPr>
        <p:grpSpPr>
          <a:xfrm>
            <a:off x="8787978" y="1111286"/>
            <a:ext cx="2301864" cy="2601703"/>
            <a:chOff x="8916417" y="1195701"/>
            <a:chExt cx="2301864" cy="2601703"/>
          </a:xfrm>
        </p:grpSpPr>
        <p:sp>
          <p:nvSpPr>
            <p:cNvPr id="9" name="Texte 4">
              <a:extLst>
                <a:ext uri="{FF2B5EF4-FFF2-40B4-BE49-F238E27FC236}">
                  <a16:creationId xmlns:a16="http://schemas.microsoft.com/office/drawing/2014/main" id="{F2CE3390-62BE-4A6E-8FF4-C81C7E7B6661}"/>
                </a:ext>
              </a:extLst>
            </p:cNvPr>
            <p:cNvSpPr txBox="1">
              <a:spLocks noChangeArrowheads="1"/>
            </p:cNvSpPr>
            <p:nvPr/>
          </p:nvSpPr>
          <p:spPr bwMode="auto">
            <a:xfrm>
              <a:off x="9067978" y="3366517"/>
              <a:ext cx="199874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None/>
              </a:pPr>
              <a:r>
                <a:rPr lang="fr-FR" altLang="fr-FR" sz="2200" b="1" dirty="0">
                  <a:solidFill>
                    <a:srgbClr val="2F5597"/>
                  </a:solidFill>
                </a:rPr>
                <a:t>L’ozone (O</a:t>
              </a:r>
              <a:r>
                <a:rPr lang="fr-FR" altLang="fr-FR" sz="2200" b="1" baseline="-25000" dirty="0">
                  <a:solidFill>
                    <a:srgbClr val="2F5597"/>
                  </a:solidFill>
                </a:rPr>
                <a:t>3</a:t>
              </a:r>
              <a:r>
                <a:rPr lang="fr-FR" altLang="fr-FR" sz="2200" b="1" dirty="0">
                  <a:solidFill>
                    <a:srgbClr val="2F5597"/>
                  </a:solidFill>
                </a:rPr>
                <a:t>)</a:t>
              </a:r>
            </a:p>
          </p:txBody>
        </p:sp>
        <p:pic>
          <p:nvPicPr>
            <p:cNvPr id="26" name="Image 25">
              <a:extLst>
                <a:ext uri="{FF2B5EF4-FFF2-40B4-BE49-F238E27FC236}">
                  <a16:creationId xmlns:a16="http://schemas.microsoft.com/office/drawing/2014/main" id="{97A7F350-478B-215D-396B-8E303ABC453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8916417" y="1195701"/>
              <a:ext cx="2301864" cy="2167706"/>
            </a:xfrm>
            <a:prstGeom prst="rect">
              <a:avLst/>
            </a:prstGeom>
          </p:spPr>
        </p:pic>
      </p:grpSp>
      <p:grpSp>
        <p:nvGrpSpPr>
          <p:cNvPr id="41" name="Groupe 40">
            <a:extLst>
              <a:ext uri="{FF2B5EF4-FFF2-40B4-BE49-F238E27FC236}">
                <a16:creationId xmlns:a16="http://schemas.microsoft.com/office/drawing/2014/main" id="{FF91EFF1-0141-60C9-AA88-7D6283490636}"/>
              </a:ext>
            </a:extLst>
          </p:cNvPr>
          <p:cNvGrpSpPr/>
          <p:nvPr/>
        </p:nvGrpSpPr>
        <p:grpSpPr>
          <a:xfrm>
            <a:off x="6584790" y="3987605"/>
            <a:ext cx="3935437" cy="2615816"/>
            <a:chOff x="5132541" y="4019582"/>
            <a:chExt cx="3935437" cy="2615816"/>
          </a:xfrm>
        </p:grpSpPr>
        <p:sp>
          <p:nvSpPr>
            <p:cNvPr id="11" name="Texte 4">
              <a:extLst>
                <a:ext uri="{FF2B5EF4-FFF2-40B4-BE49-F238E27FC236}">
                  <a16:creationId xmlns:a16="http://schemas.microsoft.com/office/drawing/2014/main" id="{8593333A-0BAC-3439-3211-4E9E7844C6C0}"/>
                </a:ext>
              </a:extLst>
            </p:cNvPr>
            <p:cNvSpPr txBox="1">
              <a:spLocks noChangeArrowheads="1"/>
            </p:cNvSpPr>
            <p:nvPr/>
          </p:nvSpPr>
          <p:spPr bwMode="auto">
            <a:xfrm>
              <a:off x="5132541" y="5865957"/>
              <a:ext cx="393543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None/>
              </a:pPr>
              <a:r>
                <a:rPr lang="fr-FR" altLang="fr-FR" sz="2200" b="1" dirty="0">
                  <a:solidFill>
                    <a:srgbClr val="2F5597"/>
                  </a:solidFill>
                </a:rPr>
                <a:t>Les composés organiques volatils (COV)</a:t>
              </a:r>
            </a:p>
          </p:txBody>
        </p:sp>
        <p:pic>
          <p:nvPicPr>
            <p:cNvPr id="24" name="Image 23">
              <a:extLst>
                <a:ext uri="{FF2B5EF4-FFF2-40B4-BE49-F238E27FC236}">
                  <a16:creationId xmlns:a16="http://schemas.microsoft.com/office/drawing/2014/main" id="{C35B7F8D-FF78-68C1-CB9D-6A3EB04374CF}"/>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5856864" y="4019582"/>
              <a:ext cx="1929355" cy="1932467"/>
            </a:xfrm>
            <a:prstGeom prst="rect">
              <a:avLst/>
            </a:prstGeom>
          </p:spPr>
        </p:pic>
      </p:grpSp>
      <p:sp>
        <p:nvSpPr>
          <p:cNvPr id="42" name="Numéro 3">
            <a:extLst>
              <a:ext uri="{FF2B5EF4-FFF2-40B4-BE49-F238E27FC236}">
                <a16:creationId xmlns:a16="http://schemas.microsoft.com/office/drawing/2014/main" id="{EDEAEA2A-570A-310D-D005-D751334D44A4}"/>
              </a:ext>
            </a:extLst>
          </p:cNvPr>
          <p:cNvSpPr/>
          <p:nvPr/>
        </p:nvSpPr>
        <p:spPr bwMode="auto">
          <a:xfrm>
            <a:off x="2990205" y="1896942"/>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43" name="Numéro 5">
            <a:extLst>
              <a:ext uri="{FF2B5EF4-FFF2-40B4-BE49-F238E27FC236}">
                <a16:creationId xmlns:a16="http://schemas.microsoft.com/office/drawing/2014/main" id="{541E96AF-9F5F-C65E-7B07-3CAE5C7AB203}"/>
              </a:ext>
            </a:extLst>
          </p:cNvPr>
          <p:cNvSpPr/>
          <p:nvPr/>
        </p:nvSpPr>
        <p:spPr bwMode="auto">
          <a:xfrm>
            <a:off x="7864633" y="4614552"/>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5</a:t>
            </a:r>
          </a:p>
        </p:txBody>
      </p:sp>
      <p:sp>
        <p:nvSpPr>
          <p:cNvPr id="44" name="Numéro 4">
            <a:extLst>
              <a:ext uri="{FF2B5EF4-FFF2-40B4-BE49-F238E27FC236}">
                <a16:creationId xmlns:a16="http://schemas.microsoft.com/office/drawing/2014/main" id="{B4F30E7D-1D78-259D-DF75-B0D65FABAEAF}"/>
              </a:ext>
            </a:extLst>
          </p:cNvPr>
          <p:cNvSpPr/>
          <p:nvPr/>
        </p:nvSpPr>
        <p:spPr bwMode="auto">
          <a:xfrm>
            <a:off x="3963794" y="4828971"/>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4</a:t>
            </a:r>
          </a:p>
        </p:txBody>
      </p:sp>
      <p:sp>
        <p:nvSpPr>
          <p:cNvPr id="45" name="Numéro 3">
            <a:extLst>
              <a:ext uri="{FF2B5EF4-FFF2-40B4-BE49-F238E27FC236}">
                <a16:creationId xmlns:a16="http://schemas.microsoft.com/office/drawing/2014/main" id="{72E33C94-9910-E0EA-52ED-61D8BE7825D4}"/>
              </a:ext>
            </a:extLst>
          </p:cNvPr>
          <p:cNvSpPr/>
          <p:nvPr/>
        </p:nvSpPr>
        <p:spPr bwMode="auto">
          <a:xfrm>
            <a:off x="9734657" y="1896942"/>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
        <p:nvSpPr>
          <p:cNvPr id="46" name="Numéro 2">
            <a:extLst>
              <a:ext uri="{FF2B5EF4-FFF2-40B4-BE49-F238E27FC236}">
                <a16:creationId xmlns:a16="http://schemas.microsoft.com/office/drawing/2014/main" id="{65C01510-561A-7BB4-F46A-9898E6D5C60B}"/>
              </a:ext>
            </a:extLst>
          </p:cNvPr>
          <p:cNvSpPr/>
          <p:nvPr/>
        </p:nvSpPr>
        <p:spPr bwMode="auto">
          <a:xfrm>
            <a:off x="6179725" y="1824182"/>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pic>
        <p:nvPicPr>
          <p:cNvPr id="47" name="+ 2">
            <a:extLst>
              <a:ext uri="{FF2B5EF4-FFF2-40B4-BE49-F238E27FC236}">
                <a16:creationId xmlns:a16="http://schemas.microsoft.com/office/drawing/2014/main" id="{021055A0-C466-03D7-CE1D-00350BC2C490}"/>
              </a:ext>
            </a:extLst>
          </p:cNvPr>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7460004" y="3297284"/>
            <a:ext cx="52568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 1">
            <a:extLst>
              <a:ext uri="{FF2B5EF4-FFF2-40B4-BE49-F238E27FC236}">
                <a16:creationId xmlns:a16="http://schemas.microsoft.com/office/drawing/2014/main" id="{63606A50-2DF2-CEF3-AF9E-4D582795C282}"/>
              </a:ext>
            </a:extLst>
          </p:cNvPr>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4665313" y="3401749"/>
            <a:ext cx="486969" cy="413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 3">
            <a:extLst>
              <a:ext uri="{FF2B5EF4-FFF2-40B4-BE49-F238E27FC236}">
                <a16:creationId xmlns:a16="http://schemas.microsoft.com/office/drawing/2014/main" id="{441E6A4A-FCEE-4831-2BB9-BBC8D23C95F1}"/>
              </a:ext>
            </a:extLst>
          </p:cNvPr>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10856283" y="3374950"/>
            <a:ext cx="467118" cy="409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 4">
            <a:extLst>
              <a:ext uri="{FF2B5EF4-FFF2-40B4-BE49-F238E27FC236}">
                <a16:creationId xmlns:a16="http://schemas.microsoft.com/office/drawing/2014/main" id="{33521CF6-8CF9-2639-F78E-1307B65B1C7B}"/>
              </a:ext>
            </a:extLst>
          </p:cNvPr>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5258926" y="6162090"/>
            <a:ext cx="486471" cy="375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 5">
            <a:extLst>
              <a:ext uri="{FF2B5EF4-FFF2-40B4-BE49-F238E27FC236}">
                <a16:creationId xmlns:a16="http://schemas.microsoft.com/office/drawing/2014/main" id="{DB99C52E-FE5C-EBF3-C995-4A80982B597D}"/>
              </a:ext>
            </a:extLst>
          </p:cNvPr>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10183401" y="5944855"/>
            <a:ext cx="467144" cy="404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Ellipse 6">
            <a:extLst>
              <a:ext uri="{FF2B5EF4-FFF2-40B4-BE49-F238E27FC236}">
                <a16:creationId xmlns:a16="http://schemas.microsoft.com/office/drawing/2014/main" id="{F4EC97DD-5006-3B23-ED9B-968E3407E1CD}"/>
              </a:ext>
            </a:extLst>
          </p:cNvPr>
          <p:cNvSpPr/>
          <p:nvPr/>
        </p:nvSpPr>
        <p:spPr bwMode="auto">
          <a:xfrm>
            <a:off x="2529499" y="1194673"/>
            <a:ext cx="2743310" cy="205795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cs typeface="Arial" panose="020B0604020202020204" pitchFamily="34" charset="0"/>
              </a:rPr>
              <a:t>Le dioxyde de soufre est </a:t>
            </a:r>
            <a:r>
              <a:rPr lang="fr-FR" dirty="0"/>
              <a:t>produit à partir de la combustion d'énergies fossiles (fioul, charbon, lignite, gazole, etc.)</a:t>
            </a:r>
            <a:endParaRPr lang="fr-FR" altLang="fr-FR" dirty="0">
              <a:solidFill>
                <a:schemeClr val="bg1"/>
              </a:solidFill>
              <a:cs typeface="Arial" panose="020B0604020202020204" pitchFamily="34" charset="0"/>
            </a:endParaRPr>
          </a:p>
        </p:txBody>
      </p:sp>
      <p:sp>
        <p:nvSpPr>
          <p:cNvPr id="33" name="Ellipse 6">
            <a:extLst>
              <a:ext uri="{FF2B5EF4-FFF2-40B4-BE49-F238E27FC236}">
                <a16:creationId xmlns:a16="http://schemas.microsoft.com/office/drawing/2014/main" id="{C3660BB5-697A-FDC4-B713-80B4BE5BE448}"/>
              </a:ext>
            </a:extLst>
          </p:cNvPr>
          <p:cNvSpPr/>
          <p:nvPr/>
        </p:nvSpPr>
        <p:spPr bwMode="auto">
          <a:xfrm>
            <a:off x="5677657" y="1079807"/>
            <a:ext cx="2926802" cy="21186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cs typeface="Arial" panose="020B0604020202020204" pitchFamily="34" charset="0"/>
              </a:rPr>
              <a:t>Les oxydes d’azotes sont majoritairement issus du trafic routier, mais aussi de l’industrie et du chauffage résidentiel.</a:t>
            </a:r>
          </a:p>
        </p:txBody>
      </p:sp>
      <p:sp>
        <p:nvSpPr>
          <p:cNvPr id="34" name="Ellipse 6">
            <a:extLst>
              <a:ext uri="{FF2B5EF4-FFF2-40B4-BE49-F238E27FC236}">
                <a16:creationId xmlns:a16="http://schemas.microsoft.com/office/drawing/2014/main" id="{1BEB8A65-2905-E2AF-9765-25FBBCB98F30}"/>
              </a:ext>
            </a:extLst>
          </p:cNvPr>
          <p:cNvSpPr/>
          <p:nvPr/>
        </p:nvSpPr>
        <p:spPr bwMode="auto">
          <a:xfrm>
            <a:off x="8372633" y="681380"/>
            <a:ext cx="3440202" cy="283789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t>L’ozone (polluant secondaire) </a:t>
            </a:r>
          </a:p>
          <a:p>
            <a:pPr algn="ctr">
              <a:defRPr/>
            </a:pPr>
            <a:r>
              <a:rPr lang="fr-FR" dirty="0"/>
              <a:t>est un gaz naturellement présent</a:t>
            </a:r>
          </a:p>
          <a:p>
            <a:pPr algn="ctr">
              <a:defRPr/>
            </a:pPr>
            <a:r>
              <a:rPr lang="fr-FR" dirty="0"/>
              <a:t> à l’état de traces dans l’atmosphère, mais ayant des effets potentiellement toxiques pour les systèmes vivants, lorsque ces concentrations dans les basses couches deviennent trop élevées.</a:t>
            </a:r>
            <a:endParaRPr lang="fr-FR" altLang="fr-FR" dirty="0">
              <a:solidFill>
                <a:schemeClr val="bg1"/>
              </a:solidFill>
              <a:cs typeface="Arial" panose="020B0604020202020204" pitchFamily="34" charset="0"/>
            </a:endParaRPr>
          </a:p>
        </p:txBody>
      </p:sp>
      <p:sp>
        <p:nvSpPr>
          <p:cNvPr id="36" name="Ellipse 6">
            <a:extLst>
              <a:ext uri="{FF2B5EF4-FFF2-40B4-BE49-F238E27FC236}">
                <a16:creationId xmlns:a16="http://schemas.microsoft.com/office/drawing/2014/main" id="{B2213397-1B2A-3DFD-CF0F-16D13E8AFAD5}"/>
              </a:ext>
            </a:extLst>
          </p:cNvPr>
          <p:cNvSpPr/>
          <p:nvPr/>
        </p:nvSpPr>
        <p:spPr bwMode="auto">
          <a:xfrm>
            <a:off x="8395488" y="3931885"/>
            <a:ext cx="3694337" cy="190209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t>Les COV sont dus à l’utilisation domestique de produits de solvants (peintures, colles, produits pharmaceutiques, etc.), au chauffage au bois, à la végétation, etc.</a:t>
            </a:r>
            <a:endParaRPr lang="fr-FR" altLang="fr-FR" dirty="0">
              <a:solidFill>
                <a:schemeClr val="bg1"/>
              </a:solidFill>
              <a:cs typeface="Arial" panose="020B0604020202020204" pitchFamily="34" charset="0"/>
            </a:endParaRPr>
          </a:p>
        </p:txBody>
      </p:sp>
      <p:sp>
        <p:nvSpPr>
          <p:cNvPr id="35" name="Ellipse 6">
            <a:extLst>
              <a:ext uri="{FF2B5EF4-FFF2-40B4-BE49-F238E27FC236}">
                <a16:creationId xmlns:a16="http://schemas.microsoft.com/office/drawing/2014/main" id="{3D7C77C1-70E7-4C31-5ED2-0F3BD6677815}"/>
              </a:ext>
            </a:extLst>
          </p:cNvPr>
          <p:cNvSpPr/>
          <p:nvPr/>
        </p:nvSpPr>
        <p:spPr bwMode="auto">
          <a:xfrm>
            <a:off x="1477932" y="4162203"/>
            <a:ext cx="3732723" cy="209759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t>L’ammoniac est lié essentiellement aux activités agricoles (volatilisation lors des épandages et du stockage des effluents d’élevage, et épandage d’engrais minéraux azotés)</a:t>
            </a:r>
            <a:endParaRPr lang="fr-FR" altLang="fr-FR" dirty="0">
              <a:solidFill>
                <a:schemeClr val="bg1"/>
              </a:solidFill>
              <a:cs typeface="Arial" panose="020B0604020202020204" pitchFamily="34" charset="0"/>
            </a:endParaRPr>
          </a:p>
        </p:txBody>
      </p:sp>
      <p:sp>
        <p:nvSpPr>
          <p:cNvPr id="13" name="ZoneTexte 12">
            <a:hlinkClick r:id="rId12" action="ppaction://hlinksldjump"/>
            <a:extLst>
              <a:ext uri="{FF2B5EF4-FFF2-40B4-BE49-F238E27FC236}">
                <a16:creationId xmlns:a16="http://schemas.microsoft.com/office/drawing/2014/main" id="{F872A477-639C-FB7E-AF1C-FB8993B4DFE3}"/>
              </a:ext>
            </a:extLst>
          </p:cNvPr>
          <p:cNvSpPr txBox="1"/>
          <p:nvPr/>
        </p:nvSpPr>
        <p:spPr>
          <a:xfrm>
            <a:off x="474562" y="5965005"/>
            <a:ext cx="845642" cy="461665"/>
          </a:xfrm>
          <a:prstGeom prst="rect">
            <a:avLst/>
          </a:prstGeom>
          <a:noFill/>
        </p:spPr>
        <p:txBody>
          <a:bodyPr wrap="square">
            <a:spAutoFit/>
          </a:bodyPr>
          <a:lstStyle/>
          <a:p>
            <a:r>
              <a:rPr lang="fr-FR" altLang="fr-FR" sz="2400" b="1" dirty="0">
                <a:solidFill>
                  <a:srgbClr val="2B2E70"/>
                </a:solidFill>
                <a:latin typeface="+mn-lt"/>
                <a:cs typeface="Arial" panose="020B0604020202020204" pitchFamily="34" charset="0"/>
              </a:rPr>
              <a:t>Suite</a:t>
            </a:r>
            <a:endParaRPr lang="fr-FR" sz="2400" dirty="0">
              <a:solidFill>
                <a:srgbClr val="2B2E70"/>
              </a:solidFill>
            </a:endParaRPr>
          </a:p>
        </p:txBody>
      </p:sp>
    </p:spTree>
    <p:extLst>
      <p:ext uri="{BB962C8B-B14F-4D97-AF65-F5344CB8AC3E}">
        <p14:creationId xmlns:p14="http://schemas.microsoft.com/office/powerpoint/2010/main" val="40085745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6"/>
                                        </p:tgtEl>
                                      </p:cBhvr>
                                    </p:animEffect>
                                    <p:set>
                                      <p:cBhvr>
                                        <p:cTn id="7" dur="1" fill="hold">
                                          <p:stCondLst>
                                            <p:cond delay="499"/>
                                          </p:stCondLst>
                                        </p:cTn>
                                        <p:tgtEl>
                                          <p:spTgt spid="4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 presetClass="entr" presetSubtype="0" fill="hold"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13" restart="whenNotActive" fill="hold" evtFilter="cancelBubble" nodeType="interactiveSeq">
                <p:stCondLst>
                  <p:cond evt="onClick" delay="0">
                    <p:tgtEl>
                      <p:spTgt spid="42"/>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500"/>
                                        <p:tgtEl>
                                          <p:spTgt spid="42"/>
                                        </p:tgtEl>
                                      </p:cBhvr>
                                    </p:animEffect>
                                    <p:set>
                                      <p:cBhvr>
                                        <p:cTn id="18" dur="1" fill="hold">
                                          <p:stCondLst>
                                            <p:cond delay="499"/>
                                          </p:stCondLst>
                                        </p:cTn>
                                        <p:tgtEl>
                                          <p:spTgt spid="42"/>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par>
                                <p:cTn id="22" presetID="1" presetClass="entr" presetSubtype="0" fill="hold" nodeType="withEffect">
                                  <p:stCondLst>
                                    <p:cond delay="0"/>
                                  </p:stCondLst>
                                  <p:childTnLst>
                                    <p:set>
                                      <p:cBhvr>
                                        <p:cTn id="23" dur="1" fill="hold">
                                          <p:stCondLst>
                                            <p:cond delay="0"/>
                                          </p:stCondLst>
                                        </p:cTn>
                                        <p:tgtEl>
                                          <p:spTgt spid="48"/>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seq concurrent="1" nextAc="seek">
              <p:cTn id="26" restart="whenNotActive" fill="hold" evtFilter="cancelBubble" nodeType="interactiveSeq">
                <p:stCondLst>
                  <p:cond evt="onClick" delay="0">
                    <p:tgtEl>
                      <p:spTgt spid="4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43"/>
                                        </p:tgtEl>
                                      </p:cBhvr>
                                    </p:animEffect>
                                    <p:set>
                                      <p:cBhvr>
                                        <p:cTn id="31" dur="1" fill="hold">
                                          <p:stCondLst>
                                            <p:cond delay="499"/>
                                          </p:stCondLst>
                                        </p:cTn>
                                        <p:tgtEl>
                                          <p:spTgt spid="43"/>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 presetClass="entr" presetSubtype="0"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seq concurrent="1" nextAc="seek">
              <p:cTn id="37" restart="whenNotActive" fill="hold" evtFilter="cancelBubble" nodeType="interactiveSeq">
                <p:stCondLst>
                  <p:cond evt="onClick" delay="0">
                    <p:tgtEl>
                      <p:spTgt spid="44"/>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44"/>
                                        </p:tgtEl>
                                      </p:cBhvr>
                                    </p:animEffect>
                                    <p:set>
                                      <p:cBhvr>
                                        <p:cTn id="42" dur="1" fill="hold">
                                          <p:stCondLst>
                                            <p:cond delay="499"/>
                                          </p:stCondLst>
                                        </p:cTn>
                                        <p:tgtEl>
                                          <p:spTgt spid="44"/>
                                        </p:tgtEl>
                                        <p:attrNameLst>
                                          <p:attrName>style.visibility</p:attrName>
                                        </p:attrNameLst>
                                      </p:cBhvr>
                                      <p:to>
                                        <p:strVal val="hidden"/>
                                      </p:to>
                                    </p:set>
                                  </p:childTnLst>
                                </p:cTn>
                              </p:par>
                              <p:par>
                                <p:cTn id="43" presetID="10"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 presetClass="entr" presetSubtype="0" fill="hold" nodeType="withEffect">
                                  <p:stCondLst>
                                    <p:cond delay="0"/>
                                  </p:stCondLst>
                                  <p:childTnLst>
                                    <p:set>
                                      <p:cBhvr>
                                        <p:cTn id="47" dur="1" fill="hold">
                                          <p:stCondLst>
                                            <p:cond delay="0"/>
                                          </p:stCondLst>
                                        </p:cTn>
                                        <p:tgtEl>
                                          <p:spTgt spid="50"/>
                                        </p:tgtEl>
                                        <p:attrNameLst>
                                          <p:attrName>style.visibility</p:attrName>
                                        </p:attrNameLst>
                                      </p:cBhvr>
                                      <p:to>
                                        <p:strVal val="visible"/>
                                      </p:to>
                                    </p:set>
                                  </p:childTnLst>
                                </p:cTn>
                              </p:par>
                            </p:childTnLst>
                          </p:cTn>
                        </p:par>
                      </p:childTnLst>
                    </p:cTn>
                  </p:par>
                </p:childTnLst>
              </p:cTn>
              <p:nextCondLst>
                <p:cond evt="onClick" delay="0">
                  <p:tgtEl>
                    <p:spTgt spid="44"/>
                  </p:tgtEl>
                </p:cond>
              </p:nextCondLst>
            </p:seq>
            <p:seq concurrent="1" nextAc="seek">
              <p:cTn id="48" restart="whenNotActive" fill="hold" evtFilter="cancelBubble" nodeType="interactiveSeq">
                <p:stCondLst>
                  <p:cond evt="onClick" delay="0">
                    <p:tgtEl>
                      <p:spTgt spid="45"/>
                    </p:tgtEl>
                  </p:cond>
                </p:stCondLst>
                <p:endSync evt="end" delay="0">
                  <p:rtn val="all"/>
                </p:endSync>
                <p:childTnLst>
                  <p:par>
                    <p:cTn id="49" fill="hold">
                      <p:stCondLst>
                        <p:cond delay="0"/>
                      </p:stCondLst>
                      <p:childTnLst>
                        <p:par>
                          <p:cTn id="50" fill="hold">
                            <p:stCondLst>
                              <p:cond delay="0"/>
                            </p:stCondLst>
                            <p:childTnLst>
                              <p:par>
                                <p:cTn id="51" presetID="10" presetClass="exit" presetSubtype="0" fill="hold" grpId="0" nodeType="clickEffect">
                                  <p:stCondLst>
                                    <p:cond delay="0"/>
                                  </p:stCondLst>
                                  <p:childTnLst>
                                    <p:animEffect transition="out" filter="fade">
                                      <p:cBhvr>
                                        <p:cTn id="52" dur="500"/>
                                        <p:tgtEl>
                                          <p:spTgt spid="45"/>
                                        </p:tgtEl>
                                      </p:cBhvr>
                                    </p:animEffect>
                                    <p:set>
                                      <p:cBhvr>
                                        <p:cTn id="53" dur="1" fill="hold">
                                          <p:stCondLst>
                                            <p:cond delay="499"/>
                                          </p:stCondLst>
                                        </p:cTn>
                                        <p:tgtEl>
                                          <p:spTgt spid="45"/>
                                        </p:tgtEl>
                                        <p:attrNameLst>
                                          <p:attrName>style.visibility</p:attrName>
                                        </p:attrNameLst>
                                      </p:cBhvr>
                                      <p:to>
                                        <p:strVal val="hidden"/>
                                      </p:to>
                                    </p:set>
                                  </p:childTnLst>
                                </p:cTn>
                              </p:par>
                              <p:par>
                                <p:cTn id="54" presetID="10" presetClass="entr" presetSubtype="0" fill="hold" nodeType="with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fade">
                                      <p:cBhvr>
                                        <p:cTn id="56" dur="500"/>
                                        <p:tgtEl>
                                          <p:spTgt spid="37"/>
                                        </p:tgtEl>
                                      </p:cBhvr>
                                    </p:animEffect>
                                  </p:childTnLst>
                                </p:cTn>
                              </p:par>
                              <p:par>
                                <p:cTn id="57" presetID="1" presetClass="entr" presetSubtype="0" fill="hold" nodeType="withEffect">
                                  <p:stCondLst>
                                    <p:cond delay="0"/>
                                  </p:stCondLst>
                                  <p:childTnLst>
                                    <p:set>
                                      <p:cBhvr>
                                        <p:cTn id="58" dur="1" fill="hold">
                                          <p:stCondLst>
                                            <p:cond delay="0"/>
                                          </p:stCondLst>
                                        </p:cTn>
                                        <p:tgtEl>
                                          <p:spTgt spid="49"/>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59" restart="whenNotActive" fill="hold" evtFilter="cancelBubble" nodeType="interactiveSeq">
                <p:stCondLst>
                  <p:cond evt="onClick" delay="0">
                    <p:tgtEl>
                      <p:spTgt spid="48"/>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5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1" nodeType="clickEffect">
                                  <p:stCondLst>
                                    <p:cond delay="0"/>
                                  </p:stCondLst>
                                  <p:childTnLst>
                                    <p:animEffect transition="out" filter="fade">
                                      <p:cBhvr>
                                        <p:cTn id="68" dur="500"/>
                                        <p:tgtEl>
                                          <p:spTgt spid="32"/>
                                        </p:tgtEl>
                                      </p:cBhvr>
                                    </p:animEffect>
                                    <p:set>
                                      <p:cBhvr>
                                        <p:cTn id="69"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70" restart="whenNotActive" fill="hold" evtFilter="cancelBubble" nodeType="interactiveSeq">
                <p:stCondLst>
                  <p:cond evt="onClick" delay="0">
                    <p:tgtEl>
                      <p:spTgt spid="47"/>
                    </p:tgtEl>
                  </p:cond>
                </p:stCondLst>
                <p:endSync evt="end" delay="0">
                  <p:rtn val="all"/>
                </p:endSync>
                <p:childTnLst>
                  <p:par>
                    <p:cTn id="71" fill="hold">
                      <p:stCondLst>
                        <p:cond delay="0"/>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fade">
                                      <p:cBhvr>
                                        <p:cTn id="75" dur="500"/>
                                        <p:tgtEl>
                                          <p:spTgt spid="3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grpId="1" nodeType="clickEffect">
                                  <p:stCondLst>
                                    <p:cond delay="0"/>
                                  </p:stCondLst>
                                  <p:childTnLst>
                                    <p:animEffect transition="out" filter="fade">
                                      <p:cBhvr>
                                        <p:cTn id="79" dur="500"/>
                                        <p:tgtEl>
                                          <p:spTgt spid="33"/>
                                        </p:tgtEl>
                                      </p:cBhvr>
                                    </p:animEffect>
                                    <p:set>
                                      <p:cBhvr>
                                        <p:cTn id="80"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81" restart="whenNotActive" fill="hold" evtFilter="cancelBubble" nodeType="interactiveSeq">
                <p:stCondLst>
                  <p:cond evt="onClick" delay="0">
                    <p:tgtEl>
                      <p:spTgt spid="49"/>
                    </p:tgtEl>
                  </p:cond>
                </p:stCondLst>
                <p:endSync evt="end" delay="0">
                  <p:rtn val="all"/>
                </p:endSync>
                <p:childTnLst>
                  <p:par>
                    <p:cTn id="82" fill="hold">
                      <p:stCondLst>
                        <p:cond delay="0"/>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4"/>
                                        </p:tgtEl>
                                        <p:attrNameLst>
                                          <p:attrName>style.visibility</p:attrName>
                                        </p:attrNameLst>
                                      </p:cBhvr>
                                      <p:to>
                                        <p:strVal val="visible"/>
                                      </p:to>
                                    </p:set>
                                    <p:animEffect transition="in" filter="fade">
                                      <p:cBhvr>
                                        <p:cTn id="86" dur="500"/>
                                        <p:tgtEl>
                                          <p:spTgt spid="34"/>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grpId="1" nodeType="clickEffect">
                                  <p:stCondLst>
                                    <p:cond delay="0"/>
                                  </p:stCondLst>
                                  <p:childTnLst>
                                    <p:animEffect transition="out" filter="fade">
                                      <p:cBhvr>
                                        <p:cTn id="90" dur="500"/>
                                        <p:tgtEl>
                                          <p:spTgt spid="34"/>
                                        </p:tgtEl>
                                      </p:cBhvr>
                                    </p:animEffect>
                                    <p:set>
                                      <p:cBhvr>
                                        <p:cTn id="91"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92" restart="whenNotActive" fill="hold" evtFilter="cancelBubble" nodeType="interactiveSeq">
                <p:stCondLst>
                  <p:cond evt="onClick" delay="0">
                    <p:tgtEl>
                      <p:spTgt spid="50"/>
                    </p:tgtEl>
                  </p:cond>
                </p:stCondLst>
                <p:endSync evt="end" delay="0">
                  <p:rtn val="all"/>
                </p:endSync>
                <p:childTnLst>
                  <p:par>
                    <p:cTn id="93" fill="hold">
                      <p:stCondLst>
                        <p:cond delay="0"/>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5"/>
                                        </p:tgtEl>
                                        <p:attrNameLst>
                                          <p:attrName>style.visibility</p:attrName>
                                        </p:attrNameLst>
                                      </p:cBhvr>
                                      <p:to>
                                        <p:strVal val="visible"/>
                                      </p:to>
                                    </p:set>
                                    <p:animEffect transition="in" filter="fade">
                                      <p:cBhvr>
                                        <p:cTn id="97" dur="500"/>
                                        <p:tgtEl>
                                          <p:spTgt spid="35"/>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grpId="1" nodeType="clickEffect">
                                  <p:stCondLst>
                                    <p:cond delay="0"/>
                                  </p:stCondLst>
                                  <p:childTnLst>
                                    <p:animEffect transition="out" filter="fade">
                                      <p:cBhvr>
                                        <p:cTn id="101" dur="500"/>
                                        <p:tgtEl>
                                          <p:spTgt spid="35"/>
                                        </p:tgtEl>
                                      </p:cBhvr>
                                    </p:animEffect>
                                    <p:set>
                                      <p:cBhvr>
                                        <p:cTn id="102"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103" restart="whenNotActive" fill="hold" evtFilter="cancelBubble" nodeType="interactiveSeq">
                <p:stCondLst>
                  <p:cond evt="onClick" delay="0">
                    <p:tgtEl>
                      <p:spTgt spid="51"/>
                    </p:tgtEl>
                  </p:cond>
                </p:stCondLst>
                <p:endSync evt="end" delay="0">
                  <p:rtn val="all"/>
                </p:endSync>
                <p:childTnLst>
                  <p:par>
                    <p:cTn id="104" fill="hold">
                      <p:stCondLst>
                        <p:cond delay="0"/>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36"/>
                                        </p:tgtEl>
                                        <p:attrNameLst>
                                          <p:attrName>style.visibility</p:attrName>
                                        </p:attrNameLst>
                                      </p:cBhvr>
                                      <p:to>
                                        <p:strVal val="visible"/>
                                      </p:to>
                                    </p:set>
                                    <p:animEffect transition="in" filter="fade">
                                      <p:cBhvr>
                                        <p:cTn id="108" dur="500"/>
                                        <p:tgtEl>
                                          <p:spTgt spid="36"/>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1" nodeType="clickEffect">
                                  <p:stCondLst>
                                    <p:cond delay="0"/>
                                  </p:stCondLst>
                                  <p:childTnLst>
                                    <p:animEffect transition="out" filter="fade">
                                      <p:cBhvr>
                                        <p:cTn id="112" dur="500"/>
                                        <p:tgtEl>
                                          <p:spTgt spid="36"/>
                                        </p:tgtEl>
                                      </p:cBhvr>
                                    </p:animEffect>
                                    <p:set>
                                      <p:cBhvr>
                                        <p:cTn id="113"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51"/>
                  </p:tgtEl>
                </p:cond>
              </p:nextCondLst>
            </p:seq>
          </p:childTnLst>
        </p:cTn>
      </p:par>
    </p:tnLst>
    <p:bldLst>
      <p:bldP spid="42" grpId="0" animBg="1"/>
      <p:bldP spid="43" grpId="0" animBg="1"/>
      <p:bldP spid="44" grpId="0" animBg="1"/>
      <p:bldP spid="45" grpId="0" animBg="1"/>
      <p:bldP spid="46" grpId="0" animBg="1"/>
      <p:bldP spid="32" grpId="0" animBg="1"/>
      <p:bldP spid="32" grpId="1" animBg="1"/>
      <p:bldP spid="33" grpId="0" animBg="1"/>
      <p:bldP spid="33" grpId="1" animBg="1"/>
      <p:bldP spid="34" grpId="0" animBg="1"/>
      <p:bldP spid="34" grpId="1" animBg="1"/>
      <p:bldP spid="36" grpId="0" animBg="1"/>
      <p:bldP spid="36" grpId="1" animBg="1"/>
      <p:bldP spid="35" grpId="0" animBg="1"/>
      <p:bldP spid="35" grpId="1" animBg="1"/>
    </p:bld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2001" name="Rectangle 17">
            <a:extLst>
              <a:ext uri="{FF2B5EF4-FFF2-40B4-BE49-F238E27FC236}">
                <a16:creationId xmlns:a16="http://schemas.microsoft.com/office/drawing/2014/main" id="{4F762B2B-F475-53C9-CAFB-A19466C6F289}"/>
              </a:ext>
            </a:extLst>
          </p:cNvPr>
          <p:cNvSpPr>
            <a:spLocks noChangeArrowheads="1"/>
          </p:cNvSpPr>
          <p:nvPr/>
        </p:nvSpPr>
        <p:spPr bwMode="auto">
          <a:xfrm>
            <a:off x="5859628" y="3486796"/>
            <a:ext cx="5356494" cy="25105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9pPr>
          </a:lstStyle>
          <a:p>
            <a:pPr>
              <a:spcBef>
                <a:spcPts val="600"/>
              </a:spcBef>
              <a:buClr>
                <a:srgbClr val="002060"/>
              </a:buClr>
            </a:pPr>
            <a:r>
              <a:rPr lang="fr-FR" altLang="fr-FR" sz="2200" dirty="0">
                <a:solidFill>
                  <a:srgbClr val="2F5597"/>
                </a:solidFill>
                <a:cs typeface="Arial" panose="020B0604020202020204" pitchFamily="34" charset="0"/>
              </a:rPr>
              <a:t>Le dioxyde de soufre (SO</a:t>
            </a:r>
            <a:r>
              <a:rPr lang="fr-FR" altLang="fr-FR" sz="2200" baseline="-25000" dirty="0">
                <a:solidFill>
                  <a:srgbClr val="2F5597"/>
                </a:solidFill>
                <a:cs typeface="Arial" panose="020B0604020202020204" pitchFamily="34" charset="0"/>
              </a:rPr>
              <a:t>2</a:t>
            </a:r>
            <a:r>
              <a:rPr lang="fr-FR" altLang="fr-FR" sz="2200" dirty="0">
                <a:solidFill>
                  <a:srgbClr val="2F5597"/>
                </a:solidFill>
                <a:cs typeface="Arial" panose="020B0604020202020204" pitchFamily="34" charset="0"/>
              </a:rPr>
              <a:t>). </a:t>
            </a:r>
          </a:p>
          <a:p>
            <a:pPr>
              <a:spcBef>
                <a:spcPts val="600"/>
              </a:spcBef>
              <a:buClr>
                <a:srgbClr val="002060"/>
              </a:buClr>
            </a:pPr>
            <a:r>
              <a:rPr lang="fr-FR" altLang="fr-FR" sz="2200" dirty="0">
                <a:solidFill>
                  <a:srgbClr val="2F5597"/>
                </a:solidFill>
                <a:cs typeface="Arial" panose="020B0604020202020204" pitchFamily="34" charset="0"/>
              </a:rPr>
              <a:t>Le dioxyde d'azote (NO</a:t>
            </a:r>
            <a:r>
              <a:rPr lang="fr-FR" altLang="fr-FR" sz="2200" baseline="-25000" dirty="0">
                <a:solidFill>
                  <a:srgbClr val="2F5597"/>
                </a:solidFill>
                <a:cs typeface="Arial" panose="020B0604020202020204" pitchFamily="34" charset="0"/>
              </a:rPr>
              <a:t>2</a:t>
            </a:r>
            <a:r>
              <a:rPr lang="fr-FR" altLang="fr-FR" sz="2200" dirty="0">
                <a:solidFill>
                  <a:srgbClr val="2F5597"/>
                </a:solidFill>
                <a:cs typeface="Arial" panose="020B0604020202020204" pitchFamily="34" charset="0"/>
              </a:rPr>
              <a:t>).</a:t>
            </a:r>
          </a:p>
          <a:p>
            <a:pPr>
              <a:spcBef>
                <a:spcPts val="600"/>
              </a:spcBef>
              <a:buClr>
                <a:srgbClr val="002060"/>
              </a:buClr>
            </a:pPr>
            <a:r>
              <a:rPr lang="fr-FR" altLang="fr-FR" sz="2200" dirty="0">
                <a:solidFill>
                  <a:srgbClr val="2F5597"/>
                </a:solidFill>
                <a:cs typeface="Arial" panose="020B0604020202020204" pitchFamily="34" charset="0"/>
              </a:rPr>
              <a:t>L’ozone (O</a:t>
            </a:r>
            <a:r>
              <a:rPr lang="fr-FR" altLang="fr-FR" sz="2200" baseline="-25000" dirty="0">
                <a:solidFill>
                  <a:srgbClr val="2F5597"/>
                </a:solidFill>
                <a:cs typeface="Arial" panose="020B0604020202020204" pitchFamily="34" charset="0"/>
              </a:rPr>
              <a:t>3</a:t>
            </a:r>
            <a:r>
              <a:rPr lang="fr-FR" altLang="fr-FR" sz="2200" dirty="0">
                <a:solidFill>
                  <a:srgbClr val="2F5597"/>
                </a:solidFill>
                <a:cs typeface="Arial" panose="020B0604020202020204" pitchFamily="34" charset="0"/>
              </a:rPr>
              <a:t>).</a:t>
            </a:r>
          </a:p>
          <a:p>
            <a:pPr>
              <a:spcBef>
                <a:spcPts val="600"/>
              </a:spcBef>
              <a:buClr>
                <a:srgbClr val="002060"/>
              </a:buClr>
            </a:pPr>
            <a:r>
              <a:rPr lang="fr-FR" altLang="fr-FR" sz="2200" dirty="0">
                <a:solidFill>
                  <a:srgbClr val="2F5597"/>
                </a:solidFill>
                <a:cs typeface="Arial" panose="020B0604020202020204" pitchFamily="34" charset="0"/>
              </a:rPr>
              <a:t>Le benzène (C</a:t>
            </a:r>
            <a:r>
              <a:rPr lang="fr-FR" altLang="fr-FR" sz="2200" baseline="-25000" dirty="0">
                <a:solidFill>
                  <a:srgbClr val="2F5597"/>
                </a:solidFill>
                <a:cs typeface="Arial" panose="020B0604020202020204" pitchFamily="34" charset="0"/>
              </a:rPr>
              <a:t>6</a:t>
            </a:r>
            <a:r>
              <a:rPr lang="fr-FR" altLang="fr-FR" sz="2200" dirty="0">
                <a:solidFill>
                  <a:srgbClr val="2F5597"/>
                </a:solidFill>
                <a:cs typeface="Arial" panose="020B0604020202020204" pitchFamily="34" charset="0"/>
              </a:rPr>
              <a:t>H</a:t>
            </a:r>
            <a:r>
              <a:rPr lang="fr-FR" altLang="fr-FR" sz="2200" baseline="-25000" dirty="0">
                <a:solidFill>
                  <a:srgbClr val="2F5597"/>
                </a:solidFill>
                <a:cs typeface="Arial" panose="020B0604020202020204" pitchFamily="34" charset="0"/>
              </a:rPr>
              <a:t>6</a:t>
            </a:r>
            <a:r>
              <a:rPr lang="fr-FR" altLang="fr-FR" sz="2200" dirty="0">
                <a:solidFill>
                  <a:srgbClr val="2F5597"/>
                </a:solidFill>
                <a:cs typeface="Arial" panose="020B0604020202020204" pitchFamily="34" charset="0"/>
              </a:rPr>
              <a:t>).</a:t>
            </a:r>
          </a:p>
          <a:p>
            <a:pPr>
              <a:spcBef>
                <a:spcPts val="600"/>
              </a:spcBef>
              <a:buClr>
                <a:srgbClr val="002060"/>
              </a:buClr>
            </a:pPr>
            <a:r>
              <a:rPr lang="fr-FR" altLang="fr-FR" sz="2200" dirty="0">
                <a:solidFill>
                  <a:srgbClr val="2F5597"/>
                </a:solidFill>
                <a:cs typeface="Arial" panose="020B0604020202020204" pitchFamily="34" charset="0"/>
              </a:rPr>
              <a:t>Le monoxyde de carbone (CO).</a:t>
            </a:r>
          </a:p>
          <a:p>
            <a:pPr>
              <a:spcBef>
                <a:spcPts val="600"/>
              </a:spcBef>
              <a:buClr>
                <a:srgbClr val="002060"/>
              </a:buClr>
            </a:pPr>
            <a:r>
              <a:rPr lang="fr-FR" altLang="fr-FR" sz="2200" dirty="0">
                <a:solidFill>
                  <a:srgbClr val="2F5597"/>
                </a:solidFill>
                <a:cs typeface="Arial" panose="020B0604020202020204" pitchFamily="34" charset="0"/>
              </a:rPr>
              <a:t>Les composés organiques volatils (COV).</a:t>
            </a:r>
          </a:p>
        </p:txBody>
      </p:sp>
      <p:pic>
        <p:nvPicPr>
          <p:cNvPr id="42002" name="Picture 18">
            <a:extLst>
              <a:ext uri="{FF2B5EF4-FFF2-40B4-BE49-F238E27FC236}">
                <a16:creationId xmlns:a16="http://schemas.microsoft.com/office/drawing/2014/main" id="{9524A06C-5611-239F-49CF-E91A4347BEE0}"/>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l="5840" t="8238" r="15366" b="3017"/>
          <a:stretch>
            <a:fillRect/>
          </a:stretch>
        </p:blipFill>
        <p:spPr bwMode="auto">
          <a:xfrm>
            <a:off x="2577750" y="2580629"/>
            <a:ext cx="2366042" cy="2882765"/>
          </a:xfrm>
          <a:prstGeom prst="rect">
            <a:avLst/>
          </a:prstGeom>
          <a:noFill/>
          <a:ln>
            <a:noFill/>
          </a:ln>
          <a:effectLst/>
          <a:extLst>
            <a:ext uri="{909E8E84-426E-40DD-AFC4-6F175D3DCCD1}">
              <a14:hiddenFill xmlns:a14="http://schemas.microsoft.com/office/drawing/2010/main">
                <a:blipFill dpi="0" rotWithShape="0">
                  <a:blip/>
                  <a:srcRect l="5840" t="8238" r="15366" b="3017"/>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996" name="Rectangle 12">
            <a:extLst>
              <a:ext uri="{FF2B5EF4-FFF2-40B4-BE49-F238E27FC236}">
                <a16:creationId xmlns:a16="http://schemas.microsoft.com/office/drawing/2014/main" id="{E6DC6F6E-96EA-FE9B-9DC3-4F09F2B1A7FC}"/>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buClrTx/>
              <a:buFontTx/>
              <a:buNone/>
            </a:pPr>
            <a:r>
              <a:rPr lang="fr-FR" altLang="fr-FR" sz="3200" b="1" dirty="0">
                <a:solidFill>
                  <a:schemeClr val="accent5">
                    <a:lumMod val="75000"/>
                  </a:schemeClr>
                </a:solidFill>
                <a:latin typeface="+mn-lt"/>
                <a:ea typeface="+mn-ea"/>
                <a:cs typeface="Arial" charset="0"/>
              </a:rPr>
              <a:t>Tous les gaz sont-ils surveillés ?</a:t>
            </a:r>
          </a:p>
        </p:txBody>
      </p:sp>
      <p:sp>
        <p:nvSpPr>
          <p:cNvPr id="41998" name="Text Box 14">
            <a:extLst>
              <a:ext uri="{FF2B5EF4-FFF2-40B4-BE49-F238E27FC236}">
                <a16:creationId xmlns:a16="http://schemas.microsoft.com/office/drawing/2014/main" id="{5DF49415-FEC1-B486-2446-906907A060A8}"/>
              </a:ext>
            </a:extLst>
          </p:cNvPr>
          <p:cNvSpPr txBox="1">
            <a:spLocks noChangeArrowheads="1"/>
          </p:cNvSpPr>
          <p:nvPr/>
        </p:nvSpPr>
        <p:spPr bwMode="auto">
          <a:xfrm rot="988064">
            <a:off x="10419323" y="377413"/>
            <a:ext cx="1593599" cy="699996"/>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txBody>
          <a:bodyPr lIns="89988" tIns="44994" rIns="89988" bIns="44994"/>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buClrTx/>
              <a:buFontTx/>
              <a:buNone/>
            </a:pPr>
            <a:r>
              <a:rPr lang="fr-FR" altLang="fr-FR" sz="4000" b="1" dirty="0">
                <a:solidFill>
                  <a:srgbClr val="E15A4C"/>
                </a:solidFill>
              </a:rPr>
              <a:t> Non !</a:t>
            </a:r>
          </a:p>
        </p:txBody>
      </p:sp>
      <p:sp>
        <p:nvSpPr>
          <p:cNvPr id="41999" name="Text Box 15">
            <a:extLst>
              <a:ext uri="{FF2B5EF4-FFF2-40B4-BE49-F238E27FC236}">
                <a16:creationId xmlns:a16="http://schemas.microsoft.com/office/drawing/2014/main" id="{854A565B-9C20-ED24-3F7F-FE881D8211EC}"/>
              </a:ext>
            </a:extLst>
          </p:cNvPr>
          <p:cNvSpPr txBox="1">
            <a:spLocks noChangeArrowheads="1"/>
          </p:cNvSpPr>
          <p:nvPr/>
        </p:nvSpPr>
        <p:spPr bwMode="auto">
          <a:xfrm>
            <a:off x="1604287" y="1152801"/>
            <a:ext cx="10261647" cy="1110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just"/>
            <a:r>
              <a:rPr lang="fr-FR" altLang="fr-FR" sz="2200" dirty="0">
                <a:solidFill>
                  <a:schemeClr val="accent1">
                    <a:lumMod val="75000"/>
                  </a:schemeClr>
                </a:solidFill>
                <a:cs typeface="Arial" panose="020B0604020202020204" pitchFamily="34" charset="0"/>
              </a:rPr>
              <a:t>L’air contient des </a:t>
            </a:r>
            <a:r>
              <a:rPr lang="fr-FR" altLang="fr-FR" sz="2200" b="1" dirty="0">
                <a:solidFill>
                  <a:schemeClr val="accent1">
                    <a:lumMod val="75000"/>
                  </a:schemeClr>
                </a:solidFill>
                <a:cs typeface="Arial" panose="020B0604020202020204" pitchFamily="34" charset="0"/>
              </a:rPr>
              <a:t>centaines de molécules différentes</a:t>
            </a:r>
            <a:r>
              <a:rPr lang="fr-FR" altLang="fr-FR" sz="2200" dirty="0">
                <a:solidFill>
                  <a:schemeClr val="accent1">
                    <a:lumMod val="75000"/>
                  </a:schemeClr>
                </a:solidFill>
                <a:cs typeface="Arial" panose="020B0604020202020204" pitchFamily="34" charset="0"/>
              </a:rPr>
              <a:t>. </a:t>
            </a:r>
            <a:r>
              <a:rPr lang="fr-FR" altLang="fr-FR" sz="2200" b="1" dirty="0">
                <a:solidFill>
                  <a:schemeClr val="accent1">
                    <a:lumMod val="75000"/>
                  </a:schemeClr>
                </a:solidFill>
                <a:cs typeface="Arial" panose="020B0604020202020204" pitchFamily="34" charset="0"/>
              </a:rPr>
              <a:t>L’observatoire</a:t>
            </a:r>
            <a:r>
              <a:rPr lang="fr-FR" altLang="fr-FR" sz="2200" dirty="0">
                <a:solidFill>
                  <a:schemeClr val="accent1">
                    <a:lumMod val="75000"/>
                  </a:schemeClr>
                </a:solidFill>
                <a:cs typeface="Arial" panose="020B0604020202020204" pitchFamily="34" charset="0"/>
              </a:rPr>
              <a:t> se concentre sur l’analyse et la mesure de </a:t>
            </a:r>
            <a:r>
              <a:rPr lang="fr-FR" altLang="fr-FR" sz="2200" b="1" dirty="0">
                <a:solidFill>
                  <a:schemeClr val="accent1">
                    <a:lumMod val="75000"/>
                  </a:schemeClr>
                </a:solidFill>
                <a:cs typeface="Arial" panose="020B0604020202020204" pitchFamily="34" charset="0"/>
              </a:rPr>
              <a:t>quelques-unes d’entre elles</a:t>
            </a:r>
            <a:r>
              <a:rPr lang="fr-FR" altLang="fr-FR" sz="2200" dirty="0">
                <a:solidFill>
                  <a:schemeClr val="accent1">
                    <a:lumMod val="75000"/>
                  </a:schemeClr>
                </a:solidFill>
                <a:cs typeface="Arial" panose="020B0604020202020204" pitchFamily="34" charset="0"/>
              </a:rPr>
              <a:t>, dont certaines sont réglementées et d’autres non, aussi bien dans la phase particulaire que gazeuse.</a:t>
            </a:r>
          </a:p>
        </p:txBody>
      </p:sp>
      <p:sp>
        <p:nvSpPr>
          <p:cNvPr id="42004" name="Text Box 20">
            <a:extLst>
              <a:ext uri="{FF2B5EF4-FFF2-40B4-BE49-F238E27FC236}">
                <a16:creationId xmlns:a16="http://schemas.microsoft.com/office/drawing/2014/main" id="{B94F3AD7-4FA1-89E8-2278-9F2261C69F33}"/>
              </a:ext>
            </a:extLst>
          </p:cNvPr>
          <p:cNvSpPr txBox="1">
            <a:spLocks noChangeArrowheads="1"/>
          </p:cNvSpPr>
          <p:nvPr/>
        </p:nvSpPr>
        <p:spPr bwMode="auto">
          <a:xfrm>
            <a:off x="5528931" y="2538039"/>
            <a:ext cx="5943600" cy="8331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r>
              <a:rPr lang="fr-FR" altLang="fr-FR" sz="2400" b="1" dirty="0">
                <a:solidFill>
                  <a:schemeClr val="accent1">
                    <a:lumMod val="75000"/>
                  </a:schemeClr>
                </a:solidFill>
                <a:cs typeface="Arial" panose="020B0604020202020204" pitchFamily="34" charset="0"/>
              </a:rPr>
              <a:t>À ton avis quels sont les gaz présents dans l'air que l'on surveille ?</a:t>
            </a:r>
          </a:p>
        </p:txBody>
      </p:sp>
      <p:pic>
        <p:nvPicPr>
          <p:cNvPr id="3" name="Retour">
            <a:hlinkClick r:id="rId4" action="ppaction://hlinksldjump"/>
            <a:extLst>
              <a:ext uri="{FF2B5EF4-FFF2-40B4-BE49-F238E27FC236}">
                <a16:creationId xmlns:a16="http://schemas.microsoft.com/office/drawing/2014/main" id="{DB1414F0-1B75-8CD1-BA10-A344002E79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72531" y="5705199"/>
            <a:ext cx="596157" cy="567075"/>
          </a:xfrm>
          <a:prstGeom prst="rect">
            <a:avLst/>
          </a:prstGeom>
        </p:spPr>
      </p:pic>
    </p:spTree>
    <p:extLst>
      <p:ext uri="{BB962C8B-B14F-4D97-AF65-F5344CB8AC3E}">
        <p14:creationId xmlns:p14="http://schemas.microsoft.com/office/powerpoint/2010/main" val="33501733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1998"/>
                                        </p:tgtEl>
                                        <p:attrNameLst>
                                          <p:attrName>style.visibility</p:attrName>
                                        </p:attrNameLst>
                                      </p:cBhvr>
                                      <p:to>
                                        <p:strVal val="visible"/>
                                      </p:to>
                                    </p:set>
                                    <p:anim calcmode="lin" valueType="num">
                                      <p:cBhvr>
                                        <p:cTn id="7" dur="1000" fill="hold"/>
                                        <p:tgtEl>
                                          <p:spTgt spid="41998"/>
                                        </p:tgtEl>
                                        <p:attrNameLst>
                                          <p:attrName>ppt_w</p:attrName>
                                        </p:attrNameLst>
                                      </p:cBhvr>
                                      <p:tavLst>
                                        <p:tav tm="0">
                                          <p:val>
                                            <p:fltVal val="0"/>
                                          </p:val>
                                        </p:tav>
                                        <p:tav tm="100000">
                                          <p:val>
                                            <p:strVal val="#ppt_w"/>
                                          </p:val>
                                        </p:tav>
                                      </p:tavLst>
                                    </p:anim>
                                    <p:anim calcmode="lin" valueType="num">
                                      <p:cBhvr>
                                        <p:cTn id="8" dur="1000" fill="hold"/>
                                        <p:tgtEl>
                                          <p:spTgt spid="41998"/>
                                        </p:tgtEl>
                                        <p:attrNameLst>
                                          <p:attrName>ppt_h</p:attrName>
                                        </p:attrNameLst>
                                      </p:cBhvr>
                                      <p:tavLst>
                                        <p:tav tm="0">
                                          <p:val>
                                            <p:fltVal val="0"/>
                                          </p:val>
                                        </p:tav>
                                        <p:tav tm="100000">
                                          <p:val>
                                            <p:strVal val="#ppt_h"/>
                                          </p:val>
                                        </p:tav>
                                      </p:tavLst>
                                    </p:anim>
                                    <p:anim calcmode="lin" valueType="num">
                                      <p:cBhvr>
                                        <p:cTn id="9" dur="1000" fill="hold"/>
                                        <p:tgtEl>
                                          <p:spTgt spid="41998"/>
                                        </p:tgtEl>
                                        <p:attrNameLst>
                                          <p:attrName>style.rotation</p:attrName>
                                        </p:attrNameLst>
                                      </p:cBhvr>
                                      <p:tavLst>
                                        <p:tav tm="0">
                                          <p:val>
                                            <p:fltVal val="90"/>
                                          </p:val>
                                        </p:tav>
                                        <p:tav tm="100000">
                                          <p:val>
                                            <p:fltVal val="0"/>
                                          </p:val>
                                        </p:tav>
                                      </p:tavLst>
                                    </p:anim>
                                    <p:animEffect transition="in" filter="fade">
                                      <p:cBhvr>
                                        <p:cTn id="10" dur="1000"/>
                                        <p:tgtEl>
                                          <p:spTgt spid="4199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999"/>
                                        </p:tgtEl>
                                        <p:attrNameLst>
                                          <p:attrName>style.visibility</p:attrName>
                                        </p:attrNameLst>
                                      </p:cBhvr>
                                      <p:to>
                                        <p:strVal val="visible"/>
                                      </p:to>
                                    </p:set>
                                    <p:animEffect transition="in" filter="fade">
                                      <p:cBhvr>
                                        <p:cTn id="13" dur="500"/>
                                        <p:tgtEl>
                                          <p:spTgt spid="41999"/>
                                        </p:tgtEl>
                                      </p:cBhvr>
                                    </p:animEffect>
                                  </p:childTnLst>
                                </p:cTn>
                              </p:par>
                            </p:childTnLst>
                          </p:cTn>
                        </p:par>
                        <p:par>
                          <p:cTn id="14" fill="hold">
                            <p:stCondLst>
                              <p:cond delay="1000"/>
                            </p:stCondLst>
                            <p:childTnLst>
                              <p:par>
                                <p:cTn id="15" presetID="10" presetClass="entr" presetSubtype="0" fill="hold" grpId="0" nodeType="afterEffect">
                                  <p:stCondLst>
                                    <p:cond delay="1000"/>
                                  </p:stCondLst>
                                  <p:childTnLst>
                                    <p:set>
                                      <p:cBhvr>
                                        <p:cTn id="16" dur="1" fill="hold">
                                          <p:stCondLst>
                                            <p:cond delay="0"/>
                                          </p:stCondLst>
                                        </p:cTn>
                                        <p:tgtEl>
                                          <p:spTgt spid="42004"/>
                                        </p:tgtEl>
                                        <p:attrNameLst>
                                          <p:attrName>style.visibility</p:attrName>
                                        </p:attrNameLst>
                                      </p:cBhvr>
                                      <p:to>
                                        <p:strVal val="visible"/>
                                      </p:to>
                                    </p:set>
                                    <p:animEffect transition="in" filter="fade">
                                      <p:cBhvr>
                                        <p:cTn id="17" dur="500"/>
                                        <p:tgtEl>
                                          <p:spTgt spid="42004"/>
                                        </p:tgtEl>
                                      </p:cBhvr>
                                    </p:animEffect>
                                  </p:childTnLst>
                                </p:cTn>
                              </p:par>
                            </p:childTnLst>
                          </p:cTn>
                        </p:par>
                        <p:par>
                          <p:cTn id="18" fill="hold">
                            <p:stCondLst>
                              <p:cond delay="2500"/>
                            </p:stCondLst>
                            <p:childTnLst>
                              <p:par>
                                <p:cTn id="19" presetID="10" presetClass="entr" presetSubtype="0" fill="hold" nodeType="afterEffect">
                                  <p:stCondLst>
                                    <p:cond delay="0"/>
                                  </p:stCondLst>
                                  <p:childTnLst>
                                    <p:set>
                                      <p:cBhvr>
                                        <p:cTn id="20" dur="1" fill="hold">
                                          <p:stCondLst>
                                            <p:cond delay="0"/>
                                          </p:stCondLst>
                                        </p:cTn>
                                        <p:tgtEl>
                                          <p:spTgt spid="42002"/>
                                        </p:tgtEl>
                                        <p:attrNameLst>
                                          <p:attrName>style.visibility</p:attrName>
                                        </p:attrNameLst>
                                      </p:cBhvr>
                                      <p:to>
                                        <p:strVal val="visible"/>
                                      </p:to>
                                    </p:set>
                                    <p:animEffect transition="in" filter="fade">
                                      <p:cBhvr>
                                        <p:cTn id="21" dur="750"/>
                                        <p:tgtEl>
                                          <p:spTgt spid="4200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2001"/>
                                        </p:tgtEl>
                                        <p:attrNameLst>
                                          <p:attrName>style.visibility</p:attrName>
                                        </p:attrNameLst>
                                      </p:cBhvr>
                                      <p:to>
                                        <p:strVal val="visible"/>
                                      </p:to>
                                    </p:set>
                                    <p:animEffect transition="in" filter="fade">
                                      <p:cBhvr>
                                        <p:cTn id="24" dur="750"/>
                                        <p:tgtEl>
                                          <p:spTgt spid="420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1" grpId="0"/>
      <p:bldP spid="41998" grpId="0" animBg="1"/>
      <p:bldP spid="41999" grpId="0"/>
      <p:bldP spid="42004" grpId="0"/>
    </p:bld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1" name="Rectangle 1">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defRPr/>
            </a:pPr>
            <a:r>
              <a:rPr lang="fr-FR" altLang="fr-FR" sz="3200" b="1" dirty="0">
                <a:solidFill>
                  <a:schemeClr val="accent5">
                    <a:lumMod val="75000"/>
                  </a:schemeClr>
                </a:solidFill>
                <a:latin typeface="+mn-lt"/>
                <a:ea typeface="+mn-ea"/>
                <a:cs typeface="Arial" charset="0"/>
              </a:rPr>
              <a:t>Qu’est-ce que la modélisation de la qualité de l’air ?</a:t>
            </a:r>
          </a:p>
        </p:txBody>
      </p:sp>
      <p:sp>
        <p:nvSpPr>
          <p:cNvPr id="51213" name="Rectangle 13">
            <a:extLst>
              <a:ext uri="{FF2B5EF4-FFF2-40B4-BE49-F238E27FC236}">
                <a16:creationId xmlns:a16="http://schemas.microsoft.com/office/drawing/2014/main" id="{977953A1-2776-4F97-88D3-CD5C0F841208}"/>
              </a:ext>
            </a:extLst>
          </p:cNvPr>
          <p:cNvSpPr>
            <a:spLocks noChangeArrowheads="1"/>
          </p:cNvSpPr>
          <p:nvPr/>
        </p:nvSpPr>
        <p:spPr bwMode="auto">
          <a:xfrm>
            <a:off x="5577684" y="2593592"/>
            <a:ext cx="6064968" cy="1999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lnSpc>
                <a:spcPct val="104000"/>
              </a:lnSpc>
              <a:spcAft>
                <a:spcPts val="800"/>
              </a:spcAft>
            </a:pPr>
            <a:r>
              <a:rPr lang="fr-FR" sz="2000" dirty="0">
                <a:solidFill>
                  <a:schemeClr val="accent1">
                    <a:lumMod val="75000"/>
                  </a:schemeClr>
                </a:solidFill>
                <a:latin typeface="+mn-lt"/>
              </a:rPr>
              <a:t>À </a:t>
            </a:r>
            <a:r>
              <a:rPr lang="fr-FR" sz="2000" i="0" dirty="0">
                <a:solidFill>
                  <a:schemeClr val="accent1">
                    <a:lumMod val="75000"/>
                  </a:schemeClr>
                </a:solidFill>
                <a:effectLst/>
                <a:latin typeface="+mn-lt"/>
              </a:rPr>
              <a:t>l’image de la prévision météo, </a:t>
            </a:r>
            <a:r>
              <a:rPr lang="fr-FR" sz="2000" b="1" i="0" dirty="0">
                <a:solidFill>
                  <a:schemeClr val="accent1">
                    <a:lumMod val="75000"/>
                  </a:schemeClr>
                </a:solidFill>
                <a:effectLst/>
                <a:latin typeface="+mn-lt"/>
              </a:rPr>
              <a:t>la modélisation </a:t>
            </a:r>
            <a:r>
              <a:rPr lang="fr-FR" sz="2000" i="0" dirty="0">
                <a:solidFill>
                  <a:schemeClr val="accent1">
                    <a:lumMod val="75000"/>
                  </a:schemeClr>
                </a:solidFill>
                <a:effectLst/>
                <a:latin typeface="+mn-lt"/>
              </a:rPr>
              <a:t>est un outil qui permet de prévoir, anticiper et analyser de façon objective la qualité de l’air. Elle permet de simuler la concentration d’un polluant dans un environnement donné, à un moment précis à partir d’outils mathématiques.</a:t>
            </a:r>
            <a:endParaRPr lang="fr-FR" sz="2200" dirty="0">
              <a:solidFill>
                <a:srgbClr val="2F5597"/>
              </a:solidFill>
            </a:endParaRPr>
          </a:p>
        </p:txBody>
      </p:sp>
      <p:pic>
        <p:nvPicPr>
          <p:cNvPr id="4" name="Image 3">
            <a:extLst>
              <a:ext uri="{FF2B5EF4-FFF2-40B4-BE49-F238E27FC236}">
                <a16:creationId xmlns:a16="http://schemas.microsoft.com/office/drawing/2014/main" id="{CCC35086-BEDA-C454-5D11-27CF82F2FB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5807" y="2516246"/>
            <a:ext cx="3881420" cy="2883169"/>
          </a:xfrm>
          <a:prstGeom prst="rect">
            <a:avLst/>
          </a:prstGeom>
        </p:spPr>
      </p:pic>
      <p:pic>
        <p:nvPicPr>
          <p:cNvPr id="5" name="Retour">
            <a:hlinkClick r:id="rId4" action="ppaction://hlinksldjump"/>
            <a:extLst>
              <a:ext uri="{FF2B5EF4-FFF2-40B4-BE49-F238E27FC236}">
                <a16:creationId xmlns:a16="http://schemas.microsoft.com/office/drawing/2014/main" id="{E45792B1-26C8-0224-5643-0063ADCA2B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
        <p:nvSpPr>
          <p:cNvPr id="7" name="Sous-titre 2">
            <a:hlinkClick r:id="rId6" action="ppaction://hlinksldjump"/>
            <a:extLst>
              <a:ext uri="{FF2B5EF4-FFF2-40B4-BE49-F238E27FC236}">
                <a16:creationId xmlns:a16="http://schemas.microsoft.com/office/drawing/2014/main" id="{BA5D5135-8E4E-7F4E-9EA8-963F22E6828C}"/>
              </a:ext>
            </a:extLst>
          </p:cNvPr>
          <p:cNvSpPr txBox="1">
            <a:spLocks noChangeArrowheads="1"/>
          </p:cNvSpPr>
          <p:nvPr/>
        </p:nvSpPr>
        <p:spPr bwMode="auto">
          <a:xfrm>
            <a:off x="6504542" y="5107027"/>
            <a:ext cx="302053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3200" b="1" dirty="0">
                <a:solidFill>
                  <a:srgbClr val="0098BC"/>
                </a:solidFill>
                <a:latin typeface="+mn-lt"/>
                <a:cs typeface="Arial" panose="020B0604020202020204" pitchFamily="34" charset="0"/>
              </a:rPr>
              <a:t>Suite...</a:t>
            </a:r>
          </a:p>
        </p:txBody>
      </p:sp>
    </p:spTree>
    <p:extLst>
      <p:ext uri="{BB962C8B-B14F-4D97-AF65-F5344CB8AC3E}">
        <p14:creationId xmlns:p14="http://schemas.microsoft.com/office/powerpoint/2010/main" val="7489059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bulle elements de sortie">
            <a:extLst>
              <a:ext uri="{FF2B5EF4-FFF2-40B4-BE49-F238E27FC236}">
                <a16:creationId xmlns:a16="http://schemas.microsoft.com/office/drawing/2014/main" id="{3AA01E76-DEF2-3062-934C-FB0D9086AF78}"/>
              </a:ext>
            </a:extLst>
          </p:cNvPr>
          <p:cNvSpPr/>
          <p:nvPr/>
        </p:nvSpPr>
        <p:spPr>
          <a:xfrm>
            <a:off x="8972851" y="1183448"/>
            <a:ext cx="2477027" cy="544950"/>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2B2E70"/>
          </a:solidFill>
          <a:ln w="12700" cap="flat" cmpd="sng">
            <a:solidFill>
              <a:srgbClr val="2B2E70"/>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b="1" dirty="0">
                <a:solidFill>
                  <a:srgbClr val="CFEDEF"/>
                </a:solidFill>
                <a:latin typeface="Calibri"/>
                <a:ea typeface="Calibri"/>
                <a:cs typeface="Calibri"/>
                <a:sym typeface="Calibri"/>
              </a:rPr>
              <a:t>Eléments de sortie</a:t>
            </a:r>
          </a:p>
        </p:txBody>
      </p:sp>
      <p:sp>
        <p:nvSpPr>
          <p:cNvPr id="17" name="Numéro 3">
            <a:extLst>
              <a:ext uri="{FF2B5EF4-FFF2-40B4-BE49-F238E27FC236}">
                <a16:creationId xmlns:a16="http://schemas.microsoft.com/office/drawing/2014/main" id="{61A2AD1F-ABB3-585D-2602-57467BF7F2E7}"/>
              </a:ext>
            </a:extLst>
          </p:cNvPr>
          <p:cNvSpPr/>
          <p:nvPr/>
        </p:nvSpPr>
        <p:spPr bwMode="auto">
          <a:xfrm>
            <a:off x="8566361" y="1198966"/>
            <a:ext cx="546512" cy="50080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CFEDEF"/>
          </a:solidFill>
          <a:ln>
            <a:solidFill>
              <a:srgbClr val="CFEDEF"/>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200" b="1" dirty="0">
                <a:ln>
                  <a:solidFill>
                    <a:srgbClr val="2B2E70"/>
                  </a:solidFill>
                </a:ln>
                <a:solidFill>
                  <a:srgbClr val="2B2E70"/>
                </a:solidFill>
              </a:rPr>
              <a:t>3</a:t>
            </a:r>
          </a:p>
        </p:txBody>
      </p:sp>
      <p:sp>
        <p:nvSpPr>
          <p:cNvPr id="3" name="bulle calcul du modele">
            <a:extLst>
              <a:ext uri="{FF2B5EF4-FFF2-40B4-BE49-F238E27FC236}">
                <a16:creationId xmlns:a16="http://schemas.microsoft.com/office/drawing/2014/main" id="{3C10CA23-C424-9B1E-5478-10442B8CA618}"/>
              </a:ext>
            </a:extLst>
          </p:cNvPr>
          <p:cNvSpPr/>
          <p:nvPr/>
        </p:nvSpPr>
        <p:spPr>
          <a:xfrm>
            <a:off x="5585560" y="1183448"/>
            <a:ext cx="2564528" cy="513715"/>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solidFill>
              <a:srgbClr val="CFEDEF"/>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b="1" dirty="0">
                <a:solidFill>
                  <a:srgbClr val="2B2E70"/>
                </a:solidFill>
                <a:latin typeface="Calibri"/>
                <a:ea typeface="Calibri"/>
                <a:cs typeface="Calibri"/>
                <a:sym typeface="Calibri"/>
              </a:rPr>
              <a:t>Calcul du modèle </a:t>
            </a:r>
          </a:p>
        </p:txBody>
      </p:sp>
      <p:sp>
        <p:nvSpPr>
          <p:cNvPr id="6" name="Numéro 2">
            <a:extLst>
              <a:ext uri="{FF2B5EF4-FFF2-40B4-BE49-F238E27FC236}">
                <a16:creationId xmlns:a16="http://schemas.microsoft.com/office/drawing/2014/main" id="{2399EF16-1C63-DBCA-F36C-A40D884A26EF}"/>
              </a:ext>
            </a:extLst>
          </p:cNvPr>
          <p:cNvSpPr/>
          <p:nvPr/>
        </p:nvSpPr>
        <p:spPr bwMode="auto">
          <a:xfrm>
            <a:off x="5376839" y="1227590"/>
            <a:ext cx="546512" cy="50080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2B2E70"/>
          </a:solidFill>
          <a:ln>
            <a:solidFill>
              <a:srgbClr val="2B2E7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200" b="1" dirty="0">
                <a:solidFill>
                  <a:srgbClr val="CFEDEF"/>
                </a:solidFill>
              </a:rPr>
              <a:t>2</a:t>
            </a:r>
          </a:p>
        </p:txBody>
      </p:sp>
      <p:pic>
        <p:nvPicPr>
          <p:cNvPr id="28" name="fleche dsipersion atm">
            <a:extLst>
              <a:ext uri="{FF2B5EF4-FFF2-40B4-BE49-F238E27FC236}">
                <a16:creationId xmlns:a16="http://schemas.microsoft.com/office/drawing/2014/main" id="{607BA10B-F589-4E3A-89AD-5814B9A698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5585559" y="5016817"/>
            <a:ext cx="293591" cy="906610"/>
          </a:xfrm>
          <a:prstGeom prst="rect">
            <a:avLst/>
          </a:prstGeom>
        </p:spPr>
      </p:pic>
      <p:pic>
        <p:nvPicPr>
          <p:cNvPr id="24" name="fleche chimie de l'atm">
            <a:extLst>
              <a:ext uri="{FF2B5EF4-FFF2-40B4-BE49-F238E27FC236}">
                <a16:creationId xmlns:a16="http://schemas.microsoft.com/office/drawing/2014/main" id="{285E4F7D-0130-F893-8048-AAB4D75F82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24580" y="2685133"/>
            <a:ext cx="1354719" cy="955190"/>
          </a:xfrm>
          <a:prstGeom prst="rect">
            <a:avLst/>
          </a:prstGeom>
        </p:spPr>
      </p:pic>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defRPr/>
            </a:pPr>
            <a:r>
              <a:rPr lang="fr-FR" altLang="fr-FR" sz="3200" b="1" dirty="0">
                <a:solidFill>
                  <a:schemeClr val="accent5">
                    <a:lumMod val="75000"/>
                  </a:schemeClr>
                </a:solidFill>
                <a:latin typeface="+mn-lt"/>
                <a:ea typeface="+mn-ea"/>
                <a:cs typeface="Arial" charset="0"/>
              </a:rPr>
              <a:t>Comment la modélisation est-elle réalisée ?</a:t>
            </a:r>
          </a:p>
        </p:txBody>
      </p:sp>
      <p:pic>
        <p:nvPicPr>
          <p:cNvPr id="5" name="Picto Retour">
            <a:hlinkClick r:id="rId7" action="ppaction://hlinksldjump"/>
            <a:extLst>
              <a:ext uri="{FF2B5EF4-FFF2-40B4-BE49-F238E27FC236}">
                <a16:creationId xmlns:a16="http://schemas.microsoft.com/office/drawing/2014/main" id="{E45792B1-26C8-0224-5643-0063ADCA2B6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25735" y="5655495"/>
            <a:ext cx="601971" cy="572605"/>
          </a:xfrm>
          <a:prstGeom prst="rect">
            <a:avLst/>
          </a:prstGeom>
        </p:spPr>
      </p:pic>
      <p:sp>
        <p:nvSpPr>
          <p:cNvPr id="7" name="bulle donnees d'entrée">
            <a:extLst>
              <a:ext uri="{FF2B5EF4-FFF2-40B4-BE49-F238E27FC236}">
                <a16:creationId xmlns:a16="http://schemas.microsoft.com/office/drawing/2014/main" id="{0DB836A6-C072-2C24-3233-4CC4EFF42C55}"/>
              </a:ext>
            </a:extLst>
          </p:cNvPr>
          <p:cNvSpPr/>
          <p:nvPr/>
        </p:nvSpPr>
        <p:spPr>
          <a:xfrm>
            <a:off x="2078999" y="1170343"/>
            <a:ext cx="2682176" cy="558054"/>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5E0B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r>
              <a:rPr lang="fr-FR" b="1" dirty="0">
                <a:solidFill>
                  <a:srgbClr val="2B2E70"/>
                </a:solidFill>
                <a:latin typeface="Calibri"/>
                <a:ea typeface="Calibri"/>
                <a:cs typeface="Calibri"/>
                <a:sym typeface="Calibri"/>
              </a:rPr>
              <a:t>Données d’entrée</a:t>
            </a:r>
          </a:p>
        </p:txBody>
      </p:sp>
      <p:sp>
        <p:nvSpPr>
          <p:cNvPr id="14" name="Numéro 1">
            <a:extLst>
              <a:ext uri="{FF2B5EF4-FFF2-40B4-BE49-F238E27FC236}">
                <a16:creationId xmlns:a16="http://schemas.microsoft.com/office/drawing/2014/main" id="{BA49D497-9065-6B9B-7136-81CAA9B66951}"/>
              </a:ext>
            </a:extLst>
          </p:cNvPr>
          <p:cNvSpPr/>
          <p:nvPr/>
        </p:nvSpPr>
        <p:spPr bwMode="auto">
          <a:xfrm>
            <a:off x="1912693" y="1249285"/>
            <a:ext cx="546511" cy="50080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2B2E70"/>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200" b="1" dirty="0">
                <a:solidFill>
                  <a:srgbClr val="8CBF61"/>
                </a:solidFill>
              </a:rPr>
              <a:t>1</a:t>
            </a:r>
          </a:p>
        </p:txBody>
      </p:sp>
      <p:pic>
        <p:nvPicPr>
          <p:cNvPr id="26" name="icone dispersion atm">
            <a:extLst>
              <a:ext uri="{FF2B5EF4-FFF2-40B4-BE49-F238E27FC236}">
                <a16:creationId xmlns:a16="http://schemas.microsoft.com/office/drawing/2014/main" id="{D369D2FA-DBBA-E870-3663-C03193ED26F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16185" y="5166087"/>
            <a:ext cx="1572356" cy="1319032"/>
          </a:xfrm>
          <a:prstGeom prst="rect">
            <a:avLst/>
          </a:prstGeom>
        </p:spPr>
      </p:pic>
      <p:pic>
        <p:nvPicPr>
          <p:cNvPr id="40" name="texte cartog">
            <a:extLst>
              <a:ext uri="{FF2B5EF4-FFF2-40B4-BE49-F238E27FC236}">
                <a16:creationId xmlns:a16="http://schemas.microsoft.com/office/drawing/2014/main" id="{438442CD-AA59-2C9C-B8B8-5F98D8F2607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746638" y="2263189"/>
            <a:ext cx="2886075" cy="542925"/>
          </a:xfrm>
          <a:prstGeom prst="rect">
            <a:avLst/>
          </a:prstGeom>
        </p:spPr>
      </p:pic>
      <p:pic>
        <p:nvPicPr>
          <p:cNvPr id="37" name="texte exposition">
            <a:extLst>
              <a:ext uri="{FF2B5EF4-FFF2-40B4-BE49-F238E27FC236}">
                <a16:creationId xmlns:a16="http://schemas.microsoft.com/office/drawing/2014/main" id="{BB01D135-2419-6365-DD95-209A40058AE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884212" y="5078495"/>
            <a:ext cx="1712326" cy="1041992"/>
          </a:xfrm>
          <a:prstGeom prst="rect">
            <a:avLst/>
          </a:prstGeom>
        </p:spPr>
      </p:pic>
      <p:grpSp>
        <p:nvGrpSpPr>
          <p:cNvPr id="9" name="Groupe 8">
            <a:extLst>
              <a:ext uri="{FF2B5EF4-FFF2-40B4-BE49-F238E27FC236}">
                <a16:creationId xmlns:a16="http://schemas.microsoft.com/office/drawing/2014/main" id="{3C5CE1B4-49F4-D076-AEE1-FA30021D00CD}"/>
              </a:ext>
            </a:extLst>
          </p:cNvPr>
          <p:cNvGrpSpPr/>
          <p:nvPr/>
        </p:nvGrpSpPr>
        <p:grpSpPr>
          <a:xfrm>
            <a:off x="7737439" y="3034583"/>
            <a:ext cx="3468078" cy="2034608"/>
            <a:chOff x="7737439" y="3034583"/>
            <a:chExt cx="3468078" cy="2034608"/>
          </a:xfrm>
        </p:grpSpPr>
        <p:pic>
          <p:nvPicPr>
            <p:cNvPr id="32" name="fleche ordi-catog">
              <a:extLst>
                <a:ext uri="{FF2B5EF4-FFF2-40B4-BE49-F238E27FC236}">
                  <a16:creationId xmlns:a16="http://schemas.microsoft.com/office/drawing/2014/main" id="{276E2FCA-D45D-03BD-A066-3E9179A92BA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737439" y="4021487"/>
              <a:ext cx="1575477" cy="95234"/>
            </a:xfrm>
            <a:prstGeom prst="rect">
              <a:avLst/>
            </a:prstGeom>
          </p:spPr>
        </p:pic>
        <p:pic>
          <p:nvPicPr>
            <p:cNvPr id="44" name="icone cartographie">
              <a:extLst>
                <a:ext uri="{FF2B5EF4-FFF2-40B4-BE49-F238E27FC236}">
                  <a16:creationId xmlns:a16="http://schemas.microsoft.com/office/drawing/2014/main" id="{35EE3696-3DB8-9363-80E3-68A2DDDA765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173832" y="3034583"/>
              <a:ext cx="2031685" cy="2034608"/>
            </a:xfrm>
            <a:prstGeom prst="rect">
              <a:avLst/>
            </a:prstGeom>
          </p:spPr>
        </p:pic>
      </p:grpSp>
      <p:pic>
        <p:nvPicPr>
          <p:cNvPr id="46" name="fleches exposition">
            <a:extLst>
              <a:ext uri="{FF2B5EF4-FFF2-40B4-BE49-F238E27FC236}">
                <a16:creationId xmlns:a16="http://schemas.microsoft.com/office/drawing/2014/main" id="{C1EA9FB8-6BA4-0762-A4AF-62C0421B10C9}"/>
              </a:ext>
            </a:extLst>
          </p:cNvPr>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rot="472752">
            <a:off x="10073133" y="5004120"/>
            <a:ext cx="978464" cy="587079"/>
          </a:xfrm>
          <a:prstGeom prst="rect">
            <a:avLst/>
          </a:prstGeom>
        </p:spPr>
      </p:pic>
      <p:pic>
        <p:nvPicPr>
          <p:cNvPr id="48" name="icone population">
            <a:extLst>
              <a:ext uri="{FF2B5EF4-FFF2-40B4-BE49-F238E27FC236}">
                <a16:creationId xmlns:a16="http://schemas.microsoft.com/office/drawing/2014/main" id="{E9552BE8-2828-FF6B-C025-4F96CC052D68}"/>
              </a:ext>
            </a:extLst>
          </p:cNvPr>
          <p:cNvPicPr>
            <a:picLocks noChangeAspect="1"/>
          </p:cNvPicPr>
          <p:nvPr/>
        </p:nvPicPr>
        <p:blipFill>
          <a:blip r:embed="rId19" cstate="hqprint">
            <a:extLst>
              <a:ext uri="{28A0092B-C50C-407E-A947-70E740481C1C}">
                <a14:useLocalDpi xmlns:a14="http://schemas.microsoft.com/office/drawing/2010/main" val="0"/>
              </a:ext>
            </a:extLst>
          </a:blip>
          <a:stretch>
            <a:fillRect/>
          </a:stretch>
        </p:blipFill>
        <p:spPr>
          <a:xfrm>
            <a:off x="9554891" y="5693412"/>
            <a:ext cx="1722709" cy="862991"/>
          </a:xfrm>
          <a:prstGeom prst="rect">
            <a:avLst/>
          </a:prstGeom>
        </p:spPr>
      </p:pic>
      <p:pic>
        <p:nvPicPr>
          <p:cNvPr id="4" name="picto guide">
            <a:hlinkClick r:id="rId20" action="ppaction://hlinksldjump"/>
            <a:extLst>
              <a:ext uri="{FF2B5EF4-FFF2-40B4-BE49-F238E27FC236}">
                <a16:creationId xmlns:a16="http://schemas.microsoft.com/office/drawing/2014/main" id="{854BE874-1366-5D5B-B31A-7B3C49399B3C}"/>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74025" y="2725455"/>
            <a:ext cx="745478" cy="703545"/>
          </a:xfrm>
          <a:prstGeom prst="rect">
            <a:avLst/>
          </a:prstGeom>
        </p:spPr>
      </p:pic>
      <p:grpSp>
        <p:nvGrpSpPr>
          <p:cNvPr id="12" name="Groupe 11">
            <a:extLst>
              <a:ext uri="{FF2B5EF4-FFF2-40B4-BE49-F238E27FC236}">
                <a16:creationId xmlns:a16="http://schemas.microsoft.com/office/drawing/2014/main" id="{37E03B5D-79F1-5CFA-9DD9-018594C0A151}"/>
              </a:ext>
            </a:extLst>
          </p:cNvPr>
          <p:cNvGrpSpPr/>
          <p:nvPr/>
        </p:nvGrpSpPr>
        <p:grpSpPr>
          <a:xfrm>
            <a:off x="3021495" y="2782957"/>
            <a:ext cx="4807076" cy="3042646"/>
            <a:chOff x="3021495" y="2782957"/>
            <a:chExt cx="4807076" cy="3042646"/>
          </a:xfrm>
        </p:grpSpPr>
        <p:grpSp>
          <p:nvGrpSpPr>
            <p:cNvPr id="35" name="Ordi calcul">
              <a:extLst>
                <a:ext uri="{FF2B5EF4-FFF2-40B4-BE49-F238E27FC236}">
                  <a16:creationId xmlns:a16="http://schemas.microsoft.com/office/drawing/2014/main" id="{74855A2B-5B5F-771F-84BB-D1CB143EC7FD}"/>
                </a:ext>
              </a:extLst>
            </p:cNvPr>
            <p:cNvGrpSpPr/>
            <p:nvPr/>
          </p:nvGrpSpPr>
          <p:grpSpPr>
            <a:xfrm>
              <a:off x="3021495" y="2782957"/>
              <a:ext cx="2612543" cy="3042646"/>
              <a:chOff x="3021495" y="2782957"/>
              <a:chExt cx="2612543" cy="3042646"/>
            </a:xfrm>
          </p:grpSpPr>
          <p:pic>
            <p:nvPicPr>
              <p:cNvPr id="30" name="Fléche mesure">
                <a:extLst>
                  <a:ext uri="{FF2B5EF4-FFF2-40B4-BE49-F238E27FC236}">
                    <a16:creationId xmlns:a16="http://schemas.microsoft.com/office/drawing/2014/main" id="{0EE3F1B7-73FD-06CB-65E2-163EEE3E7C88}"/>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969769" y="4457506"/>
                <a:ext cx="1664269" cy="1368097"/>
              </a:xfrm>
              <a:prstGeom prst="rect">
                <a:avLst/>
              </a:prstGeom>
            </p:spPr>
          </p:pic>
          <p:pic>
            <p:nvPicPr>
              <p:cNvPr id="31" name="Fléche meteo">
                <a:extLst>
                  <a:ext uri="{FF2B5EF4-FFF2-40B4-BE49-F238E27FC236}">
                    <a16:creationId xmlns:a16="http://schemas.microsoft.com/office/drawing/2014/main" id="{D1B93ABE-DCB5-B409-B8BC-769665CAB58F}"/>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021495" y="4284254"/>
                <a:ext cx="2612543" cy="380633"/>
              </a:xfrm>
              <a:prstGeom prst="rect">
                <a:avLst/>
              </a:prstGeom>
            </p:spPr>
          </p:pic>
          <p:pic>
            <p:nvPicPr>
              <p:cNvPr id="34" name="Fléche topog">
                <a:extLst>
                  <a:ext uri="{FF2B5EF4-FFF2-40B4-BE49-F238E27FC236}">
                    <a16:creationId xmlns:a16="http://schemas.microsoft.com/office/drawing/2014/main" id="{130BF88C-D21D-2A77-A6D0-196133265990}"/>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021495" y="3640323"/>
                <a:ext cx="2612543" cy="571912"/>
              </a:xfrm>
              <a:prstGeom prst="rect">
                <a:avLst/>
              </a:prstGeom>
            </p:spPr>
          </p:pic>
          <p:pic>
            <p:nvPicPr>
              <p:cNvPr id="33" name="Fléche emsiisons">
                <a:extLst>
                  <a:ext uri="{FF2B5EF4-FFF2-40B4-BE49-F238E27FC236}">
                    <a16:creationId xmlns:a16="http://schemas.microsoft.com/office/drawing/2014/main" id="{9409CB3F-9CF3-D95C-CBB6-0E573E69B8D9}"/>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840563" y="2782957"/>
                <a:ext cx="1793475" cy="1241331"/>
              </a:xfrm>
              <a:prstGeom prst="rect">
                <a:avLst/>
              </a:prstGeom>
            </p:spPr>
          </p:pic>
        </p:grpSp>
        <p:pic>
          <p:nvPicPr>
            <p:cNvPr id="8" name="Image ordinateur">
              <a:extLst>
                <a:ext uri="{FF2B5EF4-FFF2-40B4-BE49-F238E27FC236}">
                  <a16:creationId xmlns:a16="http://schemas.microsoft.com/office/drawing/2014/main" id="{1C3BB53A-2124-63DB-A0D1-57378434B38B}"/>
                </a:ext>
              </a:extLst>
            </p:cNvPr>
            <p:cNvPicPr>
              <a:picLocks noChangeAspect="1"/>
            </p:cNvPicPr>
            <p:nvPr/>
          </p:nvPicPr>
          <p:blipFill>
            <a:blip r:embed="rId30" cstate="hqprint">
              <a:extLst>
                <a:ext uri="{28A0092B-C50C-407E-A947-70E740481C1C}">
                  <a14:useLocalDpi xmlns:a14="http://schemas.microsoft.com/office/drawing/2010/main" val="0"/>
                </a:ext>
              </a:extLst>
            </a:blip>
            <a:stretch>
              <a:fillRect/>
            </a:stretch>
          </p:blipFill>
          <p:spPr>
            <a:xfrm>
              <a:off x="5124896" y="3065817"/>
              <a:ext cx="2703675" cy="2053028"/>
            </a:xfrm>
            <a:prstGeom prst="rect">
              <a:avLst/>
            </a:prstGeom>
          </p:spPr>
        </p:pic>
      </p:grpSp>
      <p:pic>
        <p:nvPicPr>
          <p:cNvPr id="29" name="Icone topo">
            <a:extLst>
              <a:ext uri="{FF2B5EF4-FFF2-40B4-BE49-F238E27FC236}">
                <a16:creationId xmlns:a16="http://schemas.microsoft.com/office/drawing/2014/main" id="{F75DE1F2-B35D-0DC9-E585-8760B4F35E1C}"/>
              </a:ext>
            </a:extLst>
          </p:cNvPr>
          <p:cNvPicPr>
            <a:picLocks noChangeAspect="1"/>
          </p:cNvPicPr>
          <p:nvPr/>
        </p:nvPicPr>
        <p:blipFill>
          <a:blip r:embed="rId31" cstate="hqprint">
            <a:extLst>
              <a:ext uri="{28A0092B-C50C-407E-A947-70E740481C1C}">
                <a14:useLocalDpi xmlns:a14="http://schemas.microsoft.com/office/drawing/2010/main" val="0"/>
              </a:ext>
            </a:extLst>
          </a:blip>
          <a:stretch>
            <a:fillRect/>
          </a:stretch>
        </p:blipFill>
        <p:spPr>
          <a:xfrm>
            <a:off x="1582565" y="2995954"/>
            <a:ext cx="2007260" cy="1181027"/>
          </a:xfrm>
          <a:prstGeom prst="rect">
            <a:avLst/>
          </a:prstGeom>
        </p:spPr>
      </p:pic>
      <p:pic>
        <p:nvPicPr>
          <p:cNvPr id="21" name="icone meteo">
            <a:extLst>
              <a:ext uri="{FF2B5EF4-FFF2-40B4-BE49-F238E27FC236}">
                <a16:creationId xmlns:a16="http://schemas.microsoft.com/office/drawing/2014/main" id="{FCA95E58-8D5C-1CDC-9891-E274AD08B98C}"/>
              </a:ext>
            </a:extLst>
          </p:cNvPr>
          <p:cNvPicPr>
            <a:picLocks noChangeAspect="1"/>
          </p:cNvPicPr>
          <p:nvPr/>
        </p:nvPicPr>
        <p:blipFill>
          <a:blip r:embed="rId32" cstate="hqprint">
            <a:extLst>
              <a:ext uri="{28A0092B-C50C-407E-A947-70E740481C1C}">
                <a14:useLocalDpi xmlns:a14="http://schemas.microsoft.com/office/drawing/2010/main" val="0"/>
              </a:ext>
            </a:extLst>
          </a:blip>
          <a:stretch>
            <a:fillRect/>
          </a:stretch>
        </p:blipFill>
        <p:spPr>
          <a:xfrm>
            <a:off x="1481467" y="4487717"/>
            <a:ext cx="2103401" cy="1205695"/>
          </a:xfrm>
          <a:prstGeom prst="rect">
            <a:avLst/>
          </a:prstGeom>
        </p:spPr>
      </p:pic>
      <p:pic>
        <p:nvPicPr>
          <p:cNvPr id="16" name="Image 15">
            <a:extLst>
              <a:ext uri="{FF2B5EF4-FFF2-40B4-BE49-F238E27FC236}">
                <a16:creationId xmlns:a16="http://schemas.microsoft.com/office/drawing/2014/main" id="{9C4E107C-83BC-F90F-8FB7-5AB25B490F07}"/>
              </a:ext>
            </a:extLst>
          </p:cNvPr>
          <p:cNvPicPr>
            <a:picLocks noChangeAspect="1"/>
          </p:cNvPicPr>
          <p:nvPr/>
        </p:nvPicPr>
        <p:blipFill>
          <a:blip r:embed="rId33" cstate="hqprint">
            <a:extLst>
              <a:ext uri="{28A0092B-C50C-407E-A947-70E740481C1C}">
                <a14:useLocalDpi xmlns:a14="http://schemas.microsoft.com/office/drawing/2010/main" val="0"/>
              </a:ext>
            </a:extLst>
          </a:blip>
          <a:stretch>
            <a:fillRect/>
          </a:stretch>
        </p:blipFill>
        <p:spPr>
          <a:xfrm>
            <a:off x="2543235" y="5606315"/>
            <a:ext cx="1969714" cy="1060047"/>
          </a:xfrm>
          <a:prstGeom prst="rect">
            <a:avLst/>
          </a:prstGeom>
        </p:spPr>
      </p:pic>
      <p:pic>
        <p:nvPicPr>
          <p:cNvPr id="2" name="Image 2">
            <a:hlinkClick r:id="rId34" action="ppaction://hlinksldjump"/>
            <a:extLst>
              <a:ext uri="{FF2B5EF4-FFF2-40B4-BE49-F238E27FC236}">
                <a16:creationId xmlns:a16="http://schemas.microsoft.com/office/drawing/2014/main" id="{51267F86-C657-3374-92F6-432F895ADF27}"/>
              </a:ext>
            </a:extLst>
          </p:cNvPr>
          <p:cNvPicPr>
            <a:picLocks noChangeAspect="1"/>
          </p:cNvPicPr>
          <p:nvPr/>
        </p:nvPicPr>
        <p:blipFill>
          <a:blip r:embed="rId35">
            <a:extLst>
              <a:ext uri="{28A0092B-C50C-407E-A947-70E740481C1C}">
                <a14:useLocalDpi xmlns:a14="http://schemas.microsoft.com/office/drawing/2010/main" val="0"/>
              </a:ext>
            </a:extLst>
          </a:blip>
          <a:srcRect/>
          <a:stretch>
            <a:fillRect/>
          </a:stretch>
        </p:blipFill>
        <p:spPr bwMode="auto">
          <a:xfrm>
            <a:off x="8455020" y="5939169"/>
            <a:ext cx="570710" cy="5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cône émissions">
            <a:extLst>
              <a:ext uri="{FF2B5EF4-FFF2-40B4-BE49-F238E27FC236}">
                <a16:creationId xmlns:a16="http://schemas.microsoft.com/office/drawing/2014/main" id="{7E7AF46D-6271-DD28-CC71-4B5F750E208D}"/>
              </a:ext>
            </a:extLst>
          </p:cNvPr>
          <p:cNvPicPr>
            <a:picLocks noChangeAspect="1"/>
          </p:cNvPicPr>
          <p:nvPr/>
        </p:nvPicPr>
        <p:blipFill>
          <a:blip r:embed="rId36" cstate="hqprint">
            <a:extLst>
              <a:ext uri="{28A0092B-C50C-407E-A947-70E740481C1C}">
                <a14:useLocalDpi xmlns:a14="http://schemas.microsoft.com/office/drawing/2010/main" val="0"/>
              </a:ext>
            </a:extLst>
          </a:blip>
          <a:stretch>
            <a:fillRect/>
          </a:stretch>
        </p:blipFill>
        <p:spPr>
          <a:xfrm>
            <a:off x="2252470" y="1807340"/>
            <a:ext cx="2139142" cy="1028402"/>
          </a:xfrm>
          <a:prstGeom prst="rect">
            <a:avLst/>
          </a:prstGeom>
        </p:spPr>
      </p:pic>
      <p:pic>
        <p:nvPicPr>
          <p:cNvPr id="19" name="Icône chimie de l'atmosphère">
            <a:extLst>
              <a:ext uri="{FF2B5EF4-FFF2-40B4-BE49-F238E27FC236}">
                <a16:creationId xmlns:a16="http://schemas.microsoft.com/office/drawing/2014/main" id="{CD51361F-E86D-006C-E4AD-DDA49284F1F6}"/>
              </a:ext>
            </a:extLst>
          </p:cNvPr>
          <p:cNvPicPr>
            <a:picLocks noChangeAspect="1"/>
          </p:cNvPicPr>
          <p:nvPr/>
        </p:nvPicPr>
        <p:blipFill>
          <a:blip r:embed="rId37" cstate="hqprint">
            <a:extLst>
              <a:ext uri="{28A0092B-C50C-407E-A947-70E740481C1C}">
                <a14:useLocalDpi xmlns:a14="http://schemas.microsoft.com/office/drawing/2010/main" val="0"/>
              </a:ext>
            </a:extLst>
          </a:blip>
          <a:stretch>
            <a:fillRect/>
          </a:stretch>
        </p:blipFill>
        <p:spPr>
          <a:xfrm>
            <a:off x="6484671" y="1658195"/>
            <a:ext cx="1633213" cy="1512722"/>
          </a:xfrm>
          <a:prstGeom prst="rect">
            <a:avLst/>
          </a:prstGeom>
        </p:spPr>
      </p:pic>
      <p:sp>
        <p:nvSpPr>
          <p:cNvPr id="11" name="ZoneTexte 10">
            <a:extLst>
              <a:ext uri="{FF2B5EF4-FFF2-40B4-BE49-F238E27FC236}">
                <a16:creationId xmlns:a16="http://schemas.microsoft.com/office/drawing/2014/main" id="{0E1A681A-31ED-07AB-A274-E18163AFC7A0}"/>
              </a:ext>
            </a:extLst>
          </p:cNvPr>
          <p:cNvSpPr txBox="1">
            <a:spLocks noChangeArrowheads="1"/>
          </p:cNvSpPr>
          <p:nvPr/>
        </p:nvSpPr>
        <p:spPr bwMode="auto">
          <a:xfrm>
            <a:off x="1655408" y="6547314"/>
            <a:ext cx="5323891"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www.bourgogne-franche-comte.developpement-durable.gouv.fr</a:t>
            </a:r>
          </a:p>
        </p:txBody>
      </p:sp>
    </p:spTree>
    <p:extLst>
      <p:ext uri="{BB962C8B-B14F-4D97-AF65-F5344CB8AC3E}">
        <p14:creationId xmlns:p14="http://schemas.microsoft.com/office/powerpoint/2010/main" val="8306406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200"/>
                                  </p:stCondLst>
                                  <p:childTnLst>
                                    <p:set>
                                      <p:cBhvr>
                                        <p:cTn id="15" dur="1" fill="hold">
                                          <p:stCondLst>
                                            <p:cond delay="0"/>
                                          </p:stCondLst>
                                        </p:cTn>
                                        <p:tgtEl>
                                          <p:spTgt spid="29"/>
                                        </p:tgtEl>
                                        <p:attrNameLst>
                                          <p:attrName>style.visibility</p:attrName>
                                        </p:attrNameLst>
                                      </p:cBhvr>
                                      <p:to>
                                        <p:strVal val="visible"/>
                                      </p:to>
                                    </p:set>
                                  </p:childTnLst>
                                </p:cTn>
                              </p:par>
                            </p:childTnLst>
                          </p:cTn>
                        </p:par>
                        <p:par>
                          <p:cTn id="16" fill="hold">
                            <p:stCondLst>
                              <p:cond delay="200"/>
                            </p:stCondLst>
                            <p:childTnLst>
                              <p:par>
                                <p:cTn id="17" presetID="1" presetClass="entr" presetSubtype="0" fill="hold" nodeType="afterEffect">
                                  <p:stCondLst>
                                    <p:cond delay="20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40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nodeType="after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46"/>
                                        </p:tgtEl>
                                        <p:attrNameLst>
                                          <p:attrName>style.visibility</p:attrName>
                                        </p:attrNameLst>
                                      </p:cBhvr>
                                      <p:to>
                                        <p:strVal val="visible"/>
                                      </p:to>
                                    </p:set>
                                  </p:childTnLst>
                                </p:cTn>
                              </p:par>
                            </p:childTnLst>
                          </p:cTn>
                        </p:par>
                        <p:par>
                          <p:cTn id="60" fill="hold">
                            <p:stCondLst>
                              <p:cond delay="0"/>
                            </p:stCondLst>
                            <p:childTnLst>
                              <p:par>
                                <p:cTn id="61" presetID="1" presetClass="entr" presetSubtype="0" fill="hold" nodeType="afterEffect">
                                  <p:stCondLst>
                                    <p:cond delay="100"/>
                                  </p:stCondLst>
                                  <p:childTnLst>
                                    <p:set>
                                      <p:cBhvr>
                                        <p:cTn id="62" dur="1" fill="hold">
                                          <p:stCondLst>
                                            <p:cond delay="0"/>
                                          </p:stCondLst>
                                        </p:cTn>
                                        <p:tgtEl>
                                          <p:spTgt spid="48"/>
                                        </p:tgtEl>
                                        <p:attrNameLst>
                                          <p:attrName>style.visibility</p:attrName>
                                        </p:attrNameLst>
                                      </p:cBhvr>
                                      <p:to>
                                        <p:strVal val="visible"/>
                                      </p:to>
                                    </p:set>
                                  </p:childTnLst>
                                </p:cTn>
                              </p:par>
                              <p:par>
                                <p:cTn id="63" presetID="1" presetClass="entr" presetSubtype="0" fill="hold" nodeType="withEffect">
                                  <p:stCondLst>
                                    <p:cond delay="100"/>
                                  </p:stCondLst>
                                  <p:childTnLst>
                                    <p:set>
                                      <p:cBhvr>
                                        <p:cTn id="64" dur="1" fill="hold">
                                          <p:stCondLst>
                                            <p:cond delay="0"/>
                                          </p:stCondLst>
                                        </p:cTn>
                                        <p:tgtEl>
                                          <p:spTgt spid="37"/>
                                        </p:tgtEl>
                                        <p:attrNameLst>
                                          <p:attrName>style.visibility</p:attrName>
                                        </p:attrNameLst>
                                      </p:cBhvr>
                                      <p:to>
                                        <p:strVal val="visible"/>
                                      </p:to>
                                    </p:set>
                                  </p:childTnLst>
                                </p:cTn>
                              </p:par>
                            </p:childTnLst>
                          </p:cTn>
                        </p:par>
                        <p:par>
                          <p:cTn id="65" fill="hold">
                            <p:stCondLst>
                              <p:cond delay="100"/>
                            </p:stCondLst>
                            <p:childTnLst>
                              <p:par>
                                <p:cTn id="66" presetID="2" presetClass="entr" presetSubtype="4" fill="hold" nodeType="afterEffect">
                                  <p:stCondLst>
                                    <p:cond delay="0"/>
                                  </p:stCondLst>
                                  <p:childTnLst>
                                    <p:set>
                                      <p:cBhvr>
                                        <p:cTn id="67" dur="1" fill="hold">
                                          <p:stCondLst>
                                            <p:cond delay="0"/>
                                          </p:stCondLst>
                                        </p:cTn>
                                        <p:tgtEl>
                                          <p:spTgt spid="2"/>
                                        </p:tgtEl>
                                        <p:attrNameLst>
                                          <p:attrName>style.visibility</p:attrName>
                                        </p:attrNameLst>
                                      </p:cBhvr>
                                      <p:to>
                                        <p:strVal val="visible"/>
                                      </p:to>
                                    </p:set>
                                    <p:anim calcmode="lin" valueType="num">
                                      <p:cBhvr additive="base">
                                        <p:cTn id="68" dur="500" fill="hold"/>
                                        <p:tgtEl>
                                          <p:spTgt spid="2"/>
                                        </p:tgtEl>
                                        <p:attrNameLst>
                                          <p:attrName>ppt_x</p:attrName>
                                        </p:attrNameLst>
                                      </p:cBhvr>
                                      <p:tavLst>
                                        <p:tav tm="0">
                                          <p:val>
                                            <p:strVal val="#ppt_x"/>
                                          </p:val>
                                        </p:tav>
                                        <p:tav tm="100000">
                                          <p:val>
                                            <p:strVal val="#ppt_x"/>
                                          </p:val>
                                        </p:tav>
                                      </p:tavLst>
                                    </p:anim>
                                    <p:anim calcmode="lin" valueType="num">
                                      <p:cBhvr additive="base">
                                        <p:cTn id="6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3" grpId="0" animBg="1"/>
      <p:bldP spid="6" grpId="0" animBg="1"/>
      <p:bldP spid="7" grpId="0" animBg="1"/>
      <p:bldP spid="14"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5DC427-6D41-F8B5-F6F2-EC3276A249DE}"/>
              </a:ext>
            </a:extLst>
          </p:cNvPr>
          <p:cNvSpPr>
            <a:spLocks noGrp="1"/>
          </p:cNvSpPr>
          <p:nvPr>
            <p:ph type="title"/>
          </p:nvPr>
        </p:nvSpPr>
        <p:spPr/>
        <p:txBody>
          <a:bodyPr>
            <a:normAutofit/>
          </a:bodyPr>
          <a:lstStyle/>
          <a:p>
            <a:r>
              <a:rPr lang="fr-FR" altLang="fr-FR" sz="3200" b="1" dirty="0">
                <a:solidFill>
                  <a:schemeClr val="accent5">
                    <a:lumMod val="75000"/>
                  </a:schemeClr>
                </a:solidFill>
                <a:latin typeface="+mn-lt"/>
                <a:ea typeface="+mn-ea"/>
                <a:cs typeface="Arial" charset="0"/>
              </a:rPr>
              <a:t>La modélisation de la qualité de l’air</a:t>
            </a:r>
            <a:endParaRPr lang="fr-FR" sz="3200" dirty="0"/>
          </a:p>
        </p:txBody>
      </p:sp>
      <p:sp>
        <p:nvSpPr>
          <p:cNvPr id="3" name="Rectangle 13">
            <a:extLst>
              <a:ext uri="{FF2B5EF4-FFF2-40B4-BE49-F238E27FC236}">
                <a16:creationId xmlns:a16="http://schemas.microsoft.com/office/drawing/2014/main" id="{3D463942-B2A2-033A-0F53-4766D6C7C1EC}"/>
              </a:ext>
            </a:extLst>
          </p:cNvPr>
          <p:cNvSpPr>
            <a:spLocks noChangeArrowheads="1"/>
          </p:cNvSpPr>
          <p:nvPr/>
        </p:nvSpPr>
        <p:spPr bwMode="auto">
          <a:xfrm>
            <a:off x="2146362" y="1405301"/>
            <a:ext cx="9667266" cy="44448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lnSpc>
                <a:spcPct val="104000"/>
              </a:lnSpc>
              <a:spcAft>
                <a:spcPts val="800"/>
              </a:spcAft>
            </a:pPr>
            <a:r>
              <a:rPr lang="fr-FR" sz="2000" b="1" i="0" u="sng" dirty="0">
                <a:solidFill>
                  <a:schemeClr val="accent1">
                    <a:lumMod val="75000"/>
                  </a:schemeClr>
                </a:solidFill>
                <a:effectLst/>
                <a:latin typeface="+mn-lt"/>
              </a:rPr>
              <a:t>Les outils de modélisation :</a:t>
            </a:r>
          </a:p>
          <a:p>
            <a:pPr algn="just">
              <a:lnSpc>
                <a:spcPct val="104000"/>
              </a:lnSpc>
              <a:spcAft>
                <a:spcPts val="800"/>
              </a:spcAft>
            </a:pPr>
            <a:r>
              <a:rPr lang="fr-FR" sz="2000" i="0" dirty="0">
                <a:solidFill>
                  <a:schemeClr val="accent1">
                    <a:lumMod val="75000"/>
                  </a:schemeClr>
                </a:solidFill>
                <a:effectLst/>
                <a:latin typeface="+mn-lt"/>
              </a:rPr>
              <a:t>En complément des mesures de terrain, la surveillance fait de plus en plus appel à </a:t>
            </a:r>
            <a:r>
              <a:rPr lang="fr-FR" sz="2000" b="1" i="0" dirty="0">
                <a:solidFill>
                  <a:schemeClr val="accent1">
                    <a:lumMod val="75000"/>
                  </a:schemeClr>
                </a:solidFill>
                <a:effectLst/>
                <a:latin typeface="+mn-lt"/>
              </a:rPr>
              <a:t>des outils numériques </a:t>
            </a:r>
            <a:r>
              <a:rPr lang="fr-FR" sz="2000" i="0" dirty="0">
                <a:solidFill>
                  <a:schemeClr val="accent1">
                    <a:lumMod val="75000"/>
                  </a:schemeClr>
                </a:solidFill>
                <a:effectLst/>
                <a:latin typeface="+mn-lt"/>
              </a:rPr>
              <a:t>pour modéliser la distribution spatiale de la pollution et prévoir la qualité de l’air sur les jours à venir. Ainsi, </a:t>
            </a:r>
            <a:r>
              <a:rPr lang="fr-FR" sz="2000" b="1" i="0" dirty="0">
                <a:solidFill>
                  <a:schemeClr val="accent1">
                    <a:lumMod val="75000"/>
                  </a:schemeClr>
                </a:solidFill>
                <a:effectLst/>
                <a:latin typeface="+mn-lt"/>
              </a:rPr>
              <a:t>le système national de prévision et de cartographie de la qualité de l’air, </a:t>
            </a:r>
            <a:r>
              <a:rPr lang="fr-FR" sz="2000" b="1" i="0" dirty="0">
                <a:solidFill>
                  <a:schemeClr val="accent1">
                    <a:lumMod val="75000"/>
                  </a:schemeClr>
                </a:solidFill>
                <a:effectLst/>
                <a:latin typeface="+mn-lt"/>
                <a:hlinkClick r:id="rId2"/>
              </a:rPr>
              <a:t>PREV’AIR</a:t>
            </a:r>
            <a:r>
              <a:rPr lang="fr-FR" sz="2000" i="0" dirty="0">
                <a:solidFill>
                  <a:schemeClr val="accent1">
                    <a:lumMod val="75000"/>
                  </a:schemeClr>
                </a:solidFill>
                <a:effectLst/>
                <a:latin typeface="+mn-lt"/>
              </a:rPr>
              <a:t>, fonctionne de manière opérationnelle depuis 2004. </a:t>
            </a:r>
            <a:r>
              <a:rPr lang="fr-FR" sz="2000" b="1" i="0" dirty="0">
                <a:solidFill>
                  <a:schemeClr val="accent1">
                    <a:lumMod val="75000"/>
                  </a:schemeClr>
                </a:solidFill>
                <a:effectLst/>
                <a:latin typeface="+mn-lt"/>
              </a:rPr>
              <a:t>PREV’AIR </a:t>
            </a:r>
            <a:r>
              <a:rPr lang="fr-FR" sz="2000" i="0" dirty="0">
                <a:solidFill>
                  <a:schemeClr val="accent1">
                    <a:lumMod val="75000"/>
                  </a:schemeClr>
                </a:solidFill>
                <a:effectLst/>
                <a:latin typeface="+mn-lt"/>
              </a:rPr>
              <a:t>fournit quotidiennement </a:t>
            </a:r>
            <a:r>
              <a:rPr lang="fr-FR" sz="2000" b="1" i="0" dirty="0">
                <a:solidFill>
                  <a:schemeClr val="accent1">
                    <a:lumMod val="75000"/>
                  </a:schemeClr>
                </a:solidFill>
                <a:effectLst/>
                <a:latin typeface="+mn-lt"/>
              </a:rPr>
              <a:t>des prévisions </a:t>
            </a:r>
            <a:r>
              <a:rPr lang="fr-FR" sz="2000" i="0" dirty="0">
                <a:solidFill>
                  <a:schemeClr val="accent1">
                    <a:lumMod val="75000"/>
                  </a:schemeClr>
                </a:solidFill>
                <a:effectLst/>
                <a:latin typeface="+mn-lt"/>
              </a:rPr>
              <a:t>de la qualité de l’air à </a:t>
            </a:r>
            <a:r>
              <a:rPr lang="fr-FR" sz="2000" b="1" i="0" dirty="0">
                <a:solidFill>
                  <a:schemeClr val="accent1">
                    <a:lumMod val="75000"/>
                  </a:schemeClr>
                </a:solidFill>
                <a:effectLst/>
                <a:latin typeface="+mn-lt"/>
              </a:rPr>
              <a:t>l’échelle nationale et européenne.</a:t>
            </a:r>
          </a:p>
          <a:p>
            <a:pPr algn="just">
              <a:lnSpc>
                <a:spcPct val="104000"/>
              </a:lnSpc>
              <a:spcAft>
                <a:spcPts val="800"/>
              </a:spcAft>
            </a:pPr>
            <a:r>
              <a:rPr lang="fr-FR" sz="2000" i="0" dirty="0">
                <a:solidFill>
                  <a:schemeClr val="accent1">
                    <a:lumMod val="75000"/>
                  </a:schemeClr>
                </a:solidFill>
                <a:effectLst/>
                <a:latin typeface="+mn-lt"/>
              </a:rPr>
              <a:t>Afin de caractériser l’exposition des populations à une échelle plus fine, les AASQA mettent en œuvre </a:t>
            </a:r>
            <a:r>
              <a:rPr lang="fr-FR" sz="2000" b="1" i="0" dirty="0">
                <a:solidFill>
                  <a:schemeClr val="accent1">
                    <a:lumMod val="75000"/>
                  </a:schemeClr>
                </a:solidFill>
                <a:effectLst/>
                <a:latin typeface="+mn-lt"/>
              </a:rPr>
              <a:t>des modèles de prévision régionaux et des modèles adaptés au milieu urbain, </a:t>
            </a:r>
            <a:r>
              <a:rPr lang="fr-FR" sz="2000" i="0" dirty="0">
                <a:solidFill>
                  <a:schemeClr val="accent1">
                    <a:lumMod val="75000"/>
                  </a:schemeClr>
                </a:solidFill>
                <a:effectLst/>
                <a:latin typeface="+mn-lt"/>
              </a:rPr>
              <a:t>notamment pour caractériser </a:t>
            </a:r>
            <a:r>
              <a:rPr lang="fr-FR" sz="2000" b="1" i="0" dirty="0">
                <a:solidFill>
                  <a:schemeClr val="accent1">
                    <a:lumMod val="75000"/>
                  </a:schemeClr>
                </a:solidFill>
                <a:effectLst/>
                <a:latin typeface="+mn-lt"/>
              </a:rPr>
              <a:t>la pollution à proximité des voies de circulation.</a:t>
            </a:r>
            <a:r>
              <a:rPr lang="fr-FR" sz="2000" i="0" dirty="0">
                <a:solidFill>
                  <a:schemeClr val="accent1">
                    <a:lumMod val="75000"/>
                  </a:schemeClr>
                </a:solidFill>
                <a:effectLst/>
                <a:latin typeface="+mn-lt"/>
              </a:rPr>
              <a:t> Ces derniers peuvent aussi être utilisés dans le cadre de </a:t>
            </a:r>
            <a:r>
              <a:rPr lang="fr-FR" sz="2000" b="1" i="0" dirty="0">
                <a:solidFill>
                  <a:schemeClr val="accent1">
                    <a:lumMod val="75000"/>
                  </a:schemeClr>
                </a:solidFill>
                <a:effectLst/>
                <a:latin typeface="+mn-lt"/>
              </a:rPr>
              <a:t>la planification réglementaire </a:t>
            </a:r>
            <a:r>
              <a:rPr lang="fr-FR" sz="2000" i="0" dirty="0">
                <a:solidFill>
                  <a:schemeClr val="accent1">
                    <a:lumMod val="75000"/>
                  </a:schemeClr>
                </a:solidFill>
                <a:effectLst/>
                <a:latin typeface="+mn-lt"/>
              </a:rPr>
              <a:t>(plan de protection de l’atmosphère, plan de déplacement urbain, schémas régionaux du climat, de l’air et de l’énergie, etc.).</a:t>
            </a:r>
            <a:endParaRPr lang="fr-FR" sz="2200" b="1" dirty="0">
              <a:solidFill>
                <a:srgbClr val="2F5597"/>
              </a:solidFill>
            </a:endParaRPr>
          </a:p>
        </p:txBody>
      </p:sp>
      <p:sp>
        <p:nvSpPr>
          <p:cNvPr id="4" name="Espace réservé du numéro de diapositive 1">
            <a:extLst>
              <a:ext uri="{FF2B5EF4-FFF2-40B4-BE49-F238E27FC236}">
                <a16:creationId xmlns:a16="http://schemas.microsoft.com/office/drawing/2014/main" id="{5AD44738-E461-B300-14F3-38B696F30C07}"/>
              </a:ext>
            </a:extLst>
          </p:cNvPr>
          <p:cNvSpPr txBox="1">
            <a:spLocks/>
          </p:cNvSpPr>
          <p:nvPr/>
        </p:nvSpPr>
        <p:spPr bwMode="auto">
          <a:xfrm>
            <a:off x="11277600" y="6354763"/>
            <a:ext cx="914400"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65</a:t>
            </a:fld>
            <a:endParaRPr lang="fr-FR" altLang="fr-FR" sz="1800" b="1" dirty="0">
              <a:solidFill>
                <a:srgbClr val="FFC000"/>
              </a:solidFill>
            </a:endParaRPr>
          </a:p>
        </p:txBody>
      </p:sp>
      <p:pic>
        <p:nvPicPr>
          <p:cNvPr id="5" name="Picto Retour">
            <a:hlinkClick r:id="rId3" action="ppaction://hlinksldjump"/>
            <a:extLst>
              <a:ext uri="{FF2B5EF4-FFF2-40B4-BE49-F238E27FC236}">
                <a16:creationId xmlns:a16="http://schemas.microsoft.com/office/drawing/2014/main" id="{B3082BAF-B291-7B2F-3142-BEF4CD6618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12950" y="5738455"/>
            <a:ext cx="514756" cy="489645"/>
          </a:xfrm>
          <a:prstGeom prst="rect">
            <a:avLst/>
          </a:prstGeom>
        </p:spPr>
      </p:pic>
    </p:spTree>
    <p:extLst>
      <p:ext uri="{BB962C8B-B14F-4D97-AF65-F5344CB8AC3E}">
        <p14:creationId xmlns:p14="http://schemas.microsoft.com/office/powerpoint/2010/main" val="5690520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defRPr/>
            </a:pPr>
            <a:r>
              <a:rPr lang="fr-FR" altLang="fr-FR" sz="3200" b="1" dirty="0">
                <a:solidFill>
                  <a:schemeClr val="accent5">
                    <a:lumMod val="75000"/>
                  </a:schemeClr>
                </a:solidFill>
                <a:latin typeface="+mn-lt"/>
                <a:ea typeface="+mn-ea"/>
                <a:cs typeface="Arial" charset="0"/>
              </a:rPr>
              <a:t>Modélisation </a:t>
            </a:r>
          </a:p>
        </p:txBody>
      </p:sp>
      <p:pic>
        <p:nvPicPr>
          <p:cNvPr id="3" name="Image carte de modélisation">
            <a:extLst>
              <a:ext uri="{FF2B5EF4-FFF2-40B4-BE49-F238E27FC236}">
                <a16:creationId xmlns:a16="http://schemas.microsoft.com/office/drawing/2014/main" id="{29CD448D-E639-BF98-9593-F7B5E63037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3682" y="2684699"/>
            <a:ext cx="4637749" cy="3961411"/>
          </a:xfrm>
          <a:prstGeom prst="rect">
            <a:avLst/>
          </a:prstGeom>
        </p:spPr>
      </p:pic>
      <p:sp>
        <p:nvSpPr>
          <p:cNvPr id="10" name="Texte 1">
            <a:extLst>
              <a:ext uri="{FF2B5EF4-FFF2-40B4-BE49-F238E27FC236}">
                <a16:creationId xmlns:a16="http://schemas.microsoft.com/office/drawing/2014/main" id="{1A3B4FA2-815B-CFB6-68D9-9189FC63993A}"/>
              </a:ext>
            </a:extLst>
          </p:cNvPr>
          <p:cNvSpPr txBox="1">
            <a:spLocks noChangeArrowheads="1"/>
          </p:cNvSpPr>
          <p:nvPr/>
        </p:nvSpPr>
        <p:spPr bwMode="auto">
          <a:xfrm>
            <a:off x="1752416" y="1741960"/>
            <a:ext cx="4781293" cy="9254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dirty="0">
                <a:solidFill>
                  <a:schemeClr val="accent1">
                    <a:lumMod val="75000"/>
                  </a:schemeClr>
                </a:solidFill>
                <a:cs typeface="Arial" panose="020B0604020202020204" pitchFamily="34" charset="0"/>
              </a:rPr>
              <a:t>- Cartographie de la pollution : modélisation HD avec assimilation des mesures </a:t>
            </a:r>
          </a:p>
          <a:p>
            <a:pPr algn="ctr"/>
            <a:r>
              <a:rPr lang="fr-FR" altLang="fr-FR" dirty="0">
                <a:solidFill>
                  <a:schemeClr val="accent1">
                    <a:lumMod val="75000"/>
                  </a:schemeClr>
                </a:solidFill>
                <a:cs typeface="Arial" panose="020B0604020202020204" pitchFamily="34" charset="0"/>
              </a:rPr>
              <a:t>- Exposition de la population à la pollution</a:t>
            </a:r>
          </a:p>
        </p:txBody>
      </p:sp>
      <p:sp>
        <p:nvSpPr>
          <p:cNvPr id="11" name="bulle prévision">
            <a:extLst>
              <a:ext uri="{FF2B5EF4-FFF2-40B4-BE49-F238E27FC236}">
                <a16:creationId xmlns:a16="http://schemas.microsoft.com/office/drawing/2014/main" id="{9179A739-BBA0-891D-B92C-4B99344BBEEB}"/>
              </a:ext>
            </a:extLst>
          </p:cNvPr>
          <p:cNvSpPr/>
          <p:nvPr/>
        </p:nvSpPr>
        <p:spPr>
          <a:xfrm>
            <a:off x="7899478" y="2063246"/>
            <a:ext cx="3253562" cy="619551"/>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solidFill>
              <a:srgbClr val="CFEDEF"/>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altLang="fr-FR" b="1" dirty="0">
                <a:solidFill>
                  <a:srgbClr val="2B2E70"/>
                </a:solidFill>
                <a:cs typeface="Arial" panose="020B0604020202020204" pitchFamily="34" charset="0"/>
              </a:rPr>
              <a:t>Prévision de la qualité de l’air </a:t>
            </a:r>
          </a:p>
        </p:txBody>
      </p:sp>
      <p:sp>
        <p:nvSpPr>
          <p:cNvPr id="12" name="bullescénario">
            <a:extLst>
              <a:ext uri="{FF2B5EF4-FFF2-40B4-BE49-F238E27FC236}">
                <a16:creationId xmlns:a16="http://schemas.microsoft.com/office/drawing/2014/main" id="{EEE79DA9-7E24-2131-363C-1177131BECD6}"/>
              </a:ext>
            </a:extLst>
          </p:cNvPr>
          <p:cNvSpPr/>
          <p:nvPr/>
        </p:nvSpPr>
        <p:spPr>
          <a:xfrm>
            <a:off x="7968533" y="4821277"/>
            <a:ext cx="3422609" cy="652241"/>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solidFill>
              <a:srgbClr val="CFEDEF"/>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b="1" dirty="0">
                <a:solidFill>
                  <a:srgbClr val="2B2E70"/>
                </a:solidFill>
                <a:ea typeface="Calibri"/>
                <a:cs typeface="Calibri"/>
                <a:sym typeface="Calibri"/>
              </a:rPr>
              <a:t>Scénarisation – étude d’impacts</a:t>
            </a:r>
          </a:p>
        </p:txBody>
      </p:sp>
      <p:sp>
        <p:nvSpPr>
          <p:cNvPr id="13" name="bulle diagnostic">
            <a:extLst>
              <a:ext uri="{FF2B5EF4-FFF2-40B4-BE49-F238E27FC236}">
                <a16:creationId xmlns:a16="http://schemas.microsoft.com/office/drawing/2014/main" id="{8F5EB24E-5076-5C4A-59AD-48401F9999C8}"/>
              </a:ext>
            </a:extLst>
          </p:cNvPr>
          <p:cNvSpPr/>
          <p:nvPr/>
        </p:nvSpPr>
        <p:spPr>
          <a:xfrm>
            <a:off x="7500155" y="3485581"/>
            <a:ext cx="3422609" cy="619551"/>
          </a:xfrm>
          <a:custGeom>
            <a:avLst/>
            <a:gdLst/>
            <a:ahLst/>
            <a:cxnLst/>
            <a:rect l="l" t="t" r="r" b="b"/>
            <a:pathLst>
              <a:path w="5302896" h="2314209" extrusionOk="0">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CFEDEF"/>
          </a:solidFill>
          <a:ln w="12700" cap="flat" cmpd="sng">
            <a:solidFill>
              <a:srgbClr val="CFEDEF"/>
            </a:solidFill>
            <a:prstDash val="solid"/>
            <a:miter lim="800000"/>
            <a:headEnd type="none" w="sm" len="sm"/>
            <a:tailEnd type="none" w="sm" len="sm"/>
          </a:ln>
        </p:spPr>
        <p:txBody>
          <a:bodyPr spcFirstLastPara="1" wrap="square" lIns="91425" tIns="45700" rIns="91425" bIns="45700" anchor="ctr" anchorCtr="0">
            <a:noAutofit/>
          </a:bodyPr>
          <a:lstStyle/>
          <a:p>
            <a:pPr algn="ctr"/>
            <a:r>
              <a:rPr lang="fr-FR" b="1" dirty="0">
                <a:solidFill>
                  <a:srgbClr val="2B2E70"/>
                </a:solidFill>
                <a:ea typeface="Calibri"/>
                <a:cs typeface="Calibri"/>
                <a:sym typeface="Calibri"/>
              </a:rPr>
              <a:t>Diagnostic de la qualité de l’air</a:t>
            </a:r>
          </a:p>
        </p:txBody>
      </p:sp>
      <p:pic>
        <p:nvPicPr>
          <p:cNvPr id="15" name="Image calendrier">
            <a:extLst>
              <a:ext uri="{FF2B5EF4-FFF2-40B4-BE49-F238E27FC236}">
                <a16:creationId xmlns:a16="http://schemas.microsoft.com/office/drawing/2014/main" id="{449FC202-0AB1-1F1F-1382-1ABE9ED4205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232277" y="1829094"/>
            <a:ext cx="875593" cy="868009"/>
          </a:xfrm>
          <a:prstGeom prst="rect">
            <a:avLst/>
          </a:prstGeom>
        </p:spPr>
      </p:pic>
      <p:pic>
        <p:nvPicPr>
          <p:cNvPr id="7" name="Image ordi diagnostic">
            <a:extLst>
              <a:ext uri="{FF2B5EF4-FFF2-40B4-BE49-F238E27FC236}">
                <a16:creationId xmlns:a16="http://schemas.microsoft.com/office/drawing/2014/main" id="{F0192548-1ED9-2004-5213-380EDCCBCDF0}"/>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9997" b="25732"/>
          <a:stretch/>
        </p:blipFill>
        <p:spPr>
          <a:xfrm>
            <a:off x="6767407" y="3254140"/>
            <a:ext cx="945406" cy="995900"/>
          </a:xfrm>
          <a:prstGeom prst="rect">
            <a:avLst/>
          </a:prstGeom>
        </p:spPr>
      </p:pic>
      <p:sp>
        <p:nvSpPr>
          <p:cNvPr id="14" name="Titra 1">
            <a:extLst>
              <a:ext uri="{FF2B5EF4-FFF2-40B4-BE49-F238E27FC236}">
                <a16:creationId xmlns:a16="http://schemas.microsoft.com/office/drawing/2014/main" id="{8655C4A0-B9BB-11C9-C2E4-2FB2DE54BF0D}"/>
              </a:ext>
            </a:extLst>
          </p:cNvPr>
          <p:cNvSpPr txBox="1">
            <a:spLocks noChangeArrowheads="1"/>
          </p:cNvSpPr>
          <p:nvPr/>
        </p:nvSpPr>
        <p:spPr bwMode="auto">
          <a:xfrm>
            <a:off x="2787989" y="1197830"/>
            <a:ext cx="27101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b="1" dirty="0">
                <a:solidFill>
                  <a:srgbClr val="0098BC"/>
                </a:solidFill>
                <a:latin typeface="+mn-lt"/>
                <a:cs typeface="Arial" panose="020B0604020202020204" pitchFamily="34" charset="0"/>
              </a:rPr>
              <a:t>Résultats </a:t>
            </a:r>
          </a:p>
        </p:txBody>
      </p:sp>
      <p:sp>
        <p:nvSpPr>
          <p:cNvPr id="19" name="titre 2">
            <a:extLst>
              <a:ext uri="{FF2B5EF4-FFF2-40B4-BE49-F238E27FC236}">
                <a16:creationId xmlns:a16="http://schemas.microsoft.com/office/drawing/2014/main" id="{662C9B17-0777-641A-3BB5-A6A316EDC0A7}"/>
              </a:ext>
            </a:extLst>
          </p:cNvPr>
          <p:cNvSpPr txBox="1">
            <a:spLocks noChangeArrowheads="1"/>
          </p:cNvSpPr>
          <p:nvPr/>
        </p:nvSpPr>
        <p:spPr bwMode="auto">
          <a:xfrm>
            <a:off x="8171186" y="1218740"/>
            <a:ext cx="27101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b="1" dirty="0">
                <a:solidFill>
                  <a:srgbClr val="0098BC"/>
                </a:solidFill>
                <a:latin typeface="+mn-lt"/>
                <a:cs typeface="Arial" panose="020B0604020202020204" pitchFamily="34" charset="0"/>
              </a:rPr>
              <a:t>Usages </a:t>
            </a:r>
          </a:p>
        </p:txBody>
      </p:sp>
      <p:pic>
        <p:nvPicPr>
          <p:cNvPr id="24" name="Image synario">
            <a:extLst>
              <a:ext uri="{FF2B5EF4-FFF2-40B4-BE49-F238E27FC236}">
                <a16:creationId xmlns:a16="http://schemas.microsoft.com/office/drawing/2014/main" id="{FE313491-A0B6-36F7-6169-E56303CCA5FA}"/>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39419" t="27469"/>
          <a:stretch/>
        </p:blipFill>
        <p:spPr>
          <a:xfrm>
            <a:off x="7154537" y="4552420"/>
            <a:ext cx="936336" cy="1201198"/>
          </a:xfrm>
          <a:prstGeom prst="rect">
            <a:avLst/>
          </a:prstGeom>
        </p:spPr>
      </p:pic>
      <p:pic>
        <p:nvPicPr>
          <p:cNvPr id="2" name="Picto Retour">
            <a:extLst>
              <a:ext uri="{FF2B5EF4-FFF2-40B4-BE49-F238E27FC236}">
                <a16:creationId xmlns:a16="http://schemas.microsoft.com/office/drawing/2014/main" id="{6373AB8E-F178-9736-371B-C64BDCB910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77600" y="5641985"/>
            <a:ext cx="596157" cy="567075"/>
          </a:xfrm>
          <a:prstGeom prst="rect">
            <a:avLst/>
          </a:prstGeom>
        </p:spPr>
      </p:pic>
    </p:spTree>
    <p:extLst>
      <p:ext uri="{BB962C8B-B14F-4D97-AF65-F5344CB8AC3E}">
        <p14:creationId xmlns:p14="http://schemas.microsoft.com/office/powerpoint/2010/main" val="154170699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30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30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30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60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60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P spid="13" grpId="0" animBg="1"/>
      <p:bldP spid="14" grpId="0"/>
      <p:bldP spid="19" grpId="0"/>
    </p:bld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de la diapositive">
            <a:extLst>
              <a:ext uri="{FF2B5EF4-FFF2-40B4-BE49-F238E27FC236}">
                <a16:creationId xmlns:a16="http://schemas.microsoft.com/office/drawing/2014/main" id="{429B0689-0C0E-7A56-88C3-DD48FF2AE912}"/>
              </a:ext>
            </a:extLst>
          </p:cNvPr>
          <p:cNvSpPr>
            <a:spLocks noGrp="1"/>
          </p:cNvSpPr>
          <p:nvPr>
            <p:ph type="title"/>
          </p:nvPr>
        </p:nvSpPr>
        <p:spPr/>
        <p:txBody>
          <a:bodyPr>
            <a:normAutofit/>
          </a:bodyPr>
          <a:lstStyle/>
          <a:p>
            <a:r>
              <a:rPr lang="fr-FR" sz="3200" dirty="0"/>
              <a:t>Exemple de carte d’exposition de la population</a:t>
            </a:r>
          </a:p>
        </p:txBody>
      </p:sp>
      <p:pic>
        <p:nvPicPr>
          <p:cNvPr id="4" name="Image 1">
            <a:extLst>
              <a:ext uri="{FF2B5EF4-FFF2-40B4-BE49-F238E27FC236}">
                <a16:creationId xmlns:a16="http://schemas.microsoft.com/office/drawing/2014/main" id="{8B5823D8-CCFA-1315-29E9-3089F9D659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900" y="1128713"/>
            <a:ext cx="10706100" cy="4908086"/>
          </a:xfrm>
          <a:prstGeom prst="rect">
            <a:avLst/>
          </a:prstGeom>
        </p:spPr>
      </p:pic>
      <p:sp>
        <p:nvSpPr>
          <p:cNvPr id="5" name="Text 1">
            <a:extLst>
              <a:ext uri="{FF2B5EF4-FFF2-40B4-BE49-F238E27FC236}">
                <a16:creationId xmlns:a16="http://schemas.microsoft.com/office/drawing/2014/main" id="{12D143F4-1451-D880-E1DE-7840646ED1F1}"/>
              </a:ext>
            </a:extLst>
          </p:cNvPr>
          <p:cNvSpPr txBox="1">
            <a:spLocks noChangeArrowheads="1"/>
          </p:cNvSpPr>
          <p:nvPr/>
        </p:nvSpPr>
        <p:spPr bwMode="auto">
          <a:xfrm>
            <a:off x="2945218" y="6124435"/>
            <a:ext cx="6673349" cy="648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a:r>
              <a:rPr lang="fr-FR" b="1" dirty="0">
                <a:solidFill>
                  <a:srgbClr val="2E75B6"/>
                </a:solidFill>
              </a:rPr>
              <a:t>Exposition annuelle de la population aux polluants atmosphériques représentée par le nouvel indicateur ICAIR365.</a:t>
            </a:r>
          </a:p>
        </p:txBody>
      </p:sp>
      <p:pic>
        <p:nvPicPr>
          <p:cNvPr id="6" name="Picto Retour">
            <a:hlinkClick r:id="rId4" action="ppaction://hlinksldjump"/>
            <a:extLst>
              <a:ext uri="{FF2B5EF4-FFF2-40B4-BE49-F238E27FC236}">
                <a16:creationId xmlns:a16="http://schemas.microsoft.com/office/drawing/2014/main" id="{758D6B5D-4B14-B8F9-5C3F-648887088C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1846" y="6162382"/>
            <a:ext cx="601971" cy="572605"/>
          </a:xfrm>
          <a:prstGeom prst="rect">
            <a:avLst/>
          </a:prstGeom>
        </p:spPr>
      </p:pic>
      <p:sp>
        <p:nvSpPr>
          <p:cNvPr id="3" name="ZoneTexte 2">
            <a:extLst>
              <a:ext uri="{FF2B5EF4-FFF2-40B4-BE49-F238E27FC236}">
                <a16:creationId xmlns:a16="http://schemas.microsoft.com/office/drawing/2014/main" id="{BC13E741-414C-4668-751D-976DEE21DB81}"/>
              </a:ext>
            </a:extLst>
          </p:cNvPr>
          <p:cNvSpPr txBox="1">
            <a:spLocks noChangeArrowheads="1"/>
          </p:cNvSpPr>
          <p:nvPr/>
        </p:nvSpPr>
        <p:spPr bwMode="auto">
          <a:xfrm>
            <a:off x="1655408" y="6547314"/>
            <a:ext cx="5323891"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AtmoSud</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4212800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1" name="Rectangle 1">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defRPr/>
            </a:pPr>
            <a:r>
              <a:rPr lang="fr-FR" altLang="fr-FR" sz="3200" b="1" dirty="0">
                <a:solidFill>
                  <a:schemeClr val="accent5">
                    <a:lumMod val="75000"/>
                  </a:schemeClr>
                </a:solidFill>
                <a:latin typeface="+mn-lt"/>
                <a:ea typeface="+mn-ea"/>
                <a:cs typeface="Arial" charset="0"/>
              </a:rPr>
              <a:t>Qu’est-ce qu’un inventaire des émissions ?</a:t>
            </a:r>
          </a:p>
        </p:txBody>
      </p:sp>
      <p:pic>
        <p:nvPicPr>
          <p:cNvPr id="4" name="Image 3">
            <a:extLst>
              <a:ext uri="{FF2B5EF4-FFF2-40B4-BE49-F238E27FC236}">
                <a16:creationId xmlns:a16="http://schemas.microsoft.com/office/drawing/2014/main" id="{9A686336-12BD-2CB4-3B89-4D15EA4D2C9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643419" y="1415522"/>
            <a:ext cx="3684360" cy="3419805"/>
          </a:xfrm>
          <a:prstGeom prst="rect">
            <a:avLst/>
          </a:prstGeom>
        </p:spPr>
      </p:pic>
      <p:sp>
        <p:nvSpPr>
          <p:cNvPr id="7" name="Texte 1">
            <a:extLst>
              <a:ext uri="{FF2B5EF4-FFF2-40B4-BE49-F238E27FC236}">
                <a16:creationId xmlns:a16="http://schemas.microsoft.com/office/drawing/2014/main" id="{EE48565B-D324-106D-5B93-ABA678773850}"/>
              </a:ext>
            </a:extLst>
          </p:cNvPr>
          <p:cNvSpPr>
            <a:spLocks noChangeArrowheads="1"/>
          </p:cNvSpPr>
          <p:nvPr/>
        </p:nvSpPr>
        <p:spPr bwMode="auto">
          <a:xfrm>
            <a:off x="5936512" y="2261512"/>
            <a:ext cx="5429693" cy="2996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lnSpc>
                <a:spcPct val="104000"/>
              </a:lnSpc>
              <a:spcAft>
                <a:spcPts val="800"/>
              </a:spcAft>
            </a:pPr>
            <a:r>
              <a:rPr lang="fr-FR" sz="2200" dirty="0">
                <a:solidFill>
                  <a:srgbClr val="2F5597"/>
                </a:solidFill>
              </a:rPr>
              <a:t>Les observatoires réalisent des inventaires. L’objectif est de </a:t>
            </a:r>
            <a:r>
              <a:rPr lang="fr-FR" sz="2200" b="1" dirty="0">
                <a:solidFill>
                  <a:srgbClr val="2F5597"/>
                </a:solidFill>
              </a:rPr>
              <a:t>quantifier les émissions </a:t>
            </a:r>
            <a:r>
              <a:rPr lang="fr-FR" sz="2200" dirty="0">
                <a:solidFill>
                  <a:srgbClr val="2F5597"/>
                </a:solidFill>
              </a:rPr>
              <a:t>des différents secteurs (trafic routier, maritime, aérien, activités industrielles, chauffage au bois...).</a:t>
            </a:r>
          </a:p>
          <a:p>
            <a:pPr algn="just">
              <a:lnSpc>
                <a:spcPct val="104000"/>
              </a:lnSpc>
              <a:spcAft>
                <a:spcPts val="800"/>
              </a:spcAft>
            </a:pPr>
            <a:r>
              <a:rPr lang="fr-FR" sz="2200" dirty="0">
                <a:solidFill>
                  <a:srgbClr val="2F5597"/>
                </a:solidFill>
              </a:rPr>
              <a:t>Cela permet d’évaluer les secteurs sur lesquels il convient de faire des efforts de réduction pour améliorer la qualité de l’air.</a:t>
            </a:r>
          </a:p>
        </p:txBody>
      </p:sp>
      <p:pic>
        <p:nvPicPr>
          <p:cNvPr id="8" name="Picto Retour">
            <a:hlinkClick r:id="rId4" action="ppaction://hlinksldjump"/>
            <a:extLst>
              <a:ext uri="{FF2B5EF4-FFF2-40B4-BE49-F238E27FC236}">
                <a16:creationId xmlns:a16="http://schemas.microsoft.com/office/drawing/2014/main" id="{A0C50D82-6B17-1807-BB2A-EFEB7620E7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48929" y="5670456"/>
            <a:ext cx="596157" cy="567075"/>
          </a:xfrm>
          <a:prstGeom prst="rect">
            <a:avLst/>
          </a:prstGeom>
        </p:spPr>
      </p:pic>
      <p:sp>
        <p:nvSpPr>
          <p:cNvPr id="9" name="Texte SUITE">
            <a:hlinkClick r:id="rId6" action="ppaction://hlinksldjump"/>
            <a:extLst>
              <a:ext uri="{FF2B5EF4-FFF2-40B4-BE49-F238E27FC236}">
                <a16:creationId xmlns:a16="http://schemas.microsoft.com/office/drawing/2014/main" id="{E1822FCE-8D6B-429C-38DD-D17BAF5BAF89}"/>
              </a:ext>
            </a:extLst>
          </p:cNvPr>
          <p:cNvSpPr txBox="1">
            <a:spLocks noChangeArrowheads="1"/>
          </p:cNvSpPr>
          <p:nvPr/>
        </p:nvSpPr>
        <p:spPr bwMode="auto">
          <a:xfrm>
            <a:off x="2369685" y="6027316"/>
            <a:ext cx="245749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3200" b="1" dirty="0">
                <a:solidFill>
                  <a:srgbClr val="0098BC"/>
                </a:solidFill>
                <a:latin typeface="+mn-lt"/>
                <a:cs typeface="Arial" panose="020B0604020202020204" pitchFamily="34" charset="0"/>
              </a:rPr>
              <a:t>Suite...</a:t>
            </a:r>
          </a:p>
        </p:txBody>
      </p:sp>
    </p:spTree>
    <p:extLst>
      <p:ext uri="{BB962C8B-B14F-4D97-AF65-F5344CB8AC3E}">
        <p14:creationId xmlns:p14="http://schemas.microsoft.com/office/powerpoint/2010/main" val="423759395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par>
                                <p:cTn id="10" presetID="10"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 name="Inventaire des emissions">
            <a:extLst>
              <a:ext uri="{FF2B5EF4-FFF2-40B4-BE49-F238E27FC236}">
                <a16:creationId xmlns:a16="http://schemas.microsoft.com/office/drawing/2014/main" id="{A5580FCA-EDD7-00E3-4E37-4829591891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5176" y="2464663"/>
            <a:ext cx="2786001" cy="2855619"/>
          </a:xfrm>
          <a:prstGeom prst="rect">
            <a:avLst/>
          </a:prstGeom>
        </p:spPr>
      </p:pic>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defRPr/>
            </a:pPr>
            <a:r>
              <a:rPr lang="fr-FR" altLang="fr-FR" sz="3200" b="1" dirty="0">
                <a:solidFill>
                  <a:schemeClr val="accent5">
                    <a:lumMod val="75000"/>
                  </a:schemeClr>
                </a:solidFill>
                <a:latin typeface="+mn-lt"/>
                <a:ea typeface="+mn-ea"/>
                <a:cs typeface="Arial" charset="0"/>
              </a:rPr>
              <a:t>Comment réalise-t-on un inventaire des émissions ?</a:t>
            </a:r>
          </a:p>
        </p:txBody>
      </p:sp>
      <p:pic>
        <p:nvPicPr>
          <p:cNvPr id="5" name="Picto Retour">
            <a:hlinkClick r:id="rId4" action="ppaction://hlinksldjump"/>
            <a:extLst>
              <a:ext uri="{FF2B5EF4-FFF2-40B4-BE49-F238E27FC236}">
                <a16:creationId xmlns:a16="http://schemas.microsoft.com/office/drawing/2014/main" id="{E45792B1-26C8-0224-5643-0063ADCA2B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1804" y="5140869"/>
            <a:ext cx="596157" cy="567075"/>
          </a:xfrm>
          <a:prstGeom prst="rect">
            <a:avLst/>
          </a:prstGeom>
        </p:spPr>
      </p:pic>
      <p:pic>
        <p:nvPicPr>
          <p:cNvPr id="3" name="Picto guide">
            <a:hlinkClick r:id="rId6" action="ppaction://hlinksldjump"/>
            <a:extLst>
              <a:ext uri="{FF2B5EF4-FFF2-40B4-BE49-F238E27FC236}">
                <a16:creationId xmlns:a16="http://schemas.microsoft.com/office/drawing/2014/main" id="{4B4CA875-968B-0AF2-3D17-2B6463603F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4025" y="2725455"/>
            <a:ext cx="745478" cy="703545"/>
          </a:xfrm>
          <a:prstGeom prst="rect">
            <a:avLst/>
          </a:prstGeom>
        </p:spPr>
      </p:pic>
      <p:pic>
        <p:nvPicPr>
          <p:cNvPr id="29" name="Concentration">
            <a:extLst>
              <a:ext uri="{FF2B5EF4-FFF2-40B4-BE49-F238E27FC236}">
                <a16:creationId xmlns:a16="http://schemas.microsoft.com/office/drawing/2014/main" id="{1886A4A4-DB1E-2DEC-68BB-16F06BD472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2221" y="3975357"/>
            <a:ext cx="2249429" cy="2218949"/>
          </a:xfrm>
          <a:prstGeom prst="rect">
            <a:avLst/>
          </a:prstGeom>
        </p:spPr>
      </p:pic>
      <p:pic>
        <p:nvPicPr>
          <p:cNvPr id="31" name="Cadastre des emissions">
            <a:extLst>
              <a:ext uri="{FF2B5EF4-FFF2-40B4-BE49-F238E27FC236}">
                <a16:creationId xmlns:a16="http://schemas.microsoft.com/office/drawing/2014/main" id="{AA90E3AA-FA8C-C457-720D-5BE794EA2C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00134" y="1590212"/>
            <a:ext cx="2133604" cy="2087884"/>
          </a:xfrm>
          <a:prstGeom prst="rect">
            <a:avLst/>
          </a:prstGeom>
        </p:spPr>
      </p:pic>
      <p:pic>
        <p:nvPicPr>
          <p:cNvPr id="33" name="Ordi modelisation">
            <a:extLst>
              <a:ext uri="{FF2B5EF4-FFF2-40B4-BE49-F238E27FC236}">
                <a16:creationId xmlns:a16="http://schemas.microsoft.com/office/drawing/2014/main" id="{9C25D54F-D2A8-819B-4BCA-7165F60AF9B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037826" y="4342313"/>
            <a:ext cx="1583169" cy="1494740"/>
          </a:xfrm>
          <a:prstGeom prst="rect">
            <a:avLst/>
          </a:prstGeom>
        </p:spPr>
      </p:pic>
      <p:cxnSp>
        <p:nvCxnSpPr>
          <p:cNvPr id="38" name="flèche 1">
            <a:extLst>
              <a:ext uri="{FF2B5EF4-FFF2-40B4-BE49-F238E27FC236}">
                <a16:creationId xmlns:a16="http://schemas.microsoft.com/office/drawing/2014/main" id="{597EF42B-586E-DE65-3D05-9721F424A41B}"/>
              </a:ext>
            </a:extLst>
          </p:cNvPr>
          <p:cNvCxnSpPr>
            <a:cxnSpLocks/>
            <a:stCxn id="23" idx="3"/>
            <a:endCxn id="31" idx="1"/>
          </p:cNvCxnSpPr>
          <p:nvPr/>
        </p:nvCxnSpPr>
        <p:spPr>
          <a:xfrm flipV="1">
            <a:off x="4371177" y="2634154"/>
            <a:ext cx="1028957" cy="1258319"/>
          </a:xfrm>
          <a:prstGeom prst="straightConnector1">
            <a:avLst/>
          </a:prstGeom>
          <a:ln>
            <a:solidFill>
              <a:srgbClr val="29306E"/>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4" name="flèche 2">
            <a:extLst>
              <a:ext uri="{FF2B5EF4-FFF2-40B4-BE49-F238E27FC236}">
                <a16:creationId xmlns:a16="http://schemas.microsoft.com/office/drawing/2014/main" id="{1F16C7F5-2083-431C-0673-6FF3D81030C9}"/>
              </a:ext>
            </a:extLst>
          </p:cNvPr>
          <p:cNvCxnSpPr>
            <a:cxnSpLocks/>
            <a:stCxn id="31" idx="2"/>
            <a:endCxn id="29" idx="0"/>
          </p:cNvCxnSpPr>
          <p:nvPr/>
        </p:nvCxnSpPr>
        <p:spPr>
          <a:xfrm>
            <a:off x="6466936" y="3678096"/>
            <a:ext cx="0" cy="297261"/>
          </a:xfrm>
          <a:prstGeom prst="straightConnector1">
            <a:avLst/>
          </a:prstGeom>
          <a:ln>
            <a:solidFill>
              <a:srgbClr val="29306E"/>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47" name="flèche 5">
            <a:extLst>
              <a:ext uri="{FF2B5EF4-FFF2-40B4-BE49-F238E27FC236}">
                <a16:creationId xmlns:a16="http://schemas.microsoft.com/office/drawing/2014/main" id="{DADD50E7-6F56-F6F4-69AB-E437E86E8767}"/>
              </a:ext>
            </a:extLst>
          </p:cNvPr>
          <p:cNvCxnSpPr>
            <a:cxnSpLocks/>
            <a:stCxn id="29" idx="3"/>
            <a:endCxn id="33" idx="1"/>
          </p:cNvCxnSpPr>
          <p:nvPr/>
        </p:nvCxnSpPr>
        <p:spPr>
          <a:xfrm>
            <a:off x="7591650" y="5084832"/>
            <a:ext cx="1446176" cy="4851"/>
          </a:xfrm>
          <a:prstGeom prst="straightConnector1">
            <a:avLst/>
          </a:prstGeom>
          <a:ln>
            <a:solidFill>
              <a:srgbClr val="29306E"/>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51" name="aide à la décision">
            <a:extLst>
              <a:ext uri="{FF2B5EF4-FFF2-40B4-BE49-F238E27FC236}">
                <a16:creationId xmlns:a16="http://schemas.microsoft.com/office/drawing/2014/main" id="{7A2A7F7D-13B0-FBE5-46F4-B89A33D4ECF9}"/>
              </a:ext>
            </a:extLst>
          </p:cNvPr>
          <p:cNvSpPr txBox="1"/>
          <p:nvPr/>
        </p:nvSpPr>
        <p:spPr>
          <a:xfrm>
            <a:off x="8262005" y="2064767"/>
            <a:ext cx="3169799" cy="1138773"/>
          </a:xfrm>
          <a:prstGeom prst="rect">
            <a:avLst/>
          </a:prstGeom>
          <a:noFill/>
        </p:spPr>
        <p:txBody>
          <a:bodyPr wrap="square">
            <a:spAutoFit/>
          </a:bodyPr>
          <a:lstStyle/>
          <a:p>
            <a:pPr algn="ctr"/>
            <a:r>
              <a:rPr lang="fr-FR" sz="1700" b="1" dirty="0">
                <a:solidFill>
                  <a:srgbClr val="29306E"/>
                </a:solidFill>
              </a:rPr>
              <a:t>Aide à la décision </a:t>
            </a:r>
          </a:p>
          <a:p>
            <a:pPr algn="ctr"/>
            <a:r>
              <a:rPr lang="fr-FR" sz="1700" dirty="0">
                <a:solidFill>
                  <a:srgbClr val="29306E"/>
                </a:solidFill>
              </a:rPr>
              <a:t>Accompagner les acteurs dans la mise en place de plans et programmes </a:t>
            </a:r>
          </a:p>
        </p:txBody>
      </p:sp>
      <p:cxnSp>
        <p:nvCxnSpPr>
          <p:cNvPr id="52" name="flèche 4">
            <a:extLst>
              <a:ext uri="{FF2B5EF4-FFF2-40B4-BE49-F238E27FC236}">
                <a16:creationId xmlns:a16="http://schemas.microsoft.com/office/drawing/2014/main" id="{8157D10D-449F-3186-7505-FE3248981C46}"/>
              </a:ext>
            </a:extLst>
          </p:cNvPr>
          <p:cNvCxnSpPr>
            <a:cxnSpLocks/>
            <a:stCxn id="31" idx="3"/>
            <a:endCxn id="51" idx="1"/>
          </p:cNvCxnSpPr>
          <p:nvPr/>
        </p:nvCxnSpPr>
        <p:spPr>
          <a:xfrm>
            <a:off x="7533738" y="2634154"/>
            <a:ext cx="728267" cy="0"/>
          </a:xfrm>
          <a:prstGeom prst="straightConnector1">
            <a:avLst/>
          </a:prstGeom>
          <a:ln>
            <a:solidFill>
              <a:srgbClr val="29306E"/>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51208" name="flèche 6">
            <a:extLst>
              <a:ext uri="{FF2B5EF4-FFF2-40B4-BE49-F238E27FC236}">
                <a16:creationId xmlns:a16="http://schemas.microsoft.com/office/drawing/2014/main" id="{E4FD80E7-D825-2202-2BCF-F899B171880D}"/>
              </a:ext>
            </a:extLst>
          </p:cNvPr>
          <p:cNvCxnSpPr>
            <a:cxnSpLocks/>
            <a:stCxn id="51" idx="2"/>
            <a:endCxn id="51216" idx="0"/>
          </p:cNvCxnSpPr>
          <p:nvPr/>
        </p:nvCxnSpPr>
        <p:spPr>
          <a:xfrm flipH="1">
            <a:off x="9846904" y="3203540"/>
            <a:ext cx="1" cy="334990"/>
          </a:xfrm>
          <a:prstGeom prst="straightConnector1">
            <a:avLst/>
          </a:prstGeom>
          <a:ln>
            <a:solidFill>
              <a:srgbClr val="29306E"/>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51209" name="flèche 7">
            <a:extLst>
              <a:ext uri="{FF2B5EF4-FFF2-40B4-BE49-F238E27FC236}">
                <a16:creationId xmlns:a16="http://schemas.microsoft.com/office/drawing/2014/main" id="{BEED4B68-C2FF-641F-6240-E6B47C26CACE}"/>
              </a:ext>
            </a:extLst>
          </p:cNvPr>
          <p:cNvCxnSpPr>
            <a:cxnSpLocks/>
            <a:stCxn id="33" idx="0"/>
            <a:endCxn id="51216" idx="2"/>
          </p:cNvCxnSpPr>
          <p:nvPr/>
        </p:nvCxnSpPr>
        <p:spPr>
          <a:xfrm flipV="1">
            <a:off x="9829411" y="3892473"/>
            <a:ext cx="17493" cy="449840"/>
          </a:xfrm>
          <a:prstGeom prst="straightConnector1">
            <a:avLst/>
          </a:prstGeom>
          <a:ln>
            <a:solidFill>
              <a:srgbClr val="29306E"/>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51216" name="texte Reporting europeen">
            <a:extLst>
              <a:ext uri="{FF2B5EF4-FFF2-40B4-BE49-F238E27FC236}">
                <a16:creationId xmlns:a16="http://schemas.microsoft.com/office/drawing/2014/main" id="{B5FBB228-B583-CCE1-C89E-E961F82C2626}"/>
              </a:ext>
            </a:extLst>
          </p:cNvPr>
          <p:cNvSpPr txBox="1"/>
          <p:nvPr/>
        </p:nvSpPr>
        <p:spPr>
          <a:xfrm>
            <a:off x="8722189" y="3538530"/>
            <a:ext cx="2249429" cy="353943"/>
          </a:xfrm>
          <a:prstGeom prst="rect">
            <a:avLst/>
          </a:prstGeom>
          <a:noFill/>
        </p:spPr>
        <p:txBody>
          <a:bodyPr wrap="square">
            <a:spAutoFit/>
          </a:bodyPr>
          <a:lstStyle/>
          <a:p>
            <a:pPr algn="ctr"/>
            <a:r>
              <a:rPr lang="fr-FR" sz="1700" b="1" dirty="0">
                <a:solidFill>
                  <a:srgbClr val="29306E"/>
                </a:solidFill>
              </a:rPr>
              <a:t>Reportage Européen</a:t>
            </a:r>
          </a:p>
        </p:txBody>
      </p:sp>
      <p:sp>
        <p:nvSpPr>
          <p:cNvPr id="51218" name="Texte des concentrations">
            <a:extLst>
              <a:ext uri="{FF2B5EF4-FFF2-40B4-BE49-F238E27FC236}">
                <a16:creationId xmlns:a16="http://schemas.microsoft.com/office/drawing/2014/main" id="{22785233-DFF1-7E8C-7929-3CED7FA6183F}"/>
              </a:ext>
            </a:extLst>
          </p:cNvPr>
          <p:cNvSpPr txBox="1"/>
          <p:nvPr/>
        </p:nvSpPr>
        <p:spPr>
          <a:xfrm>
            <a:off x="2562053" y="5681808"/>
            <a:ext cx="3045387" cy="954107"/>
          </a:xfrm>
          <a:prstGeom prst="rect">
            <a:avLst/>
          </a:prstGeom>
          <a:noFill/>
        </p:spPr>
        <p:txBody>
          <a:bodyPr wrap="square">
            <a:spAutoFit/>
          </a:bodyPr>
          <a:lstStyle/>
          <a:p>
            <a:pPr algn="ctr"/>
            <a:r>
              <a:rPr lang="fr-FR" sz="1400" b="1" dirty="0">
                <a:solidFill>
                  <a:srgbClr val="3C437B"/>
                </a:solidFill>
              </a:rPr>
              <a:t>Paramètres de dispersion </a:t>
            </a:r>
          </a:p>
          <a:p>
            <a:pPr algn="ctr"/>
            <a:r>
              <a:rPr lang="fr-FR" sz="1400" b="1" dirty="0">
                <a:solidFill>
                  <a:srgbClr val="3C437B"/>
                </a:solidFill>
              </a:rPr>
              <a:t>des émissions dans l’air</a:t>
            </a:r>
            <a:r>
              <a:rPr lang="fr-FR" sz="1400" dirty="0">
                <a:solidFill>
                  <a:srgbClr val="3C437B"/>
                </a:solidFill>
              </a:rPr>
              <a:t> </a:t>
            </a:r>
          </a:p>
          <a:p>
            <a:pPr algn="ctr"/>
            <a:r>
              <a:rPr lang="fr-FR" sz="1400" dirty="0">
                <a:solidFill>
                  <a:srgbClr val="3C437B"/>
                </a:solidFill>
              </a:rPr>
              <a:t>Météo, distance des sources de pollution, réactions chimiques, ... </a:t>
            </a:r>
          </a:p>
        </p:txBody>
      </p:sp>
      <p:sp>
        <p:nvSpPr>
          <p:cNvPr id="51223" name="Texte flèche cadastre">
            <a:extLst>
              <a:ext uri="{FF2B5EF4-FFF2-40B4-BE49-F238E27FC236}">
                <a16:creationId xmlns:a16="http://schemas.microsoft.com/office/drawing/2014/main" id="{994B6512-70A5-E854-1A42-5A7A4599AD8E}"/>
              </a:ext>
            </a:extLst>
          </p:cNvPr>
          <p:cNvSpPr txBox="1"/>
          <p:nvPr/>
        </p:nvSpPr>
        <p:spPr>
          <a:xfrm rot="18615282">
            <a:off x="4061718" y="2916318"/>
            <a:ext cx="1534510" cy="369332"/>
          </a:xfrm>
          <a:prstGeom prst="rect">
            <a:avLst/>
          </a:prstGeom>
          <a:noFill/>
        </p:spPr>
        <p:txBody>
          <a:bodyPr wrap="square">
            <a:spAutoFit/>
          </a:bodyPr>
          <a:lstStyle/>
          <a:p>
            <a:r>
              <a:rPr lang="fr-FR" b="1" dirty="0">
                <a:solidFill>
                  <a:srgbClr val="2A9DB6"/>
                </a:solidFill>
              </a:rPr>
              <a:t>Spatialisation</a:t>
            </a:r>
          </a:p>
        </p:txBody>
      </p:sp>
      <p:cxnSp>
        <p:nvCxnSpPr>
          <p:cNvPr id="51238" name="flèche 3">
            <a:extLst>
              <a:ext uri="{FF2B5EF4-FFF2-40B4-BE49-F238E27FC236}">
                <a16:creationId xmlns:a16="http://schemas.microsoft.com/office/drawing/2014/main" id="{8A343820-2754-0F92-46FA-E95102E2E3AA}"/>
              </a:ext>
            </a:extLst>
          </p:cNvPr>
          <p:cNvCxnSpPr>
            <a:cxnSpLocks/>
          </p:cNvCxnSpPr>
          <p:nvPr/>
        </p:nvCxnSpPr>
        <p:spPr>
          <a:xfrm flipV="1">
            <a:off x="5176134" y="5794982"/>
            <a:ext cx="310266" cy="188190"/>
          </a:xfrm>
          <a:prstGeom prst="straightConnector1">
            <a:avLst/>
          </a:prstGeom>
          <a:ln>
            <a:solidFill>
              <a:srgbClr val="29306E"/>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12" name="ZoneTexte 11">
            <a:extLst>
              <a:ext uri="{FF2B5EF4-FFF2-40B4-BE49-F238E27FC236}">
                <a16:creationId xmlns:a16="http://schemas.microsoft.com/office/drawing/2014/main" id="{8BCFFA16-BFFB-C0AE-9372-C49B855CED29}"/>
              </a:ext>
            </a:extLst>
          </p:cNvPr>
          <p:cNvSpPr txBox="1"/>
          <p:nvPr/>
        </p:nvSpPr>
        <p:spPr>
          <a:xfrm>
            <a:off x="8107254" y="5771124"/>
            <a:ext cx="3492112" cy="877163"/>
          </a:xfrm>
          <a:prstGeom prst="rect">
            <a:avLst/>
          </a:prstGeom>
          <a:noFill/>
        </p:spPr>
        <p:txBody>
          <a:bodyPr wrap="square">
            <a:spAutoFit/>
          </a:bodyPr>
          <a:lstStyle/>
          <a:p>
            <a:pPr algn="ctr"/>
            <a:r>
              <a:rPr lang="fr-FR" sz="1700" b="1" dirty="0">
                <a:solidFill>
                  <a:srgbClr val="515789"/>
                </a:solidFill>
              </a:rPr>
              <a:t>Modélisation pour prévoir la qualité de l’air du jour et du lendemain et les épisodes de pollution </a:t>
            </a:r>
          </a:p>
        </p:txBody>
      </p:sp>
      <p:pic>
        <p:nvPicPr>
          <p:cNvPr id="2" name="Picto en savoir +">
            <a:hlinkClick r:id="rId11" action="ppaction://hlinksldjump"/>
            <a:extLst>
              <a:ext uri="{FF2B5EF4-FFF2-40B4-BE49-F238E27FC236}">
                <a16:creationId xmlns:a16="http://schemas.microsoft.com/office/drawing/2014/main" id="{7AEF5E3B-A60C-7DE6-F53E-B4D825B7007E}"/>
              </a:ext>
            </a:extLst>
          </p:cNvPr>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7053616" y="5606009"/>
            <a:ext cx="472832" cy="43279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2254915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2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300"/>
                                  </p:stCondLst>
                                  <p:childTnLst>
                                    <p:set>
                                      <p:cBhvr>
                                        <p:cTn id="25" dur="1" fill="hold">
                                          <p:stCondLst>
                                            <p:cond delay="0"/>
                                          </p:stCondLst>
                                        </p:cTn>
                                        <p:tgtEl>
                                          <p:spTgt spid="51238"/>
                                        </p:tgtEl>
                                        <p:attrNameLst>
                                          <p:attrName>style.visibility</p:attrName>
                                        </p:attrNameLst>
                                      </p:cBhvr>
                                      <p:to>
                                        <p:strVal val="visible"/>
                                      </p:to>
                                    </p:set>
                                  </p:childTnLst>
                                </p:cTn>
                              </p:par>
                              <p:par>
                                <p:cTn id="26" presetID="1" presetClass="entr" presetSubtype="0" fill="hold" grpId="0" nodeType="withEffect">
                                  <p:stCondLst>
                                    <p:cond delay="300"/>
                                  </p:stCondLst>
                                  <p:childTnLst>
                                    <p:set>
                                      <p:cBhvr>
                                        <p:cTn id="27" dur="1" fill="hold">
                                          <p:stCondLst>
                                            <p:cond delay="0"/>
                                          </p:stCondLst>
                                        </p:cTn>
                                        <p:tgtEl>
                                          <p:spTgt spid="5121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5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7"/>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51208"/>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51209"/>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512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1216" grpId="0"/>
      <p:bldP spid="51218" grpId="0"/>
      <p:bldP spid="51223"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403" name="Picture 35">
            <a:extLst>
              <a:ext uri="{FF2B5EF4-FFF2-40B4-BE49-F238E27FC236}">
                <a16:creationId xmlns:a16="http://schemas.microsoft.com/office/drawing/2014/main" id="{98F65994-9FED-4770-5D13-E15D5A947A67}"/>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099989" y="309969"/>
            <a:ext cx="899995" cy="539680"/>
          </a:xfrm>
          <a:prstGeom prst="rect">
            <a:avLst/>
          </a:prstGeom>
          <a:noFill/>
          <a:ln w="25560" cap="flat">
            <a:solidFill>
              <a:srgbClr val="FFFFFF"/>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8404" name="Rectangle 36">
            <a:extLst>
              <a:ext uri="{FF2B5EF4-FFF2-40B4-BE49-F238E27FC236}">
                <a16:creationId xmlns:a16="http://schemas.microsoft.com/office/drawing/2014/main" id="{2BC67EB3-6A05-F73F-F942-2839E132A6B4}"/>
              </a:ext>
            </a:extLst>
          </p:cNvPr>
          <p:cNvSpPr>
            <a:spLocks noChangeArrowheads="1"/>
          </p:cNvSpPr>
          <p:nvPr/>
        </p:nvSpPr>
        <p:spPr bwMode="auto">
          <a:xfrm>
            <a:off x="1485706" y="-2728"/>
            <a:ext cx="10704706" cy="1274597"/>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Où se trouvent les observatoires de la qualité de l’air ?</a:t>
            </a:r>
          </a:p>
        </p:txBody>
      </p:sp>
      <p:sp>
        <p:nvSpPr>
          <p:cNvPr id="58407" name="Text Box 39">
            <a:extLst>
              <a:ext uri="{FF2B5EF4-FFF2-40B4-BE49-F238E27FC236}">
                <a16:creationId xmlns:a16="http://schemas.microsoft.com/office/drawing/2014/main" id="{6E491FA8-4D8D-0065-649C-E3193E5F673E}"/>
              </a:ext>
            </a:extLst>
          </p:cNvPr>
          <p:cNvSpPr txBox="1">
            <a:spLocks noChangeArrowheads="1"/>
          </p:cNvSpPr>
          <p:nvPr/>
        </p:nvSpPr>
        <p:spPr bwMode="auto">
          <a:xfrm>
            <a:off x="1658732" y="1448328"/>
            <a:ext cx="4494360" cy="21142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r>
              <a:rPr lang="fr-FR" altLang="fr-FR" sz="2200" dirty="0">
                <a:solidFill>
                  <a:srgbClr val="2F5597"/>
                </a:solidFill>
              </a:rPr>
              <a:t>Ce sont des </a:t>
            </a:r>
            <a:r>
              <a:rPr lang="fr-FR" altLang="fr-FR" sz="2200" b="1" dirty="0">
                <a:solidFill>
                  <a:srgbClr val="2F5597"/>
                </a:solidFill>
              </a:rPr>
              <a:t>Associations Agréées de Surveillance de la Qualité de l’Air (AASQA) </a:t>
            </a:r>
            <a:r>
              <a:rPr lang="fr-FR" altLang="fr-FR" sz="2200" dirty="0">
                <a:solidFill>
                  <a:srgbClr val="2F5597"/>
                </a:solidFill>
              </a:rPr>
              <a:t>agréées par le ministère en charge de l’environnement et depuis le 1er janvier 2020 par les préfets de région.</a:t>
            </a:r>
          </a:p>
        </p:txBody>
      </p:sp>
      <p:pic>
        <p:nvPicPr>
          <p:cNvPr id="3" name="Region France">
            <a:extLst>
              <a:ext uri="{FF2B5EF4-FFF2-40B4-BE49-F238E27FC236}">
                <a16:creationId xmlns:a16="http://schemas.microsoft.com/office/drawing/2014/main" id="{2357FE85-4F97-EB73-C60F-439D188116C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71727" y="1248403"/>
            <a:ext cx="5114623" cy="559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Site SUD">
            <a:hlinkClick r:id="rId5"/>
            <a:extLst>
              <a:ext uri="{FF2B5EF4-FFF2-40B4-BE49-F238E27FC236}">
                <a16:creationId xmlns:a16="http://schemas.microsoft.com/office/drawing/2014/main" id="{800D11A3-D456-70D2-CFC2-7938B046DF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73575" y="5207502"/>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Site Occitanie">
            <a:hlinkClick r:id="rId7"/>
            <a:extLst>
              <a:ext uri="{FF2B5EF4-FFF2-40B4-BE49-F238E27FC236}">
                <a16:creationId xmlns:a16="http://schemas.microsoft.com/office/drawing/2014/main" id="{EC88333D-1D81-D97A-5F92-59AA00095D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48466" y="5313651"/>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Site NAquitaine">
            <a:hlinkClick r:id="rId8"/>
            <a:extLst>
              <a:ext uri="{FF2B5EF4-FFF2-40B4-BE49-F238E27FC236}">
                <a16:creationId xmlns:a16="http://schemas.microsoft.com/office/drawing/2014/main" id="{7CE3C34A-B4EA-D24F-421E-68E4BCA29D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5431" y="4418357"/>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Site AURA">
            <a:hlinkClick r:id="rId9"/>
            <a:extLst>
              <a:ext uri="{FF2B5EF4-FFF2-40B4-BE49-F238E27FC236}">
                <a16:creationId xmlns:a16="http://schemas.microsoft.com/office/drawing/2014/main" id="{7B96D9FF-C20C-9F10-10A2-CF5DD47FD2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97746" y="4357604"/>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SiteLIG'AIR">
            <a:hlinkClick r:id="rId10"/>
            <a:extLst>
              <a:ext uri="{FF2B5EF4-FFF2-40B4-BE49-F238E27FC236}">
                <a16:creationId xmlns:a16="http://schemas.microsoft.com/office/drawing/2014/main" id="{3453E7F2-A991-7F68-1777-7FA2611D27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38745" y="3348072"/>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Site BFC">
            <a:hlinkClick r:id="rId11"/>
            <a:extLst>
              <a:ext uri="{FF2B5EF4-FFF2-40B4-BE49-F238E27FC236}">
                <a16:creationId xmlns:a16="http://schemas.microsoft.com/office/drawing/2014/main" id="{D01C4C2F-C4FF-B308-CFB7-1340B55414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95383" y="3044517"/>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Site AS">
            <a:hlinkClick r:id="rId12"/>
            <a:extLst>
              <a:ext uri="{FF2B5EF4-FFF2-40B4-BE49-F238E27FC236}">
                <a16:creationId xmlns:a16="http://schemas.microsoft.com/office/drawing/2014/main" id="{61EBD4DB-4082-DD33-5973-9D84B6D85A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17638" y="2173025"/>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Site AHF">
            <a:hlinkClick r:id="rId13"/>
            <a:extLst>
              <a:ext uri="{FF2B5EF4-FFF2-40B4-BE49-F238E27FC236}">
                <a16:creationId xmlns:a16="http://schemas.microsoft.com/office/drawing/2014/main" id="{718EB56D-9BF2-FC17-2D6E-F35CE23E5B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08582" y="1394708"/>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Site Normandie">
            <a:hlinkClick r:id="rId14"/>
            <a:extLst>
              <a:ext uri="{FF2B5EF4-FFF2-40B4-BE49-F238E27FC236}">
                <a16:creationId xmlns:a16="http://schemas.microsoft.com/office/drawing/2014/main" id="{2C435288-0AED-5E67-34B3-77B314DD58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87025" y="2147932"/>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Site Pays de la Loire">
            <a:hlinkClick r:id="rId15"/>
            <a:extLst>
              <a:ext uri="{FF2B5EF4-FFF2-40B4-BE49-F238E27FC236}">
                <a16:creationId xmlns:a16="http://schemas.microsoft.com/office/drawing/2014/main" id="{D4A1CFD8-1994-21EA-52A4-8F41C952B0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0229" y="2762133"/>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Site Rennes">
            <a:hlinkClick r:id="rId16"/>
            <a:extLst>
              <a:ext uri="{FF2B5EF4-FFF2-40B4-BE49-F238E27FC236}">
                <a16:creationId xmlns:a16="http://schemas.microsoft.com/office/drawing/2014/main" id="{297519DF-7AB8-4190-7F4D-DC27081D80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19600" y="2831986"/>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Site Bretagne">
            <a:hlinkClick r:id="rId17"/>
            <a:extLst>
              <a:ext uri="{FF2B5EF4-FFF2-40B4-BE49-F238E27FC236}">
                <a16:creationId xmlns:a16="http://schemas.microsoft.com/office/drawing/2014/main" id="{DDE206C0-47CA-DA6C-7D4A-E10BE7F247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45356" y="2217193"/>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Site Corse">
            <a:hlinkClick r:id="rId18"/>
            <a:extLst>
              <a:ext uri="{FF2B5EF4-FFF2-40B4-BE49-F238E27FC236}">
                <a16:creationId xmlns:a16="http://schemas.microsoft.com/office/drawing/2014/main" id="{C3C27A5C-770F-ED55-A5BD-38CDEC2A90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16182" y="6359340"/>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Site GWAD'AIR">
            <a:hlinkClick r:id="rId19"/>
            <a:extLst>
              <a:ext uri="{FF2B5EF4-FFF2-40B4-BE49-F238E27FC236}">
                <a16:creationId xmlns:a16="http://schemas.microsoft.com/office/drawing/2014/main" id="{1A453658-173C-EEBA-1A07-E0064AE036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9185" y="3619244"/>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Site Madiminair">
            <a:hlinkClick r:id="rId20"/>
            <a:extLst>
              <a:ext uri="{FF2B5EF4-FFF2-40B4-BE49-F238E27FC236}">
                <a16:creationId xmlns:a16="http://schemas.microsoft.com/office/drawing/2014/main" id="{0E8D5D0B-0FA8-D331-B441-869FFD95E1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9185" y="4304268"/>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Site Guyanne">
            <a:hlinkClick r:id="rId21"/>
            <a:extLst>
              <a:ext uri="{FF2B5EF4-FFF2-40B4-BE49-F238E27FC236}">
                <a16:creationId xmlns:a16="http://schemas.microsoft.com/office/drawing/2014/main" id="{30712162-7930-7B47-8801-774813532E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9185" y="4989292"/>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Site Mayotte">
            <a:hlinkClick r:id="rId22"/>
            <a:extLst>
              <a:ext uri="{FF2B5EF4-FFF2-40B4-BE49-F238E27FC236}">
                <a16:creationId xmlns:a16="http://schemas.microsoft.com/office/drawing/2014/main" id="{A9D9ED6E-8ADB-20B7-BD11-D25E12A4FF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9185" y="5674316"/>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SiteReunion">
            <a:hlinkClick r:id="rId23"/>
            <a:extLst>
              <a:ext uri="{FF2B5EF4-FFF2-40B4-BE49-F238E27FC236}">
                <a16:creationId xmlns:a16="http://schemas.microsoft.com/office/drawing/2014/main" id="{3F488294-2E79-2C39-E26E-B3050540B6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9185" y="6359340"/>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Site Rennes">
            <a:hlinkClick r:id="rId24"/>
            <a:extLst>
              <a:ext uri="{FF2B5EF4-FFF2-40B4-BE49-F238E27FC236}">
                <a16:creationId xmlns:a16="http://schemas.microsoft.com/office/drawing/2014/main" id="{A59F28EF-A159-75FD-AB63-79C4F94F8E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02464" y="6359340"/>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AutoShape 13">
            <a:extLst>
              <a:ext uri="{FF2B5EF4-FFF2-40B4-BE49-F238E27FC236}">
                <a16:creationId xmlns:a16="http://schemas.microsoft.com/office/drawing/2014/main" id="{6E94381C-6652-22D7-545B-9873FB0072BD}"/>
              </a:ext>
            </a:extLst>
          </p:cNvPr>
          <p:cNvSpPr>
            <a:spLocks noChangeArrowheads="1"/>
          </p:cNvSpPr>
          <p:nvPr/>
        </p:nvSpPr>
        <p:spPr bwMode="auto">
          <a:xfrm>
            <a:off x="733330" y="6292841"/>
            <a:ext cx="1407804" cy="879360"/>
          </a:xfrm>
          <a:custGeom>
            <a:avLst/>
            <a:gdLst>
              <a:gd name="G0" fmla="*/ 16667 65535 1"/>
              <a:gd name="G1" fmla="+- 50000 0 16667"/>
              <a:gd name="G2" fmla="?: G1 16667 50000"/>
              <a:gd name="G3" fmla="?: G0 0 G1"/>
              <a:gd name="G4" fmla="+- 2442 0 0"/>
              <a:gd name="G5" fmla="*/ G4 G3 1"/>
              <a:gd name="G6" fmla="*/ G5 1 34464"/>
              <a:gd name="G7" fmla="*/ G6 1 5"/>
              <a:gd name="G8" fmla="+- 3484 0 G6"/>
              <a:gd name="G9" fmla="+- G8 G7 0"/>
              <a:gd name="G10" fmla="+- 2442 0 G6"/>
              <a:gd name="G11" fmla="+- G10 G7 0"/>
              <a:gd name="G12" fmla="+- 2442 0 0"/>
              <a:gd name="G13" fmla="+- 1742 0 0"/>
              <a:gd name="G14" fmla="+- 1221 0 0"/>
              <a:gd name="G15" fmla="+- 3484 0 0"/>
            </a:gdLst>
            <a:ahLst/>
            <a:cxnLst>
              <a:cxn ang="0">
                <a:pos x="r" y="vc"/>
              </a:cxn>
              <a:cxn ang="5400000">
                <a:pos x="hc" y="b"/>
              </a:cxn>
              <a:cxn ang="10800000">
                <a:pos x="l" y="vc"/>
              </a:cxn>
              <a:cxn ang="16200000">
                <a:pos x="hc" y="t"/>
              </a:cxn>
            </a:cxnLst>
            <a:rect l="0" t="0" r="0" b="0"/>
            <a:pathLst>
              <a:path stroke="0">
                <a:moveTo>
                  <a:pt x="0" y="0"/>
                </a:moveTo>
                <a:lnTo>
                  <a:pt x="3484" y="0"/>
                </a:lnTo>
                <a:lnTo>
                  <a:pt x="3484" y="2442"/>
                </a:lnTo>
                <a:lnTo>
                  <a:pt x="0" y="2442"/>
                </a:lnTo>
                <a:close/>
              </a:path>
            </a:pathLst>
          </a:custGeom>
          <a:solidFill>
            <a:srgbClr val="FFFFFF"/>
          </a:solidFill>
          <a:ln w="28440" cap="flat">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lgn="ctr" eaLnBrk="1">
              <a:buClrTx/>
              <a:buFontTx/>
              <a:buNone/>
            </a:pPr>
            <a:r>
              <a:rPr lang="fr-FR" altLang="fr-FR" sz="1100" b="1" dirty="0">
                <a:solidFill>
                  <a:srgbClr val="2F5597"/>
                </a:solidFill>
              </a:rPr>
              <a:t>Cliquer sur</a:t>
            </a:r>
          </a:p>
          <a:p>
            <a:pPr algn="ctr" eaLnBrk="1">
              <a:buClrTx/>
              <a:buFontTx/>
              <a:buNone/>
            </a:pPr>
            <a:r>
              <a:rPr lang="fr-FR" altLang="fr-FR" sz="1100" b="1" dirty="0">
                <a:solidFill>
                  <a:srgbClr val="2F5597"/>
                </a:solidFill>
              </a:rPr>
              <a:t>En savoir + pour</a:t>
            </a:r>
          </a:p>
          <a:p>
            <a:pPr algn="ctr" eaLnBrk="1">
              <a:buClrTx/>
              <a:buFontTx/>
              <a:buNone/>
            </a:pPr>
            <a:r>
              <a:rPr lang="fr-FR" altLang="fr-FR" sz="1100" b="1" dirty="0">
                <a:solidFill>
                  <a:srgbClr val="2F5597"/>
                </a:solidFill>
              </a:rPr>
              <a:t>avoir le site Internet</a:t>
            </a:r>
          </a:p>
        </p:txBody>
      </p:sp>
      <p:pic>
        <p:nvPicPr>
          <p:cNvPr id="25" name="Site Corse">
            <a:hlinkClick r:id="rId25"/>
            <a:extLst>
              <a:ext uri="{FF2B5EF4-FFF2-40B4-BE49-F238E27FC236}">
                <a16:creationId xmlns:a16="http://schemas.microsoft.com/office/drawing/2014/main" id="{84B4D353-1568-63B7-FCCF-6625BFCEEF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4892" y="5049672"/>
            <a:ext cx="391823"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o info">
            <a:extLst>
              <a:ext uri="{FF2B5EF4-FFF2-40B4-BE49-F238E27FC236}">
                <a16:creationId xmlns:a16="http://schemas.microsoft.com/office/drawing/2014/main" id="{5161EBF1-F203-F0C4-664F-230507555D1A}"/>
              </a:ext>
            </a:extLst>
          </p:cNvPr>
          <p:cNvPicPr>
            <a:picLocks noChangeAspect="1"/>
          </p:cNvPicPr>
          <p:nvPr/>
        </p:nvPicPr>
        <p:blipFill>
          <a:blip r:embed="rId26" cstate="print">
            <a:duotone>
              <a:schemeClr val="accent6">
                <a:shade val="45000"/>
                <a:satMod val="135000"/>
              </a:schemeClr>
              <a:prstClr val="white"/>
            </a:duotone>
          </a:blip>
          <a:srcRect/>
          <a:stretch>
            <a:fillRect/>
          </a:stretch>
        </p:blipFill>
        <p:spPr bwMode="auto">
          <a:xfrm>
            <a:off x="277159" y="1691036"/>
            <a:ext cx="813219" cy="690657"/>
          </a:xfrm>
          <a:prstGeom prst="rect">
            <a:avLst/>
          </a:prstGeom>
          <a:noFill/>
          <a:ln>
            <a:noFill/>
          </a:ln>
        </p:spPr>
      </p:pic>
      <p:pic>
        <p:nvPicPr>
          <p:cNvPr id="30" name="Logo Atmo France">
            <a:extLst>
              <a:ext uri="{FF2B5EF4-FFF2-40B4-BE49-F238E27FC236}">
                <a16:creationId xmlns:a16="http://schemas.microsoft.com/office/drawing/2014/main" id="{A8430337-F1EC-2CE7-4CA2-105A0BAF4832}"/>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2700318" y="3884725"/>
            <a:ext cx="1580204" cy="2152474"/>
          </a:xfrm>
          <a:prstGeom prst="rect">
            <a:avLst/>
          </a:prstGeom>
        </p:spPr>
      </p:pic>
    </p:spTree>
    <p:extLst>
      <p:ext uri="{BB962C8B-B14F-4D97-AF65-F5344CB8AC3E}">
        <p14:creationId xmlns:p14="http://schemas.microsoft.com/office/powerpoint/2010/main" val="1904745420"/>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24" grpId="0" animBg="1"/>
      <p:bldP spid="24" grpId="1" animBg="1"/>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9ADAFF6-6285-6FF5-31F8-5E8AB730E565}"/>
              </a:ext>
            </a:extLst>
          </p:cNvPr>
          <p:cNvSpPr>
            <a:spLocks noGrp="1"/>
          </p:cNvSpPr>
          <p:nvPr>
            <p:ph type="title"/>
          </p:nvPr>
        </p:nvSpPr>
        <p:spPr/>
        <p:txBody>
          <a:bodyPr>
            <a:normAutofit/>
          </a:bodyPr>
          <a:lstStyle/>
          <a:p>
            <a:r>
              <a:rPr lang="fr-FR" altLang="fr-FR" sz="3200" b="1" dirty="0">
                <a:solidFill>
                  <a:schemeClr val="accent5">
                    <a:lumMod val="75000"/>
                  </a:schemeClr>
                </a:solidFill>
                <a:latin typeface="+mn-lt"/>
                <a:ea typeface="+mn-ea"/>
                <a:cs typeface="Arial" charset="0"/>
              </a:rPr>
              <a:t>Inventaire / cadastre des émissions</a:t>
            </a:r>
            <a:endParaRPr lang="fr-FR" sz="3200" dirty="0"/>
          </a:p>
        </p:txBody>
      </p:sp>
      <p:sp>
        <p:nvSpPr>
          <p:cNvPr id="5" name="Texte">
            <a:extLst>
              <a:ext uri="{FF2B5EF4-FFF2-40B4-BE49-F238E27FC236}">
                <a16:creationId xmlns:a16="http://schemas.microsoft.com/office/drawing/2014/main" id="{062E9494-A3CF-3A41-DDA4-7143B158BBAF}"/>
              </a:ext>
            </a:extLst>
          </p:cNvPr>
          <p:cNvSpPr>
            <a:spLocks noChangeArrowheads="1"/>
          </p:cNvSpPr>
          <p:nvPr/>
        </p:nvSpPr>
        <p:spPr bwMode="auto">
          <a:xfrm>
            <a:off x="2122255" y="1377432"/>
            <a:ext cx="9751502" cy="5221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lnSpc>
                <a:spcPct val="104000"/>
              </a:lnSpc>
              <a:spcAft>
                <a:spcPts val="800"/>
              </a:spcAft>
            </a:pPr>
            <a:r>
              <a:rPr lang="fr-FR" i="0" dirty="0">
                <a:solidFill>
                  <a:schemeClr val="accent1">
                    <a:lumMod val="75000"/>
                  </a:schemeClr>
                </a:solidFill>
                <a:effectLst/>
                <a:latin typeface="+mn-lt"/>
              </a:rPr>
              <a:t>L'inventaire des émissions recense toutes </a:t>
            </a:r>
            <a:r>
              <a:rPr lang="fr-FR" b="1" i="0" dirty="0">
                <a:solidFill>
                  <a:schemeClr val="accent1">
                    <a:lumMod val="75000"/>
                  </a:schemeClr>
                </a:solidFill>
                <a:effectLst/>
                <a:latin typeface="+mn-lt"/>
              </a:rPr>
              <a:t>les sources de pollution en tout point de la région. </a:t>
            </a:r>
            <a:r>
              <a:rPr lang="fr-FR" i="0" dirty="0">
                <a:solidFill>
                  <a:schemeClr val="accent1">
                    <a:lumMod val="75000"/>
                  </a:schemeClr>
                </a:solidFill>
                <a:effectLst/>
                <a:latin typeface="+mn-lt"/>
              </a:rPr>
              <a:t>Il permet de </a:t>
            </a:r>
            <a:r>
              <a:rPr lang="fr-FR" b="1" i="0" dirty="0">
                <a:solidFill>
                  <a:schemeClr val="accent1">
                    <a:lumMod val="75000"/>
                  </a:schemeClr>
                </a:solidFill>
                <a:effectLst/>
                <a:latin typeface="+mn-lt"/>
              </a:rPr>
              <a:t>quantifier et de localiser les polluants atmosphériques et les gaz à effet de serre</a:t>
            </a:r>
            <a:r>
              <a:rPr lang="fr-FR" i="0" dirty="0">
                <a:solidFill>
                  <a:schemeClr val="accent1">
                    <a:lumMod val="75000"/>
                  </a:schemeClr>
                </a:solidFill>
                <a:effectLst/>
                <a:latin typeface="+mn-lt"/>
              </a:rPr>
              <a:t> issus de tous les </a:t>
            </a:r>
            <a:r>
              <a:rPr lang="fr-FR" b="1" i="0" dirty="0">
                <a:solidFill>
                  <a:schemeClr val="accent1">
                    <a:lumMod val="75000"/>
                  </a:schemeClr>
                </a:solidFill>
                <a:effectLst/>
                <a:latin typeface="+mn-lt"/>
              </a:rPr>
              <a:t>secteurs d’activités </a:t>
            </a:r>
            <a:r>
              <a:rPr lang="fr-FR" i="0" dirty="0">
                <a:solidFill>
                  <a:schemeClr val="accent1">
                    <a:lumMod val="75000"/>
                  </a:schemeClr>
                </a:solidFill>
                <a:effectLst/>
                <a:latin typeface="+mn-lt"/>
              </a:rPr>
              <a:t>: industries, agriculture, transports, résidentiel/tertiaire.</a:t>
            </a:r>
          </a:p>
          <a:p>
            <a:pPr algn="just">
              <a:lnSpc>
                <a:spcPct val="104000"/>
              </a:lnSpc>
              <a:spcAft>
                <a:spcPts val="800"/>
              </a:spcAft>
            </a:pPr>
            <a:r>
              <a:rPr lang="fr-FR" b="1" i="0" dirty="0">
                <a:solidFill>
                  <a:schemeClr val="accent1">
                    <a:lumMod val="75000"/>
                  </a:schemeClr>
                </a:solidFill>
                <a:effectLst/>
                <a:latin typeface="+mn-lt"/>
              </a:rPr>
              <a:t>Les résultats de l’inventaire des émissions </a:t>
            </a:r>
            <a:r>
              <a:rPr lang="fr-FR" i="0" dirty="0">
                <a:solidFill>
                  <a:schemeClr val="accent1">
                    <a:lumMod val="75000"/>
                  </a:schemeClr>
                </a:solidFill>
                <a:effectLst/>
                <a:latin typeface="+mn-lt"/>
              </a:rPr>
              <a:t>peuvent prendre la forme </a:t>
            </a:r>
            <a:r>
              <a:rPr lang="fr-FR" b="1" i="0" dirty="0">
                <a:solidFill>
                  <a:schemeClr val="accent1">
                    <a:lumMod val="75000"/>
                  </a:schemeClr>
                </a:solidFill>
                <a:effectLst/>
                <a:latin typeface="+mn-lt"/>
              </a:rPr>
              <a:t>de tableaux chiffrés</a:t>
            </a:r>
            <a:r>
              <a:rPr lang="fr-FR" i="0" dirty="0">
                <a:solidFill>
                  <a:schemeClr val="accent1">
                    <a:lumMod val="75000"/>
                  </a:schemeClr>
                </a:solidFill>
                <a:effectLst/>
                <a:latin typeface="+mn-lt"/>
              </a:rPr>
              <a:t> ou de </a:t>
            </a:r>
            <a:r>
              <a:rPr lang="fr-FR" b="1" i="0" dirty="0">
                <a:solidFill>
                  <a:schemeClr val="accent1">
                    <a:lumMod val="75000"/>
                  </a:schemeClr>
                </a:solidFill>
                <a:effectLst/>
                <a:latin typeface="+mn-lt"/>
              </a:rPr>
              <a:t>cartes</a:t>
            </a:r>
            <a:r>
              <a:rPr lang="fr-FR" i="0" dirty="0">
                <a:solidFill>
                  <a:schemeClr val="accent1">
                    <a:lumMod val="75000"/>
                  </a:schemeClr>
                </a:solidFill>
                <a:effectLst/>
                <a:latin typeface="+mn-lt"/>
              </a:rPr>
              <a:t>. Lorsque les émissions sont </a:t>
            </a:r>
            <a:r>
              <a:rPr lang="fr-FR" b="1" i="0" dirty="0">
                <a:solidFill>
                  <a:schemeClr val="accent1">
                    <a:lumMod val="75000"/>
                  </a:schemeClr>
                </a:solidFill>
                <a:effectLst/>
                <a:latin typeface="+mn-lt"/>
              </a:rPr>
              <a:t>spatialisées (cartes), </a:t>
            </a:r>
            <a:r>
              <a:rPr lang="fr-FR" i="0" dirty="0">
                <a:solidFill>
                  <a:schemeClr val="accent1">
                    <a:lumMod val="75000"/>
                  </a:schemeClr>
                </a:solidFill>
                <a:effectLst/>
                <a:latin typeface="+mn-lt"/>
              </a:rPr>
              <a:t>on parle de </a:t>
            </a:r>
            <a:r>
              <a:rPr lang="fr-FR" b="1" i="0" dirty="0">
                <a:solidFill>
                  <a:schemeClr val="accent1">
                    <a:lumMod val="75000"/>
                  </a:schemeClr>
                </a:solidFill>
                <a:effectLst/>
                <a:latin typeface="+mn-lt"/>
              </a:rPr>
              <a:t>cadastre des émissions</a:t>
            </a:r>
            <a:r>
              <a:rPr lang="fr-FR" i="0" dirty="0">
                <a:solidFill>
                  <a:schemeClr val="accent1">
                    <a:lumMod val="75000"/>
                  </a:schemeClr>
                </a:solidFill>
                <a:effectLst/>
                <a:latin typeface="+mn-lt"/>
              </a:rPr>
              <a:t>. </a:t>
            </a:r>
          </a:p>
          <a:p>
            <a:pPr algn="just">
              <a:lnSpc>
                <a:spcPct val="104000"/>
              </a:lnSpc>
              <a:spcAft>
                <a:spcPts val="800"/>
              </a:spcAft>
            </a:pPr>
            <a:r>
              <a:rPr lang="fr-FR" i="0" dirty="0">
                <a:solidFill>
                  <a:schemeClr val="accent1">
                    <a:lumMod val="75000"/>
                  </a:schemeClr>
                </a:solidFill>
                <a:effectLst/>
                <a:latin typeface="+mn-lt"/>
              </a:rPr>
              <a:t>L’inventaire des émissions permet de calculer des indicateurs comme </a:t>
            </a:r>
            <a:r>
              <a:rPr lang="fr-FR" b="1" i="0" dirty="0">
                <a:solidFill>
                  <a:schemeClr val="accent1">
                    <a:lumMod val="75000"/>
                  </a:schemeClr>
                </a:solidFill>
                <a:effectLst/>
                <a:latin typeface="+mn-lt"/>
              </a:rPr>
              <a:t>« les émissions moyennes par habitant », « la contribution de chaque secteur d’activité à la pollution d’un territoire», </a:t>
            </a:r>
            <a:r>
              <a:rPr lang="fr-FR" i="0" dirty="0">
                <a:solidFill>
                  <a:schemeClr val="accent1">
                    <a:lumMod val="75000"/>
                  </a:schemeClr>
                </a:solidFill>
                <a:effectLst/>
                <a:latin typeface="+mn-lt"/>
              </a:rPr>
              <a:t>etc. </a:t>
            </a:r>
          </a:p>
          <a:p>
            <a:pPr algn="just">
              <a:lnSpc>
                <a:spcPct val="104000"/>
              </a:lnSpc>
              <a:spcAft>
                <a:spcPts val="800"/>
              </a:spcAft>
            </a:pPr>
            <a:r>
              <a:rPr lang="fr-FR" i="0" dirty="0">
                <a:solidFill>
                  <a:schemeClr val="accent1">
                    <a:lumMod val="75000"/>
                  </a:schemeClr>
                </a:solidFill>
                <a:effectLst/>
                <a:latin typeface="+mn-lt"/>
              </a:rPr>
              <a:t>Ces données permettent notamment </a:t>
            </a:r>
            <a:r>
              <a:rPr lang="fr-FR" b="1" i="0" dirty="0">
                <a:solidFill>
                  <a:schemeClr val="accent1">
                    <a:lumMod val="75000"/>
                  </a:schemeClr>
                </a:solidFill>
                <a:effectLst/>
                <a:latin typeface="+mn-lt"/>
              </a:rPr>
              <a:t>d’identifier les secteurs d’activités</a:t>
            </a:r>
            <a:r>
              <a:rPr lang="fr-FR" i="0" dirty="0">
                <a:solidFill>
                  <a:schemeClr val="accent1">
                    <a:lumMod val="75000"/>
                  </a:schemeClr>
                </a:solidFill>
                <a:effectLst/>
                <a:latin typeface="+mn-lt"/>
              </a:rPr>
              <a:t> sur lesquels agir pour </a:t>
            </a:r>
            <a:r>
              <a:rPr lang="fr-FR" b="1" i="0" dirty="0">
                <a:solidFill>
                  <a:schemeClr val="accent1">
                    <a:lumMod val="75000"/>
                  </a:schemeClr>
                </a:solidFill>
                <a:effectLst/>
                <a:latin typeface="+mn-lt"/>
              </a:rPr>
              <a:t>diminuer la pollution d’un territoire</a:t>
            </a:r>
            <a:r>
              <a:rPr lang="fr-FR" i="0" dirty="0">
                <a:solidFill>
                  <a:schemeClr val="accent1">
                    <a:lumMod val="75000"/>
                  </a:schemeClr>
                </a:solidFill>
                <a:effectLst/>
                <a:latin typeface="+mn-lt"/>
              </a:rPr>
              <a:t>.</a:t>
            </a:r>
          </a:p>
          <a:p>
            <a:pPr algn="just">
              <a:lnSpc>
                <a:spcPct val="104000"/>
              </a:lnSpc>
              <a:spcAft>
                <a:spcPts val="800"/>
              </a:spcAft>
            </a:pPr>
            <a:r>
              <a:rPr lang="fr-FR" i="0" dirty="0">
                <a:solidFill>
                  <a:schemeClr val="accent1">
                    <a:lumMod val="75000"/>
                  </a:schemeClr>
                </a:solidFill>
                <a:effectLst/>
                <a:latin typeface="+mn-lt"/>
              </a:rPr>
              <a:t>Ces </a:t>
            </a:r>
            <a:r>
              <a:rPr lang="fr-FR" b="1" i="0" dirty="0">
                <a:solidFill>
                  <a:schemeClr val="accent1">
                    <a:lumMod val="75000"/>
                  </a:schemeClr>
                </a:solidFill>
                <a:effectLst/>
                <a:latin typeface="+mn-lt"/>
              </a:rPr>
              <a:t>inventaires </a:t>
            </a:r>
            <a:r>
              <a:rPr lang="fr-FR" i="0" dirty="0">
                <a:solidFill>
                  <a:schemeClr val="accent1">
                    <a:lumMod val="75000"/>
                  </a:schemeClr>
                </a:solidFill>
                <a:effectLst/>
                <a:latin typeface="+mn-lt"/>
              </a:rPr>
              <a:t>et </a:t>
            </a:r>
            <a:r>
              <a:rPr lang="fr-FR" b="1" i="0" dirty="0">
                <a:solidFill>
                  <a:schemeClr val="accent1">
                    <a:lumMod val="75000"/>
                  </a:schemeClr>
                </a:solidFill>
                <a:effectLst/>
                <a:latin typeface="+mn-lt"/>
              </a:rPr>
              <a:t>cadastres </a:t>
            </a:r>
            <a:r>
              <a:rPr lang="fr-FR" i="0" dirty="0">
                <a:solidFill>
                  <a:schemeClr val="accent1">
                    <a:lumMod val="75000"/>
                  </a:schemeClr>
                </a:solidFill>
                <a:effectLst/>
                <a:latin typeface="+mn-lt"/>
              </a:rPr>
              <a:t>sont essentiels dans </a:t>
            </a:r>
            <a:r>
              <a:rPr lang="fr-FR" b="1" i="0" dirty="0">
                <a:solidFill>
                  <a:schemeClr val="accent1">
                    <a:lumMod val="75000"/>
                  </a:schemeClr>
                </a:solidFill>
                <a:effectLst/>
                <a:latin typeface="+mn-lt"/>
              </a:rPr>
              <a:t>le cadre des plans portés par l’État et les collectivités </a:t>
            </a:r>
            <a:r>
              <a:rPr lang="fr-FR" i="0" dirty="0">
                <a:solidFill>
                  <a:schemeClr val="accent1">
                    <a:lumMod val="75000"/>
                  </a:schemeClr>
                </a:solidFill>
                <a:effectLst/>
                <a:latin typeface="+mn-lt"/>
              </a:rPr>
              <a:t>pour identifier </a:t>
            </a:r>
            <a:r>
              <a:rPr lang="fr-FR" b="1" i="0" dirty="0">
                <a:solidFill>
                  <a:schemeClr val="accent1">
                    <a:lumMod val="75000"/>
                  </a:schemeClr>
                </a:solidFill>
                <a:effectLst/>
                <a:latin typeface="+mn-lt"/>
              </a:rPr>
              <a:t>les leviers d’actions possibles et prioriser les actions à mettre en œuvre</a:t>
            </a:r>
            <a:r>
              <a:rPr lang="fr-FR" i="0" dirty="0">
                <a:solidFill>
                  <a:schemeClr val="accent1">
                    <a:lumMod val="75000"/>
                  </a:schemeClr>
                </a:solidFill>
                <a:effectLst/>
                <a:latin typeface="+mn-lt"/>
              </a:rPr>
              <a:t>. </a:t>
            </a:r>
          </a:p>
          <a:p>
            <a:pPr algn="just">
              <a:lnSpc>
                <a:spcPct val="104000"/>
              </a:lnSpc>
              <a:spcAft>
                <a:spcPts val="800"/>
              </a:spcAft>
            </a:pPr>
            <a:r>
              <a:rPr lang="fr-FR" i="0" dirty="0">
                <a:solidFill>
                  <a:schemeClr val="accent1">
                    <a:lumMod val="75000"/>
                  </a:schemeClr>
                </a:solidFill>
                <a:effectLst/>
                <a:latin typeface="+mn-lt"/>
              </a:rPr>
              <a:t>Pour conclure, c’est  :</a:t>
            </a:r>
          </a:p>
          <a:p>
            <a:pPr algn="just">
              <a:lnSpc>
                <a:spcPct val="104000"/>
              </a:lnSpc>
              <a:spcAft>
                <a:spcPts val="800"/>
              </a:spcAft>
            </a:pPr>
            <a:r>
              <a:rPr lang="fr-FR" i="0" dirty="0">
                <a:solidFill>
                  <a:schemeClr val="accent1">
                    <a:lumMod val="75000"/>
                  </a:schemeClr>
                </a:solidFill>
                <a:effectLst/>
                <a:latin typeface="+mn-lt"/>
              </a:rPr>
              <a:t>- Une donnée d’entrée pour la modélisation déterministe ou semi déterministe.</a:t>
            </a:r>
          </a:p>
          <a:p>
            <a:pPr algn="just">
              <a:lnSpc>
                <a:spcPct val="104000"/>
              </a:lnSpc>
              <a:spcAft>
                <a:spcPts val="800"/>
              </a:spcAft>
            </a:pPr>
            <a:r>
              <a:rPr lang="fr-FR" i="0" dirty="0">
                <a:solidFill>
                  <a:schemeClr val="accent1">
                    <a:lumMod val="75000"/>
                  </a:schemeClr>
                </a:solidFill>
                <a:effectLst/>
                <a:latin typeface="+mn-lt"/>
              </a:rPr>
              <a:t>- Un outil d’aide pour optimiser le réseau de surveillance.</a:t>
            </a:r>
          </a:p>
          <a:p>
            <a:pPr algn="just">
              <a:lnSpc>
                <a:spcPct val="104000"/>
              </a:lnSpc>
              <a:spcAft>
                <a:spcPts val="800"/>
              </a:spcAft>
            </a:pPr>
            <a:r>
              <a:rPr lang="fr-FR" i="0" dirty="0">
                <a:solidFill>
                  <a:schemeClr val="accent1">
                    <a:lumMod val="75000"/>
                  </a:schemeClr>
                </a:solidFill>
                <a:effectLst/>
                <a:latin typeface="+mn-lt"/>
              </a:rPr>
              <a:t>- Une évaluation de l’impact d’une infrastructure et des politiques d’aménagement du territoire.</a:t>
            </a:r>
            <a:endParaRPr lang="fr-FR" sz="2000" b="1" dirty="0">
              <a:solidFill>
                <a:srgbClr val="2F5597"/>
              </a:solidFill>
            </a:endParaRPr>
          </a:p>
        </p:txBody>
      </p:sp>
      <p:sp>
        <p:nvSpPr>
          <p:cNvPr id="6" name="Espace réservé du numéro de diapositive 1">
            <a:extLst>
              <a:ext uri="{FF2B5EF4-FFF2-40B4-BE49-F238E27FC236}">
                <a16:creationId xmlns:a16="http://schemas.microsoft.com/office/drawing/2014/main" id="{91E9AD4E-8348-66CB-004C-8267CC17F804}"/>
              </a:ext>
            </a:extLst>
          </p:cNvPr>
          <p:cNvSpPr txBox="1">
            <a:spLocks/>
          </p:cNvSpPr>
          <p:nvPr/>
        </p:nvSpPr>
        <p:spPr bwMode="auto">
          <a:xfrm>
            <a:off x="11277600" y="6354763"/>
            <a:ext cx="914400"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70</a:t>
            </a:fld>
            <a:endParaRPr lang="fr-FR" altLang="fr-FR" sz="1800" b="1" dirty="0">
              <a:solidFill>
                <a:srgbClr val="FFC000"/>
              </a:solidFill>
            </a:endParaRPr>
          </a:p>
        </p:txBody>
      </p:sp>
      <p:pic>
        <p:nvPicPr>
          <p:cNvPr id="7" name="Picto Retour">
            <a:hlinkClick r:id="rId3" action="ppaction://hlinksldjump"/>
            <a:extLst>
              <a:ext uri="{FF2B5EF4-FFF2-40B4-BE49-F238E27FC236}">
                <a16:creationId xmlns:a16="http://schemas.microsoft.com/office/drawing/2014/main" id="{4AFB73D2-0819-CFBB-27A2-8CCED9796A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77600" y="5641985"/>
            <a:ext cx="596157" cy="567075"/>
          </a:xfrm>
          <a:prstGeom prst="rect">
            <a:avLst/>
          </a:prstGeom>
        </p:spPr>
      </p:pic>
      <p:sp>
        <p:nvSpPr>
          <p:cNvPr id="2" name="ZoneTexte 1">
            <a:extLst>
              <a:ext uri="{FF2B5EF4-FFF2-40B4-BE49-F238E27FC236}">
                <a16:creationId xmlns:a16="http://schemas.microsoft.com/office/drawing/2014/main" id="{197F32BD-59C9-EF67-4C7B-0DB1F0749FBA}"/>
              </a:ext>
            </a:extLst>
          </p:cNvPr>
          <p:cNvSpPr txBox="1">
            <a:spLocks noChangeArrowheads="1"/>
          </p:cNvSpPr>
          <p:nvPr/>
        </p:nvSpPr>
        <p:spPr bwMode="auto">
          <a:xfrm>
            <a:off x="2144027" y="6531990"/>
            <a:ext cx="5323891"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a:t>
            </a:r>
            <a:r>
              <a:rPr lang="fr-FR" altLang="fr-FR" sz="1200" dirty="0">
                <a:solidFill>
                  <a:schemeClr val="bg1">
                    <a:lumMod val="50000"/>
                  </a:schemeClr>
                </a:solidFill>
                <a:latin typeface="+mn-lt"/>
                <a:cs typeface="Arial" panose="020B0604020202020204" pitchFamily="34" charset="0"/>
              </a:rPr>
              <a:t> Auvergne Rhône-Alpes</a:t>
            </a:r>
          </a:p>
        </p:txBody>
      </p:sp>
    </p:spTree>
    <p:extLst>
      <p:ext uri="{BB962C8B-B14F-4D97-AF65-F5344CB8AC3E}">
        <p14:creationId xmlns:p14="http://schemas.microsoft.com/office/powerpoint/2010/main" val="10599428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defRPr/>
            </a:pPr>
            <a:r>
              <a:rPr lang="fr-FR" altLang="fr-FR" sz="3200" b="1" dirty="0">
                <a:solidFill>
                  <a:schemeClr val="accent5">
                    <a:lumMod val="75000"/>
                  </a:schemeClr>
                </a:solidFill>
                <a:latin typeface="+mn-lt"/>
                <a:ea typeface="+mn-ea"/>
                <a:cs typeface="Arial" charset="0"/>
              </a:rPr>
              <a:t>Émissions des principaux secteurs d'activité en France (2022) </a:t>
            </a:r>
          </a:p>
        </p:txBody>
      </p:sp>
      <p:pic>
        <p:nvPicPr>
          <p:cNvPr id="4" name="Image 3">
            <a:extLst>
              <a:ext uri="{FF2B5EF4-FFF2-40B4-BE49-F238E27FC236}">
                <a16:creationId xmlns:a16="http://schemas.microsoft.com/office/drawing/2014/main" id="{0AB519BC-5BD0-2C82-2AA9-B9465403FF2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468247" y="1247172"/>
            <a:ext cx="4510287" cy="2572213"/>
          </a:xfrm>
          <a:prstGeom prst="rect">
            <a:avLst/>
          </a:prstGeom>
        </p:spPr>
      </p:pic>
      <p:pic>
        <p:nvPicPr>
          <p:cNvPr id="6" name="Image 5">
            <a:extLst>
              <a:ext uri="{FF2B5EF4-FFF2-40B4-BE49-F238E27FC236}">
                <a16:creationId xmlns:a16="http://schemas.microsoft.com/office/drawing/2014/main" id="{AD5E86ED-AEC4-5F9D-29CE-0FB5CA8D752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617406" y="4061308"/>
            <a:ext cx="5092089" cy="2058227"/>
          </a:xfrm>
          <a:prstGeom prst="rect">
            <a:avLst/>
          </a:prstGeom>
        </p:spPr>
      </p:pic>
      <p:pic>
        <p:nvPicPr>
          <p:cNvPr id="11" name="Image 10">
            <a:extLst>
              <a:ext uri="{FF2B5EF4-FFF2-40B4-BE49-F238E27FC236}">
                <a16:creationId xmlns:a16="http://schemas.microsoft.com/office/drawing/2014/main" id="{8FD5E35F-0E55-63EC-ACB9-36F725C1559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818675" y="3819385"/>
            <a:ext cx="5092089" cy="2240300"/>
          </a:xfrm>
          <a:prstGeom prst="rect">
            <a:avLst/>
          </a:prstGeom>
        </p:spPr>
      </p:pic>
      <p:sp>
        <p:nvSpPr>
          <p:cNvPr id="5" name="ZoneTexte 4">
            <a:extLst>
              <a:ext uri="{FF2B5EF4-FFF2-40B4-BE49-F238E27FC236}">
                <a16:creationId xmlns:a16="http://schemas.microsoft.com/office/drawing/2014/main" id="{4FE78FA3-5FE2-60C6-F9E6-EE40CE5F4C72}"/>
              </a:ext>
            </a:extLst>
          </p:cNvPr>
          <p:cNvSpPr txBox="1"/>
          <p:nvPr/>
        </p:nvSpPr>
        <p:spPr>
          <a:xfrm>
            <a:off x="1617406" y="6514659"/>
            <a:ext cx="4113543" cy="261610"/>
          </a:xfrm>
          <a:prstGeom prst="rect">
            <a:avLst/>
          </a:prstGeom>
          <a:noFill/>
        </p:spPr>
        <p:txBody>
          <a:bodyPr wrap="square">
            <a:spAutoFit/>
          </a:bodyPr>
          <a:lstStyle/>
          <a:p>
            <a:r>
              <a:rPr lang="fr-FR" sz="1100" dirty="0">
                <a:solidFill>
                  <a:srgbClr val="3A5E9C"/>
                </a:solidFill>
              </a:rPr>
              <a:t>Source : </a:t>
            </a:r>
            <a:r>
              <a:rPr lang="fr-FR" sz="1100" dirty="0" err="1">
                <a:solidFill>
                  <a:srgbClr val="3A5E9C"/>
                </a:solidFill>
              </a:rPr>
              <a:t>Citepa</a:t>
            </a:r>
            <a:r>
              <a:rPr lang="fr-FR" sz="1100" dirty="0">
                <a:solidFill>
                  <a:srgbClr val="3A5E9C"/>
                </a:solidFill>
              </a:rPr>
              <a:t>, avril 2024, format Secteurs économiques et énergie.</a:t>
            </a:r>
          </a:p>
        </p:txBody>
      </p:sp>
      <p:pic>
        <p:nvPicPr>
          <p:cNvPr id="3" name="Image 2">
            <a:extLst>
              <a:ext uri="{FF2B5EF4-FFF2-40B4-BE49-F238E27FC236}">
                <a16:creationId xmlns:a16="http://schemas.microsoft.com/office/drawing/2014/main" id="{78BF335B-5E87-422F-8324-390CD3A06295}"/>
              </a:ext>
            </a:extLst>
          </p:cNvPr>
          <p:cNvPicPr>
            <a:picLocks noChangeAspect="1"/>
          </p:cNvPicPr>
          <p:nvPr/>
        </p:nvPicPr>
        <p:blipFill rotWithShape="1">
          <a:blip r:embed="rId6">
            <a:extLst>
              <a:ext uri="{28A0092B-C50C-407E-A947-70E740481C1C}">
                <a14:useLocalDpi xmlns:a14="http://schemas.microsoft.com/office/drawing/2010/main" val="0"/>
              </a:ext>
            </a:extLst>
          </a:blip>
          <a:srcRect r="18036"/>
          <a:stretch/>
        </p:blipFill>
        <p:spPr>
          <a:xfrm>
            <a:off x="6974725" y="1375135"/>
            <a:ext cx="5358790" cy="2234189"/>
          </a:xfrm>
          <a:prstGeom prst="rect">
            <a:avLst/>
          </a:prstGeom>
        </p:spPr>
      </p:pic>
      <p:pic>
        <p:nvPicPr>
          <p:cNvPr id="2" name="Picto Retour">
            <a:hlinkClick r:id="rId7" action="ppaction://hlinksldjump"/>
            <a:extLst>
              <a:ext uri="{FF2B5EF4-FFF2-40B4-BE49-F238E27FC236}">
                <a16:creationId xmlns:a16="http://schemas.microsoft.com/office/drawing/2014/main" id="{6FCBE8DF-B70F-F95E-8E7C-55A8FA8C04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23787" y="5702671"/>
            <a:ext cx="596157" cy="567075"/>
          </a:xfrm>
          <a:prstGeom prst="rect">
            <a:avLst/>
          </a:prstGeom>
        </p:spPr>
      </p:pic>
    </p:spTree>
    <p:extLst>
      <p:ext uri="{BB962C8B-B14F-4D97-AF65-F5344CB8AC3E}">
        <p14:creationId xmlns:p14="http://schemas.microsoft.com/office/powerpoint/2010/main" val="742336718"/>
      </p:ext>
    </p:extLst>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2">
            <a:extLst>
              <a:ext uri="{FF2B5EF4-FFF2-40B4-BE49-F238E27FC236}">
                <a16:creationId xmlns:a16="http://schemas.microsoft.com/office/drawing/2014/main" id="{C0B8901A-9DF4-3CBF-5C73-63B872DB3EA9}"/>
              </a:ext>
            </a:extLst>
          </p:cNvPr>
          <p:cNvSpPr/>
          <p:nvPr/>
        </p:nvSpPr>
        <p:spPr>
          <a:xfrm>
            <a:off x="1468438" y="0"/>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200" b="1" dirty="0">
                <a:solidFill>
                  <a:schemeClr val="accent5">
                    <a:lumMod val="75000"/>
                  </a:schemeClr>
                </a:solidFill>
                <a:cs typeface="Arial" charset="0"/>
              </a:rPr>
              <a:t>Types de sources d’émissions de polluants</a:t>
            </a:r>
          </a:p>
        </p:txBody>
      </p:sp>
      <p:grpSp>
        <p:nvGrpSpPr>
          <p:cNvPr id="4" name="Groupe 3">
            <a:extLst>
              <a:ext uri="{FF2B5EF4-FFF2-40B4-BE49-F238E27FC236}">
                <a16:creationId xmlns:a16="http://schemas.microsoft.com/office/drawing/2014/main" id="{55A34DCC-92C0-06AC-8A0A-E32D4C557D86}"/>
              </a:ext>
            </a:extLst>
          </p:cNvPr>
          <p:cNvGrpSpPr>
            <a:grpSpLocks/>
          </p:cNvGrpSpPr>
          <p:nvPr/>
        </p:nvGrpSpPr>
        <p:grpSpPr bwMode="auto">
          <a:xfrm>
            <a:off x="1566862" y="3170124"/>
            <a:ext cx="4529138" cy="1114425"/>
            <a:chOff x="7442512" y="3456058"/>
            <a:chExt cx="4529275" cy="1114376"/>
          </a:xfrm>
        </p:grpSpPr>
        <p:pic>
          <p:nvPicPr>
            <p:cNvPr id="277533" name="Picture 26">
              <a:extLst>
                <a:ext uri="{FF2B5EF4-FFF2-40B4-BE49-F238E27FC236}">
                  <a16:creationId xmlns:a16="http://schemas.microsoft.com/office/drawing/2014/main" id="{2478E349-1621-A42E-9811-28CA28D761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2164"/>
            <a:stretch>
              <a:fillRect/>
            </a:stretch>
          </p:blipFill>
          <p:spPr bwMode="auto">
            <a:xfrm>
              <a:off x="7442512" y="3636062"/>
              <a:ext cx="1030651" cy="934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7534" name="Image 13">
              <a:extLst>
                <a:ext uri="{FF2B5EF4-FFF2-40B4-BE49-F238E27FC236}">
                  <a16:creationId xmlns:a16="http://schemas.microsoft.com/office/drawing/2014/main" id="{8E0E5F81-B032-B8B0-34CB-BAF8FAE572A0}"/>
                </a:ext>
              </a:extLst>
            </p:cNvPr>
            <p:cNvPicPr>
              <a:picLocks noChangeAspect="1"/>
            </p:cNvPicPr>
            <p:nvPr/>
          </p:nvPicPr>
          <p:blipFill>
            <a:blip r:embed="rId4">
              <a:extLst>
                <a:ext uri="{28A0092B-C50C-407E-A947-70E740481C1C}">
                  <a14:useLocalDpi xmlns:a14="http://schemas.microsoft.com/office/drawing/2010/main" val="0"/>
                </a:ext>
              </a:extLst>
            </a:blip>
            <a:srcRect b="14870"/>
            <a:stretch>
              <a:fillRect/>
            </a:stretch>
          </p:blipFill>
          <p:spPr bwMode="auto">
            <a:xfrm>
              <a:off x="10222488" y="3825952"/>
              <a:ext cx="1749299" cy="744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35" name="Image 11">
              <a:extLst>
                <a:ext uri="{FF2B5EF4-FFF2-40B4-BE49-F238E27FC236}">
                  <a16:creationId xmlns:a16="http://schemas.microsoft.com/office/drawing/2014/main" id="{5163FD56-C756-CBC6-F1F5-43F27DFBD3A2}"/>
                </a:ext>
              </a:extLst>
            </p:cNvPr>
            <p:cNvPicPr>
              <a:picLocks noChangeAspect="1"/>
            </p:cNvPicPr>
            <p:nvPr/>
          </p:nvPicPr>
          <p:blipFill>
            <a:blip r:embed="rId5">
              <a:extLst>
                <a:ext uri="{28A0092B-C50C-407E-A947-70E740481C1C}">
                  <a14:useLocalDpi xmlns:a14="http://schemas.microsoft.com/office/drawing/2010/main" val="0"/>
                </a:ext>
              </a:extLst>
            </a:blip>
            <a:srcRect t="18266" b="18080"/>
            <a:stretch>
              <a:fillRect/>
            </a:stretch>
          </p:blipFill>
          <p:spPr bwMode="auto">
            <a:xfrm>
              <a:off x="8473163" y="3456058"/>
              <a:ext cx="1749325" cy="111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e 5">
            <a:extLst>
              <a:ext uri="{FF2B5EF4-FFF2-40B4-BE49-F238E27FC236}">
                <a16:creationId xmlns:a16="http://schemas.microsoft.com/office/drawing/2014/main" id="{6821EB4E-660E-9F07-C4D0-4D6B743FD1F3}"/>
              </a:ext>
            </a:extLst>
          </p:cNvPr>
          <p:cNvGrpSpPr>
            <a:grpSpLocks/>
          </p:cNvGrpSpPr>
          <p:nvPr/>
        </p:nvGrpSpPr>
        <p:grpSpPr bwMode="auto">
          <a:xfrm>
            <a:off x="1854379" y="5102195"/>
            <a:ext cx="2492375" cy="1206500"/>
            <a:chOff x="8232774" y="5096247"/>
            <a:chExt cx="2491489" cy="1206128"/>
          </a:xfrm>
        </p:grpSpPr>
        <p:pic>
          <p:nvPicPr>
            <p:cNvPr id="277531" name="Image 55">
              <a:extLst>
                <a:ext uri="{FF2B5EF4-FFF2-40B4-BE49-F238E27FC236}">
                  <a16:creationId xmlns:a16="http://schemas.microsoft.com/office/drawing/2014/main" id="{31CBAD7C-D543-299F-24A0-F4DFB97EFD3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232774" y="5096247"/>
              <a:ext cx="834270" cy="1206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32" name="image vache">
              <a:extLst>
                <a:ext uri="{FF2B5EF4-FFF2-40B4-BE49-F238E27FC236}">
                  <a16:creationId xmlns:a16="http://schemas.microsoft.com/office/drawing/2014/main" id="{A093DD68-B624-1A77-42A9-4B32CA48C2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73001" y="5305682"/>
              <a:ext cx="951262" cy="951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 name="Groupe 4">
            <a:extLst>
              <a:ext uri="{FF2B5EF4-FFF2-40B4-BE49-F238E27FC236}">
                <a16:creationId xmlns:a16="http://schemas.microsoft.com/office/drawing/2014/main" id="{8323CF34-6DCF-0306-BAC6-87C688C91737}"/>
              </a:ext>
            </a:extLst>
          </p:cNvPr>
          <p:cNvGrpSpPr>
            <a:grpSpLocks/>
          </p:cNvGrpSpPr>
          <p:nvPr/>
        </p:nvGrpSpPr>
        <p:grpSpPr bwMode="auto">
          <a:xfrm>
            <a:off x="1684119" y="1207138"/>
            <a:ext cx="2932113" cy="1554163"/>
            <a:chOff x="8156887" y="1439429"/>
            <a:chExt cx="2931856" cy="1553567"/>
          </a:xfrm>
        </p:grpSpPr>
        <p:pic>
          <p:nvPicPr>
            <p:cNvPr id="277529" name="image pollens">
              <a:extLst>
                <a:ext uri="{FF2B5EF4-FFF2-40B4-BE49-F238E27FC236}">
                  <a16:creationId xmlns:a16="http://schemas.microsoft.com/office/drawing/2014/main" id="{F8EF6593-8B53-DFE8-63D7-D3F7BEEB02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7680" t="5757" r="12630" b="4517"/>
            <a:stretch>
              <a:fillRect/>
            </a:stretch>
          </p:blipFill>
          <p:spPr bwMode="auto">
            <a:xfrm>
              <a:off x="8156887" y="1439429"/>
              <a:ext cx="1402027" cy="1496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7530" name="Image pétrole">
              <a:extLst>
                <a:ext uri="{FF2B5EF4-FFF2-40B4-BE49-F238E27FC236}">
                  <a16:creationId xmlns:a16="http://schemas.microsoft.com/office/drawing/2014/main" id="{F8639C71-C639-88B3-F1C2-8D798BC74FE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782211" y="2074351"/>
              <a:ext cx="1306532" cy="918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dioxygène">
            <a:extLst>
              <a:ext uri="{FF2B5EF4-FFF2-40B4-BE49-F238E27FC236}">
                <a16:creationId xmlns:a16="http://schemas.microsoft.com/office/drawing/2014/main" id="{1139F4AE-30EB-4100-D7DC-5215CC50533B}"/>
              </a:ext>
            </a:extLst>
          </p:cNvPr>
          <p:cNvSpPr>
            <a:spLocks noChangeArrowheads="1"/>
          </p:cNvSpPr>
          <p:nvPr/>
        </p:nvSpPr>
        <p:spPr bwMode="auto">
          <a:xfrm>
            <a:off x="7182986" y="3403826"/>
            <a:ext cx="5224463" cy="480131"/>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defRPr/>
            </a:pPr>
            <a:r>
              <a:rPr lang="fr-FR" altLang="fr-FR" b="1" dirty="0">
                <a:solidFill>
                  <a:schemeClr val="accent5">
                    <a:lumMod val="75000"/>
                  </a:schemeClr>
                </a:solidFill>
                <a:cs typeface="Arial" charset="0"/>
              </a:rPr>
              <a:t>Sources mobiles</a:t>
            </a:r>
          </a:p>
        </p:txBody>
      </p:sp>
      <p:sp>
        <p:nvSpPr>
          <p:cNvPr id="3" name="texte diazote">
            <a:extLst>
              <a:ext uri="{FF2B5EF4-FFF2-40B4-BE49-F238E27FC236}">
                <a16:creationId xmlns:a16="http://schemas.microsoft.com/office/drawing/2014/main" id="{7BC59846-D890-EF6B-7072-541DD3377E7C}"/>
              </a:ext>
            </a:extLst>
          </p:cNvPr>
          <p:cNvSpPr>
            <a:spLocks noChangeArrowheads="1"/>
          </p:cNvSpPr>
          <p:nvPr/>
        </p:nvSpPr>
        <p:spPr bwMode="auto">
          <a:xfrm>
            <a:off x="7182986" y="1366283"/>
            <a:ext cx="8337024" cy="4801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defRPr/>
            </a:pPr>
            <a:r>
              <a:rPr lang="fr-FR" altLang="fr-FR" b="1" dirty="0">
                <a:solidFill>
                  <a:schemeClr val="accent5">
                    <a:lumMod val="75000"/>
                  </a:schemeClr>
                </a:solidFill>
                <a:cs typeface="Arial" charset="0"/>
              </a:rPr>
              <a:t>Sources fixes</a:t>
            </a:r>
            <a:endParaRPr lang="fr-FR" altLang="fr-FR" b="1" dirty="0">
              <a:solidFill>
                <a:schemeClr val="accent5">
                  <a:lumMod val="75000"/>
                </a:schemeClr>
              </a:solidFill>
              <a:latin typeface="+mn-lt"/>
              <a:cs typeface="Arial" charset="0"/>
            </a:endParaRPr>
          </a:p>
        </p:txBody>
      </p:sp>
      <p:sp>
        <p:nvSpPr>
          <p:cNvPr id="8" name="Num 3">
            <a:extLst>
              <a:ext uri="{FF2B5EF4-FFF2-40B4-BE49-F238E27FC236}">
                <a16:creationId xmlns:a16="http://schemas.microsoft.com/office/drawing/2014/main" id="{56FEC7C8-3723-D555-83AD-B5E14A5FCA97}"/>
              </a:ext>
            </a:extLst>
          </p:cNvPr>
          <p:cNvSpPr/>
          <p:nvPr/>
        </p:nvSpPr>
        <p:spPr bwMode="auto">
          <a:xfrm>
            <a:off x="6091237" y="5303383"/>
            <a:ext cx="1014413"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18" name="Num 2">
            <a:extLst>
              <a:ext uri="{FF2B5EF4-FFF2-40B4-BE49-F238E27FC236}">
                <a16:creationId xmlns:a16="http://schemas.microsoft.com/office/drawing/2014/main" id="{E5288F03-81FD-CBCF-E106-0280170F747A}"/>
              </a:ext>
            </a:extLst>
          </p:cNvPr>
          <p:cNvSpPr/>
          <p:nvPr/>
        </p:nvSpPr>
        <p:spPr bwMode="auto">
          <a:xfrm>
            <a:off x="6068562" y="3365726"/>
            <a:ext cx="1014413"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sp>
        <p:nvSpPr>
          <p:cNvPr id="19" name="Num 1">
            <a:extLst>
              <a:ext uri="{FF2B5EF4-FFF2-40B4-BE49-F238E27FC236}">
                <a16:creationId xmlns:a16="http://schemas.microsoft.com/office/drawing/2014/main" id="{30BD807C-B987-8EC3-65F2-BCABDE035B26}"/>
              </a:ext>
            </a:extLst>
          </p:cNvPr>
          <p:cNvSpPr/>
          <p:nvPr/>
        </p:nvSpPr>
        <p:spPr bwMode="auto">
          <a:xfrm>
            <a:off x="6086859" y="1410693"/>
            <a:ext cx="1014412"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sp>
        <p:nvSpPr>
          <p:cNvPr id="20" name="dioxygène">
            <a:extLst>
              <a:ext uri="{FF2B5EF4-FFF2-40B4-BE49-F238E27FC236}">
                <a16:creationId xmlns:a16="http://schemas.microsoft.com/office/drawing/2014/main" id="{A044FD9E-E94D-B73C-4925-7BB372E76BC8}"/>
              </a:ext>
            </a:extLst>
          </p:cNvPr>
          <p:cNvSpPr>
            <a:spLocks noChangeArrowheads="1"/>
          </p:cNvSpPr>
          <p:nvPr/>
        </p:nvSpPr>
        <p:spPr bwMode="auto">
          <a:xfrm>
            <a:off x="7205661" y="5346205"/>
            <a:ext cx="5224463" cy="480131"/>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ts val="0"/>
              </a:spcBef>
              <a:buNone/>
              <a:defRPr/>
            </a:pPr>
            <a:r>
              <a:rPr lang="fr-FR" altLang="fr-FR" b="1" dirty="0">
                <a:solidFill>
                  <a:schemeClr val="accent5">
                    <a:lumMod val="75000"/>
                  </a:schemeClr>
                </a:solidFill>
                <a:cs typeface="Arial" charset="0"/>
              </a:rPr>
              <a:t>Sources biotiques</a:t>
            </a:r>
          </a:p>
        </p:txBody>
      </p:sp>
      <p:sp>
        <p:nvSpPr>
          <p:cNvPr id="21" name="Espace réservé du contenu 5">
            <a:extLst>
              <a:ext uri="{FF2B5EF4-FFF2-40B4-BE49-F238E27FC236}">
                <a16:creationId xmlns:a16="http://schemas.microsoft.com/office/drawing/2014/main" id="{42C4AD1C-D221-A5DE-069C-C4045ED31FBC}"/>
              </a:ext>
            </a:extLst>
          </p:cNvPr>
          <p:cNvSpPr txBox="1">
            <a:spLocks/>
          </p:cNvSpPr>
          <p:nvPr/>
        </p:nvSpPr>
        <p:spPr bwMode="auto">
          <a:xfrm>
            <a:off x="7173845" y="5854670"/>
            <a:ext cx="4817608" cy="908050"/>
          </a:xfrm>
          <a:prstGeom prst="rect">
            <a:avLst/>
          </a:prstGeom>
          <a:noFill/>
          <a:ln>
            <a:noFill/>
          </a:ln>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spcBef>
                <a:spcPts val="0"/>
              </a:spcBef>
              <a:buFont typeface="Arial" panose="020B0604020202020204" pitchFamily="34" charset="0"/>
              <a:buNone/>
              <a:defRPr/>
            </a:pPr>
            <a:r>
              <a:rPr lang="fr-FR" altLang="fr-FR" sz="2200" dirty="0">
                <a:solidFill>
                  <a:srgbClr val="002060"/>
                </a:solidFill>
              </a:rPr>
              <a:t>Agriculture, sylviculture, nature (végétation et sols)</a:t>
            </a:r>
          </a:p>
        </p:txBody>
      </p:sp>
      <p:sp>
        <p:nvSpPr>
          <p:cNvPr id="22" name="Rectangle 21">
            <a:extLst>
              <a:ext uri="{FF2B5EF4-FFF2-40B4-BE49-F238E27FC236}">
                <a16:creationId xmlns:a16="http://schemas.microsoft.com/office/drawing/2014/main" id="{B3F96539-173F-1740-6EE1-C664A12DC4D6}"/>
              </a:ext>
            </a:extLst>
          </p:cNvPr>
          <p:cNvSpPr/>
          <p:nvPr/>
        </p:nvSpPr>
        <p:spPr>
          <a:xfrm>
            <a:off x="7173845" y="1790563"/>
            <a:ext cx="4599055" cy="1107996"/>
          </a:xfrm>
          <a:prstGeom prst="rect">
            <a:avLst/>
          </a:prstGeom>
        </p:spPr>
        <p:txBody>
          <a:bodyPr wrap="square">
            <a:spAutoFit/>
          </a:bodyPr>
          <a:lstStyle/>
          <a:p>
            <a:pPr>
              <a:defRPr/>
            </a:pPr>
            <a:r>
              <a:rPr lang="fr-FR" altLang="fr-FR" sz="2200" dirty="0">
                <a:solidFill>
                  <a:srgbClr val="002060"/>
                </a:solidFill>
                <a:ea typeface="Times New Roman" panose="02020603050405020304" pitchFamily="18" charset="0"/>
                <a:cs typeface="Arial" panose="020B0604020202020204" pitchFamily="34" charset="0"/>
              </a:rPr>
              <a:t>Activités industrielles, production et distribution d’énergie, traitement des déchets, résidentiel et tertiaire</a:t>
            </a:r>
          </a:p>
        </p:txBody>
      </p:sp>
      <p:sp>
        <p:nvSpPr>
          <p:cNvPr id="23" name="Rectangle 22">
            <a:extLst>
              <a:ext uri="{FF2B5EF4-FFF2-40B4-BE49-F238E27FC236}">
                <a16:creationId xmlns:a16="http://schemas.microsoft.com/office/drawing/2014/main" id="{767560D4-AB50-828A-CDB0-5DDB2DF33CEC}"/>
              </a:ext>
            </a:extLst>
          </p:cNvPr>
          <p:cNvSpPr/>
          <p:nvPr/>
        </p:nvSpPr>
        <p:spPr>
          <a:xfrm>
            <a:off x="7160311" y="3800340"/>
            <a:ext cx="4819196" cy="769441"/>
          </a:xfrm>
          <a:prstGeom prst="rect">
            <a:avLst/>
          </a:prstGeom>
        </p:spPr>
        <p:txBody>
          <a:bodyPr wrap="square">
            <a:spAutoFit/>
          </a:bodyPr>
          <a:lstStyle/>
          <a:p>
            <a:pPr>
              <a:defRPr/>
            </a:pPr>
            <a:r>
              <a:rPr lang="fr-FR" altLang="fr-FR" sz="2200" dirty="0">
                <a:solidFill>
                  <a:srgbClr val="002060"/>
                </a:solidFill>
              </a:rPr>
              <a:t>Trafic routier, maritime, aérien, ferroviaire, fluvial…</a:t>
            </a:r>
          </a:p>
        </p:txBody>
      </p:sp>
    </p:spTree>
    <p:extLst>
      <p:ext uri="{BB962C8B-B14F-4D97-AF65-F5344CB8AC3E}">
        <p14:creationId xmlns:p14="http://schemas.microsoft.com/office/powerpoint/2010/main" val="23067549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0"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childTnLst>
              </p:cTn>
              <p:nextCondLst>
                <p:cond evt="onClick" delay="0">
                  <p:tgtEl>
                    <p:spTgt spid="19"/>
                  </p:tgtEl>
                </p:cond>
              </p:nextCondLst>
            </p:seq>
            <p:seq concurrent="1" nextAc="seek">
              <p:cTn id="22" restart="whenNotActive" fill="hold" evtFilter="cancelBubble" nodeType="interactiveSeq">
                <p:stCondLst>
                  <p:cond evt="onClick" delay="0">
                    <p:tgtEl>
                      <p:spTgt spid="18"/>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0"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childTnLst>
                          </p:cTn>
                        </p:par>
                      </p:childTnLst>
                    </p:cTn>
                  </p:par>
                </p:childTnLst>
              </p:cTn>
              <p:nextCondLst>
                <p:cond evt="onClick" delay="0">
                  <p:tgtEl>
                    <p:spTgt spid="18"/>
                  </p:tgtEl>
                </p:cond>
              </p:nextCondLst>
            </p:seq>
            <p:seq concurrent="1" nextAc="seek">
              <p:cTn id="30" restart="whenNotActive" fill="hold" evtFilter="cancelBubble" nodeType="interactiveSeq">
                <p:stCondLst>
                  <p:cond evt="onClick" delay="0">
                    <p:tgtEl>
                      <p:spTgt spid="8"/>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0"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childTnLst>
              </p:cTn>
              <p:nextCondLst>
                <p:cond evt="onClick" delay="0">
                  <p:tgtEl>
                    <p:spTgt spid="8"/>
                  </p:tgtEl>
                </p:cond>
              </p:nextCondLst>
            </p:seq>
          </p:childTnLst>
        </p:cTn>
      </p:par>
    </p:tnLst>
    <p:bldLst>
      <p:bldP spid="2" grpId="0"/>
      <p:bldP spid="3" grpId="0"/>
      <p:bldP spid="20" grpId="0"/>
      <p:bldP spid="21" grpId="0"/>
      <p:bldP spid="22" grpId="0"/>
      <p:bldP spid="2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40E0DEF5-CFAF-7CD8-26CE-5A34DE68BBE0}"/>
              </a:ext>
            </a:extLst>
          </p:cNvPr>
          <p:cNvSpPr>
            <a:spLocks noChangeArrowheads="1"/>
          </p:cNvSpPr>
          <p:nvPr/>
        </p:nvSpPr>
        <p:spPr bwMode="auto">
          <a:xfrm>
            <a:off x="6613708" y="690562"/>
            <a:ext cx="5578292" cy="2236181"/>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4000" b="1" dirty="0">
              <a:solidFill>
                <a:schemeClr val="bg1"/>
              </a:solidFill>
            </a:endParaRPr>
          </a:p>
        </p:txBody>
      </p:sp>
      <p:sp>
        <p:nvSpPr>
          <p:cNvPr id="8" name="ZoneTexte 7">
            <a:extLst>
              <a:ext uri="{FF2B5EF4-FFF2-40B4-BE49-F238E27FC236}">
                <a16:creationId xmlns:a16="http://schemas.microsoft.com/office/drawing/2014/main" id="{E45EA4C0-42EA-377B-F6BA-BF9BA5469412}"/>
              </a:ext>
            </a:extLst>
          </p:cNvPr>
          <p:cNvSpPr txBox="1"/>
          <p:nvPr/>
        </p:nvSpPr>
        <p:spPr>
          <a:xfrm>
            <a:off x="6834684" y="1081142"/>
            <a:ext cx="5158842" cy="1323439"/>
          </a:xfrm>
          <a:prstGeom prst="rect">
            <a:avLst/>
          </a:prstGeom>
          <a:noFill/>
        </p:spPr>
        <p:txBody>
          <a:bodyPr wrap="square">
            <a:spAutoFit/>
          </a:bodyPr>
          <a:lstStyle/>
          <a:p>
            <a:r>
              <a:rPr lang="fr-FR" sz="4000" b="1" dirty="0">
                <a:solidFill>
                  <a:schemeClr val="bg1"/>
                </a:solidFill>
              </a:rPr>
              <a:t>LES DIFFERENTS TYPES DE MESURES </a:t>
            </a:r>
          </a:p>
        </p:txBody>
      </p:sp>
      <p:pic>
        <p:nvPicPr>
          <p:cNvPr id="3" name="Station de mesure">
            <a:extLst>
              <a:ext uri="{FF2B5EF4-FFF2-40B4-BE49-F238E27FC236}">
                <a16:creationId xmlns:a16="http://schemas.microsoft.com/office/drawing/2014/main" id="{D972E70F-46BA-1FF3-1B54-F091B113B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0956"/>
            <a:ext cx="4593021" cy="6063685"/>
          </a:xfrm>
          <a:prstGeom prst="rect">
            <a:avLst/>
          </a:prstGeom>
        </p:spPr>
      </p:pic>
    </p:spTree>
    <p:extLst>
      <p:ext uri="{BB962C8B-B14F-4D97-AF65-F5344CB8AC3E}">
        <p14:creationId xmlns:p14="http://schemas.microsoft.com/office/powerpoint/2010/main" val="227621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1460912B-EB90-4F1B-0969-05EF2E4B46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3474" y="4135647"/>
            <a:ext cx="3309120" cy="1350846"/>
          </a:xfrm>
          <a:prstGeom prst="rect">
            <a:avLst/>
          </a:prstGeom>
        </p:spPr>
      </p:pic>
      <p:pic>
        <p:nvPicPr>
          <p:cNvPr id="37" name="Picto appareil photo n°1">
            <a:hlinkClick r:id="rId4" action="ppaction://hlinksldjump"/>
            <a:extLst>
              <a:ext uri="{FF2B5EF4-FFF2-40B4-BE49-F238E27FC236}">
                <a16:creationId xmlns:a16="http://schemas.microsoft.com/office/drawing/2014/main" id="{150C009D-DFA1-1566-4EB7-0CC71C8FFD8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9594" y="2906729"/>
            <a:ext cx="504490" cy="51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o appareil photo n°4">
            <a:hlinkClick r:id="rId6" action="ppaction://hlinksldjump"/>
            <a:extLst>
              <a:ext uri="{FF2B5EF4-FFF2-40B4-BE49-F238E27FC236}">
                <a16:creationId xmlns:a16="http://schemas.microsoft.com/office/drawing/2014/main" id="{AAC3925A-A5C3-A8BB-1068-CFA6C8E79EC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42894" y="5122384"/>
            <a:ext cx="504490" cy="51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image 3 capteur">
            <a:extLst>
              <a:ext uri="{FF2B5EF4-FFF2-40B4-BE49-F238E27FC236}">
                <a16:creationId xmlns:a16="http://schemas.microsoft.com/office/drawing/2014/main" id="{5FD6772E-8E53-1B3A-EE10-FD3A374EE4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57938" y="4131030"/>
            <a:ext cx="1284594" cy="1479106"/>
          </a:xfrm>
          <a:prstGeom prst="rect">
            <a:avLst/>
          </a:prstGeom>
        </p:spPr>
      </p:pic>
      <p:sp>
        <p:nvSpPr>
          <p:cNvPr id="26" name="titre de la diapositive">
            <a:extLst>
              <a:ext uri="{FF2B5EF4-FFF2-40B4-BE49-F238E27FC236}">
                <a16:creationId xmlns:a16="http://schemas.microsoft.com/office/drawing/2014/main" id="{3B6AD1BF-593C-031C-B624-67DE1F3C23D3}"/>
              </a:ext>
            </a:extLst>
          </p:cNvPr>
          <p:cNvSpPr/>
          <p:nvPr/>
        </p:nvSpPr>
        <p:spPr>
          <a:xfrm>
            <a:off x="1485900" y="7938"/>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200" b="1" dirty="0">
                <a:solidFill>
                  <a:srgbClr val="2E75B6"/>
                </a:solidFill>
                <a:cs typeface="Arial" charset="0"/>
              </a:rPr>
              <a:t>Quels sont les différents types d’échantillonnages ?</a:t>
            </a:r>
          </a:p>
        </p:txBody>
      </p:sp>
      <p:sp>
        <p:nvSpPr>
          <p:cNvPr id="8" name="Texte 1">
            <a:extLst>
              <a:ext uri="{FF2B5EF4-FFF2-40B4-BE49-F238E27FC236}">
                <a16:creationId xmlns:a16="http://schemas.microsoft.com/office/drawing/2014/main" id="{C0A42991-D157-C303-695D-5D196EF47FC8}"/>
              </a:ext>
            </a:extLst>
          </p:cNvPr>
          <p:cNvSpPr txBox="1">
            <a:spLocks noChangeArrowheads="1"/>
          </p:cNvSpPr>
          <p:nvPr/>
        </p:nvSpPr>
        <p:spPr bwMode="auto">
          <a:xfrm>
            <a:off x="3187762" y="3325682"/>
            <a:ext cx="1888727"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1800" b="1" dirty="0">
                <a:solidFill>
                  <a:srgbClr val="2F5597"/>
                </a:solidFill>
              </a:rPr>
              <a:t>Échantillonnage passif</a:t>
            </a:r>
            <a:endParaRPr lang="fr-FR" altLang="fr-FR" sz="1800" b="1" dirty="0">
              <a:solidFill>
                <a:srgbClr val="2F5597"/>
              </a:solidFill>
              <a:cs typeface="Calibri" panose="020F0502020204030204" pitchFamily="34" charset="0"/>
            </a:endParaRPr>
          </a:p>
        </p:txBody>
      </p:sp>
      <p:sp>
        <p:nvSpPr>
          <p:cNvPr id="9" name="Texte 2">
            <a:extLst>
              <a:ext uri="{FF2B5EF4-FFF2-40B4-BE49-F238E27FC236}">
                <a16:creationId xmlns:a16="http://schemas.microsoft.com/office/drawing/2014/main" id="{BD80A699-7D6D-28A9-D291-C5AD92FD0187}"/>
              </a:ext>
            </a:extLst>
          </p:cNvPr>
          <p:cNvSpPr txBox="1">
            <a:spLocks noChangeArrowheads="1"/>
          </p:cNvSpPr>
          <p:nvPr/>
        </p:nvSpPr>
        <p:spPr bwMode="auto">
          <a:xfrm>
            <a:off x="8321435" y="3024244"/>
            <a:ext cx="1959874" cy="657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lnSpc>
                <a:spcPct val="104000"/>
              </a:lnSpc>
              <a:spcBef>
                <a:spcPts val="1000"/>
              </a:spcBef>
              <a:spcAft>
                <a:spcPts val="800"/>
              </a:spcAft>
              <a:buNone/>
            </a:pPr>
            <a:r>
              <a:rPr lang="fr-FR" altLang="fr-FR" sz="1800" b="1" dirty="0">
                <a:solidFill>
                  <a:srgbClr val="2F5597"/>
                </a:solidFill>
              </a:rPr>
              <a:t>Échantillonnage actif</a:t>
            </a:r>
          </a:p>
        </p:txBody>
      </p:sp>
      <p:sp>
        <p:nvSpPr>
          <p:cNvPr id="11" name="Texte 3">
            <a:extLst>
              <a:ext uri="{FF2B5EF4-FFF2-40B4-BE49-F238E27FC236}">
                <a16:creationId xmlns:a16="http://schemas.microsoft.com/office/drawing/2014/main" id="{2D53F722-1A6F-7A50-B038-16E5A72BE0DC}"/>
              </a:ext>
            </a:extLst>
          </p:cNvPr>
          <p:cNvSpPr txBox="1">
            <a:spLocks noChangeArrowheads="1"/>
          </p:cNvSpPr>
          <p:nvPr/>
        </p:nvSpPr>
        <p:spPr bwMode="auto">
          <a:xfrm>
            <a:off x="3316385" y="5770796"/>
            <a:ext cx="1767699"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1800" b="1" dirty="0">
                <a:solidFill>
                  <a:srgbClr val="2F5597"/>
                </a:solidFill>
              </a:rPr>
              <a:t>Échantillonnage en continu</a:t>
            </a:r>
            <a:endParaRPr lang="fr-FR" altLang="fr-FR" sz="1400" b="1" dirty="0">
              <a:solidFill>
                <a:srgbClr val="2F5597"/>
              </a:solidFill>
              <a:cs typeface="Calibri" panose="020F0502020204030204" pitchFamily="34" charset="0"/>
            </a:endParaRPr>
          </a:p>
        </p:txBody>
      </p:sp>
      <p:sp>
        <p:nvSpPr>
          <p:cNvPr id="12" name="Texte 4">
            <a:extLst>
              <a:ext uri="{FF2B5EF4-FFF2-40B4-BE49-F238E27FC236}">
                <a16:creationId xmlns:a16="http://schemas.microsoft.com/office/drawing/2014/main" id="{B3656641-B2AB-55E9-5D10-7E55470C6254}"/>
              </a:ext>
            </a:extLst>
          </p:cNvPr>
          <p:cNvSpPr txBox="1">
            <a:spLocks noChangeArrowheads="1"/>
          </p:cNvSpPr>
          <p:nvPr/>
        </p:nvSpPr>
        <p:spPr bwMode="auto">
          <a:xfrm>
            <a:off x="8446616" y="5573023"/>
            <a:ext cx="1767699"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1800" b="1" dirty="0">
                <a:solidFill>
                  <a:srgbClr val="2F5597"/>
                </a:solidFill>
              </a:rPr>
              <a:t>Échantillonnage à distance</a:t>
            </a:r>
            <a:endParaRPr lang="fr-FR" altLang="fr-FR" sz="1800" b="1" dirty="0">
              <a:solidFill>
                <a:srgbClr val="2F5597"/>
              </a:solidFill>
              <a:cs typeface="Calibri" panose="020F0502020204030204" pitchFamily="34" charset="0"/>
            </a:endParaRPr>
          </a:p>
        </p:txBody>
      </p:sp>
      <p:grpSp>
        <p:nvGrpSpPr>
          <p:cNvPr id="19" name="image 2 filtre à particule">
            <a:extLst>
              <a:ext uri="{FF2B5EF4-FFF2-40B4-BE49-F238E27FC236}">
                <a16:creationId xmlns:a16="http://schemas.microsoft.com/office/drawing/2014/main" id="{4F09131F-25A1-FA07-B4E2-F3BAA7A50F24}"/>
              </a:ext>
            </a:extLst>
          </p:cNvPr>
          <p:cNvGrpSpPr/>
          <p:nvPr/>
        </p:nvGrpSpPr>
        <p:grpSpPr>
          <a:xfrm>
            <a:off x="7884645" y="2317622"/>
            <a:ext cx="2760423" cy="579601"/>
            <a:chOff x="7691517" y="2431860"/>
            <a:chExt cx="2760423" cy="579601"/>
          </a:xfrm>
        </p:grpSpPr>
        <p:pic>
          <p:nvPicPr>
            <p:cNvPr id="2" name="Image 1">
              <a:extLst>
                <a:ext uri="{FF2B5EF4-FFF2-40B4-BE49-F238E27FC236}">
                  <a16:creationId xmlns:a16="http://schemas.microsoft.com/office/drawing/2014/main" id="{F22AFF4C-A70B-1DA6-E33A-6599B72E24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91517" y="2476890"/>
              <a:ext cx="1079727" cy="534571"/>
            </a:xfrm>
            <a:prstGeom prst="rect">
              <a:avLst/>
            </a:prstGeom>
          </p:spPr>
        </p:pic>
        <p:pic>
          <p:nvPicPr>
            <p:cNvPr id="7" name="Image 2">
              <a:extLst>
                <a:ext uri="{FF2B5EF4-FFF2-40B4-BE49-F238E27FC236}">
                  <a16:creationId xmlns:a16="http://schemas.microsoft.com/office/drawing/2014/main" id="{FBA3C23F-A902-C043-433D-83E209F375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25441" y="2431860"/>
              <a:ext cx="1026499" cy="503087"/>
            </a:xfrm>
            <a:prstGeom prst="rect">
              <a:avLst/>
            </a:prstGeom>
          </p:spPr>
        </p:pic>
        <p:cxnSp>
          <p:nvCxnSpPr>
            <p:cNvPr id="10" name="Connecteur droit avec flèche">
              <a:extLst>
                <a:ext uri="{FF2B5EF4-FFF2-40B4-BE49-F238E27FC236}">
                  <a16:creationId xmlns:a16="http://schemas.microsoft.com/office/drawing/2014/main" id="{CE2463D1-EDCC-B7BD-9981-78D5D585A804}"/>
                </a:ext>
              </a:extLst>
            </p:cNvPr>
            <p:cNvCxnSpPr>
              <a:cxnSpLocks/>
            </p:cNvCxnSpPr>
            <p:nvPr/>
          </p:nvCxnSpPr>
          <p:spPr>
            <a:xfrm>
              <a:off x="8791047" y="2736904"/>
              <a:ext cx="634394" cy="0"/>
            </a:xfrm>
            <a:prstGeom prst="straightConnector1">
              <a:avLst/>
            </a:prstGeom>
            <a:ln w="28575">
              <a:solidFill>
                <a:srgbClr val="2B2C70"/>
              </a:solidFill>
              <a:tailEnd type="triangle"/>
            </a:ln>
          </p:spPr>
          <p:style>
            <a:lnRef idx="1">
              <a:schemeClr val="accent1"/>
            </a:lnRef>
            <a:fillRef idx="0">
              <a:schemeClr val="accent1"/>
            </a:fillRef>
            <a:effectRef idx="0">
              <a:schemeClr val="accent1"/>
            </a:effectRef>
            <a:fontRef idx="minor">
              <a:schemeClr val="tx1"/>
            </a:fontRef>
          </p:style>
        </p:cxnSp>
      </p:grpSp>
      <p:pic>
        <p:nvPicPr>
          <p:cNvPr id="28" name="Image 1 tube passif">
            <a:extLst>
              <a:ext uri="{FF2B5EF4-FFF2-40B4-BE49-F238E27FC236}">
                <a16:creationId xmlns:a16="http://schemas.microsoft.com/office/drawing/2014/main" id="{E6EFBBC9-B35A-0867-9C02-FF52AFB5F228}"/>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811261" y="1372872"/>
            <a:ext cx="641730" cy="1904182"/>
          </a:xfrm>
          <a:prstGeom prst="rect">
            <a:avLst/>
          </a:prstGeom>
        </p:spPr>
      </p:pic>
      <p:sp>
        <p:nvSpPr>
          <p:cNvPr id="4" name="Numéro 1">
            <a:extLst>
              <a:ext uri="{FF2B5EF4-FFF2-40B4-BE49-F238E27FC236}">
                <a16:creationId xmlns:a16="http://schemas.microsoft.com/office/drawing/2014/main" id="{DE3B555B-AA12-BE41-AB64-90CF21F618B7}"/>
              </a:ext>
            </a:extLst>
          </p:cNvPr>
          <p:cNvSpPr/>
          <p:nvPr/>
        </p:nvSpPr>
        <p:spPr bwMode="auto">
          <a:xfrm>
            <a:off x="3624526" y="1781690"/>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6" name="Numéro 3">
            <a:extLst>
              <a:ext uri="{FF2B5EF4-FFF2-40B4-BE49-F238E27FC236}">
                <a16:creationId xmlns:a16="http://schemas.microsoft.com/office/drawing/2014/main" id="{9DC79771-2B97-2AB8-F6DB-22B62D98794D}"/>
              </a:ext>
            </a:extLst>
          </p:cNvPr>
          <p:cNvSpPr/>
          <p:nvPr/>
        </p:nvSpPr>
        <p:spPr bwMode="auto">
          <a:xfrm>
            <a:off x="3692235" y="436337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
        <p:nvSpPr>
          <p:cNvPr id="22" name="Numéro 2">
            <a:extLst>
              <a:ext uri="{FF2B5EF4-FFF2-40B4-BE49-F238E27FC236}">
                <a16:creationId xmlns:a16="http://schemas.microsoft.com/office/drawing/2014/main" id="{BDB20A67-67EE-F9CB-DD56-F17057EAA5CD}"/>
              </a:ext>
            </a:extLst>
          </p:cNvPr>
          <p:cNvSpPr/>
          <p:nvPr/>
        </p:nvSpPr>
        <p:spPr bwMode="auto">
          <a:xfrm>
            <a:off x="8756858" y="1859756"/>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sp>
        <p:nvSpPr>
          <p:cNvPr id="24" name="Numéro 4">
            <a:extLst>
              <a:ext uri="{FF2B5EF4-FFF2-40B4-BE49-F238E27FC236}">
                <a16:creationId xmlns:a16="http://schemas.microsoft.com/office/drawing/2014/main" id="{6C01CCC0-5487-779D-474D-A773899E9CDF}"/>
              </a:ext>
            </a:extLst>
          </p:cNvPr>
          <p:cNvSpPr/>
          <p:nvPr/>
        </p:nvSpPr>
        <p:spPr bwMode="auto">
          <a:xfrm>
            <a:off x="8960034" y="431504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4</a:t>
            </a:r>
          </a:p>
        </p:txBody>
      </p:sp>
      <p:pic>
        <p:nvPicPr>
          <p:cNvPr id="27" name="Picto + 2">
            <a:extLst>
              <a:ext uri="{FF2B5EF4-FFF2-40B4-BE49-F238E27FC236}">
                <a16:creationId xmlns:a16="http://schemas.microsoft.com/office/drawing/2014/main" id="{DF63928D-E04C-49E3-305F-F2A3224DDAE5}"/>
              </a:ext>
            </a:extLst>
          </p:cNvPr>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10056687" y="3029031"/>
            <a:ext cx="449244" cy="37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bulle 2">
            <a:extLst>
              <a:ext uri="{FF2B5EF4-FFF2-40B4-BE49-F238E27FC236}">
                <a16:creationId xmlns:a16="http://schemas.microsoft.com/office/drawing/2014/main" id="{36ACFC8A-58A4-31D0-993E-3A7203B41745}"/>
              </a:ext>
            </a:extLst>
          </p:cNvPr>
          <p:cNvSpPr/>
          <p:nvPr/>
        </p:nvSpPr>
        <p:spPr bwMode="auto">
          <a:xfrm>
            <a:off x="9250327" y="1225962"/>
            <a:ext cx="2849524" cy="178769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104000"/>
              </a:lnSpc>
              <a:spcBef>
                <a:spcPts val="1000"/>
              </a:spcBef>
              <a:spcAft>
                <a:spcPts val="800"/>
              </a:spcAft>
            </a:pPr>
            <a:r>
              <a:rPr lang="fr-FR" altLang="fr-FR" dirty="0">
                <a:solidFill>
                  <a:schemeClr val="bg1"/>
                </a:solidFill>
              </a:rPr>
              <a:t>Utilisation d’</a:t>
            </a:r>
            <a:r>
              <a:rPr lang="fr-FR" altLang="fr-FR" b="1" dirty="0">
                <a:solidFill>
                  <a:schemeClr val="bg1"/>
                </a:solidFill>
              </a:rPr>
              <a:t>une pompe d’échantillonnage </a:t>
            </a:r>
            <a:r>
              <a:rPr lang="fr-FR" altLang="fr-FR" dirty="0">
                <a:solidFill>
                  <a:schemeClr val="bg1"/>
                </a:solidFill>
              </a:rPr>
              <a:t>pour aspirer l’air à travers un média collecteur </a:t>
            </a:r>
            <a:r>
              <a:rPr lang="fr-FR" altLang="fr-FR" b="1" dirty="0">
                <a:solidFill>
                  <a:schemeClr val="bg1"/>
                </a:solidFill>
              </a:rPr>
              <a:t>(filtre, tube adsorbant).</a:t>
            </a:r>
          </a:p>
        </p:txBody>
      </p:sp>
      <p:pic>
        <p:nvPicPr>
          <p:cNvPr id="30" name="Picto + 1">
            <a:extLst>
              <a:ext uri="{FF2B5EF4-FFF2-40B4-BE49-F238E27FC236}">
                <a16:creationId xmlns:a16="http://schemas.microsoft.com/office/drawing/2014/main" id="{0F384BDF-A517-A7A7-EAF4-E9B2FC1D7F45}"/>
              </a:ext>
            </a:extLst>
          </p:cNvPr>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4867174" y="3325682"/>
            <a:ext cx="449244" cy="37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bulle 1">
            <a:extLst>
              <a:ext uri="{FF2B5EF4-FFF2-40B4-BE49-F238E27FC236}">
                <a16:creationId xmlns:a16="http://schemas.microsoft.com/office/drawing/2014/main" id="{00A44148-CEA2-C74C-027F-61C0951BFCBC}"/>
              </a:ext>
            </a:extLst>
          </p:cNvPr>
          <p:cNvSpPr/>
          <p:nvPr/>
        </p:nvSpPr>
        <p:spPr bwMode="auto">
          <a:xfrm>
            <a:off x="3518268" y="1506465"/>
            <a:ext cx="3180024" cy="178769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104000"/>
              </a:lnSpc>
              <a:spcBef>
                <a:spcPts val="1000"/>
              </a:spcBef>
              <a:spcAft>
                <a:spcPts val="800"/>
              </a:spcAft>
            </a:pPr>
            <a:r>
              <a:rPr lang="fr-FR" altLang="fr-FR" dirty="0">
                <a:solidFill>
                  <a:schemeClr val="bg1"/>
                </a:solidFill>
              </a:rPr>
              <a:t>Des </a:t>
            </a:r>
            <a:r>
              <a:rPr lang="fr-FR" altLang="fr-FR" b="1" dirty="0">
                <a:solidFill>
                  <a:schemeClr val="bg1"/>
                </a:solidFill>
              </a:rPr>
              <a:t>tubes </a:t>
            </a:r>
            <a:r>
              <a:rPr lang="fr-FR" altLang="fr-FR" dirty="0">
                <a:solidFill>
                  <a:schemeClr val="bg1"/>
                </a:solidFill>
              </a:rPr>
              <a:t>absorbant sont </a:t>
            </a:r>
            <a:r>
              <a:rPr lang="fr-FR" altLang="fr-FR" b="1" dirty="0">
                <a:solidFill>
                  <a:schemeClr val="bg1"/>
                </a:solidFill>
              </a:rPr>
              <a:t>exposés à l'air ambiant </a:t>
            </a:r>
            <a:r>
              <a:rPr lang="fr-FR" altLang="fr-FR" dirty="0">
                <a:solidFill>
                  <a:schemeClr val="bg1"/>
                </a:solidFill>
              </a:rPr>
              <a:t>pour </a:t>
            </a:r>
            <a:r>
              <a:rPr lang="fr-FR" altLang="fr-FR" b="1" dirty="0">
                <a:solidFill>
                  <a:schemeClr val="bg1"/>
                </a:solidFill>
              </a:rPr>
              <a:t>piéger</a:t>
            </a:r>
            <a:r>
              <a:rPr lang="fr-FR" altLang="fr-FR" dirty="0">
                <a:solidFill>
                  <a:schemeClr val="bg1"/>
                </a:solidFill>
              </a:rPr>
              <a:t> les composés chimiques, qui sont par la </a:t>
            </a:r>
            <a:r>
              <a:rPr lang="fr-FR" altLang="fr-FR" b="1" dirty="0">
                <a:solidFill>
                  <a:schemeClr val="bg1"/>
                </a:solidFill>
              </a:rPr>
              <a:t>suite analysés en laboratoire</a:t>
            </a:r>
            <a:r>
              <a:rPr lang="fr-FR" altLang="fr-FR" dirty="0">
                <a:solidFill>
                  <a:schemeClr val="bg1"/>
                </a:solidFill>
              </a:rPr>
              <a:t>. </a:t>
            </a:r>
          </a:p>
        </p:txBody>
      </p:sp>
      <p:pic>
        <p:nvPicPr>
          <p:cNvPr id="32" name="Picto + 4">
            <a:extLst>
              <a:ext uri="{FF2B5EF4-FFF2-40B4-BE49-F238E27FC236}">
                <a16:creationId xmlns:a16="http://schemas.microsoft.com/office/drawing/2014/main" id="{E99F9D7B-7F43-E589-80F0-4E67B9B764E4}"/>
              </a:ext>
            </a:extLst>
          </p:cNvPr>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10077098" y="5525353"/>
            <a:ext cx="449244" cy="37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bulle 4">
            <a:extLst>
              <a:ext uri="{FF2B5EF4-FFF2-40B4-BE49-F238E27FC236}">
                <a16:creationId xmlns:a16="http://schemas.microsoft.com/office/drawing/2014/main" id="{C9089682-5CA7-A445-2D74-5909E60AC77D}"/>
              </a:ext>
            </a:extLst>
          </p:cNvPr>
          <p:cNvSpPr/>
          <p:nvPr/>
        </p:nvSpPr>
        <p:spPr bwMode="auto">
          <a:xfrm>
            <a:off x="8716619" y="3743946"/>
            <a:ext cx="3180023" cy="17075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104000"/>
              </a:lnSpc>
              <a:spcBef>
                <a:spcPts val="1000"/>
              </a:spcBef>
              <a:spcAft>
                <a:spcPts val="800"/>
              </a:spcAft>
            </a:pPr>
            <a:r>
              <a:rPr lang="fr-FR" altLang="fr-FR" dirty="0">
                <a:solidFill>
                  <a:schemeClr val="bg1"/>
                </a:solidFill>
              </a:rPr>
              <a:t>Utilisation de </a:t>
            </a:r>
            <a:r>
              <a:rPr lang="fr-FR" altLang="fr-FR" b="1" dirty="0">
                <a:solidFill>
                  <a:schemeClr val="bg1"/>
                </a:solidFill>
              </a:rPr>
              <a:t>ballons captifs </a:t>
            </a:r>
            <a:r>
              <a:rPr lang="fr-FR" altLang="fr-FR" dirty="0">
                <a:solidFill>
                  <a:schemeClr val="bg1"/>
                </a:solidFill>
              </a:rPr>
              <a:t>pour la collecte d’échantillons d'air dans des zones difficiles d'accès ou dangereuses.</a:t>
            </a:r>
          </a:p>
        </p:txBody>
      </p:sp>
      <p:pic>
        <p:nvPicPr>
          <p:cNvPr id="34" name="Picto + 3">
            <a:extLst>
              <a:ext uri="{FF2B5EF4-FFF2-40B4-BE49-F238E27FC236}">
                <a16:creationId xmlns:a16="http://schemas.microsoft.com/office/drawing/2014/main" id="{CA45B1F1-EAF4-15C6-CB83-A78137FF6E95}"/>
              </a:ext>
            </a:extLst>
          </p:cNvPr>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4919779" y="5710279"/>
            <a:ext cx="449244" cy="37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bulle 3">
            <a:extLst>
              <a:ext uri="{FF2B5EF4-FFF2-40B4-BE49-F238E27FC236}">
                <a16:creationId xmlns:a16="http://schemas.microsoft.com/office/drawing/2014/main" id="{0E5EB0C7-94D3-C3C5-1605-F37A83D657A7}"/>
              </a:ext>
            </a:extLst>
          </p:cNvPr>
          <p:cNvSpPr/>
          <p:nvPr/>
        </p:nvSpPr>
        <p:spPr bwMode="auto">
          <a:xfrm>
            <a:off x="3505772" y="3894138"/>
            <a:ext cx="3180023" cy="182020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104000"/>
              </a:lnSpc>
              <a:spcBef>
                <a:spcPts val="1000"/>
              </a:spcBef>
              <a:spcAft>
                <a:spcPts val="800"/>
              </a:spcAft>
            </a:pPr>
            <a:r>
              <a:rPr lang="fr-FR" altLang="fr-FR" dirty="0">
                <a:solidFill>
                  <a:schemeClr val="bg1"/>
                </a:solidFill>
              </a:rPr>
              <a:t>Mise en place d’équipements pour collecter en continu des données sur la qualité de l’air. Cela peut inclure </a:t>
            </a:r>
            <a:r>
              <a:rPr lang="fr-FR" altLang="fr-FR" b="1" dirty="0">
                <a:solidFill>
                  <a:schemeClr val="bg1"/>
                </a:solidFill>
              </a:rPr>
              <a:t>des capteurs.</a:t>
            </a:r>
            <a:endParaRPr lang="fr-FR" altLang="fr-FR" dirty="0">
              <a:solidFill>
                <a:schemeClr val="bg1"/>
              </a:solidFill>
            </a:endParaRPr>
          </a:p>
        </p:txBody>
      </p:sp>
    </p:spTree>
    <p:extLst>
      <p:ext uri="{BB962C8B-B14F-4D97-AF65-F5344CB8AC3E}">
        <p14:creationId xmlns:p14="http://schemas.microsoft.com/office/powerpoint/2010/main" val="3830630785"/>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15" restart="whenNotActive" fill="hold" evtFilter="cancelBubble" nodeType="interactiveSeq">
                <p:stCondLst>
                  <p:cond evt="onClick" delay="0">
                    <p:tgtEl>
                      <p:spTgt spid="22"/>
                    </p:tgtEl>
                  </p:cond>
                </p:stCondLst>
                <p:endSync evt="end" delay="0">
                  <p:rtn val="all"/>
                </p:endSync>
                <p:childTnLst>
                  <p:par>
                    <p:cTn id="16" fill="hold">
                      <p:stCondLst>
                        <p:cond delay="0"/>
                      </p:stCondLst>
                      <p:childTnLst>
                        <p:par>
                          <p:cTn id="17" fill="hold">
                            <p:stCondLst>
                              <p:cond delay="0"/>
                            </p:stCondLst>
                            <p:childTnLst>
                              <p:par>
                                <p:cTn id="18" presetID="1" presetClass="exit"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hidden"/>
                                      </p:to>
                                    </p:set>
                                  </p:childTnLst>
                                </p:cTn>
                              </p:par>
                              <p:par>
                                <p:cTn id="20" presetID="1"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6"/>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24"/>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36"/>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50" restart="whenNotActive" fill="hold" evtFilter="cancelBubble" nodeType="interactiveSeq">
                <p:stCondLst>
                  <p:cond evt="onClick" delay="0">
                    <p:tgtEl>
                      <p:spTgt spid="27"/>
                    </p:tgtEl>
                  </p:cond>
                </p:stCondLst>
                <p:endSync evt="end" delay="0">
                  <p:rtn val="all"/>
                </p:endSync>
                <p:childTnLst>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59" restart="whenNotActive" fill="hold" evtFilter="cancelBubble" nodeType="interactiveSeq">
                <p:stCondLst>
                  <p:cond evt="onClick" delay="0">
                    <p:tgtEl>
                      <p:spTgt spid="30"/>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31"/>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xit" presetSubtype="0" fill="hold" grpId="1" nodeType="clickEffect">
                                  <p:stCondLst>
                                    <p:cond delay="0"/>
                                  </p:stCondLst>
                                  <p:childTnLst>
                                    <p:set>
                                      <p:cBhvr>
                                        <p:cTn id="67"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68" restart="whenNotActive" fill="hold" evtFilter="cancelBubble" nodeType="interactiveSeq">
                <p:stCondLst>
                  <p:cond evt="onClick" delay="0">
                    <p:tgtEl>
                      <p:spTgt spid="32"/>
                    </p:tgtEl>
                  </p:cond>
                </p:stCondLst>
                <p:endSync evt="end" delay="0">
                  <p:rtn val="all"/>
                </p:endSync>
                <p:childTnLst>
                  <p:par>
                    <p:cTn id="69" fill="hold">
                      <p:stCondLst>
                        <p:cond delay="0"/>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3"/>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77" restart="whenNotActive" fill="hold" evtFilter="cancelBubble" nodeType="interactiveSeq">
                <p:stCondLst>
                  <p:cond evt="onClick" delay="0">
                    <p:tgtEl>
                      <p:spTgt spid="34"/>
                    </p:tgtEl>
                  </p:cond>
                </p:stCondLst>
                <p:endSync evt="end" delay="0">
                  <p:rtn val="all"/>
                </p:endSync>
                <p:childTnLst>
                  <p:par>
                    <p:cTn id="78" fill="hold">
                      <p:stCondLst>
                        <p:cond delay="0"/>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35"/>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grpId="1" nodeType="clickEffect">
                                  <p:stCondLst>
                                    <p:cond delay="0"/>
                                  </p:stCondLst>
                                  <p:childTnLst>
                                    <p:set>
                                      <p:cBhvr>
                                        <p:cTn id="85"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8" grpId="0"/>
      <p:bldP spid="9" grpId="0"/>
      <p:bldP spid="11" grpId="0"/>
      <p:bldP spid="12" grpId="0"/>
      <p:bldP spid="4" grpId="0" animBg="1"/>
      <p:bldP spid="6" grpId="0" animBg="1"/>
      <p:bldP spid="22" grpId="0" animBg="1"/>
      <p:bldP spid="24" grpId="0" animBg="1"/>
      <p:bldP spid="29" grpId="0" animBg="1"/>
      <p:bldP spid="29" grpId="1" animBg="1"/>
      <p:bldP spid="31" grpId="0" animBg="1"/>
      <p:bldP spid="31" grpId="1" animBg="1"/>
      <p:bldP spid="33" grpId="0" animBg="1"/>
      <p:bldP spid="33" grpId="1" animBg="1"/>
      <p:bldP spid="35" grpId="0" animBg="1"/>
      <p:bldP spid="35" grpId="1"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Fléche">
            <a:extLst>
              <a:ext uri="{FF2B5EF4-FFF2-40B4-BE49-F238E27FC236}">
                <a16:creationId xmlns:a16="http://schemas.microsoft.com/office/drawing/2014/main" id="{3E721168-B50F-200C-37F3-388E9A8D1D6F}"/>
              </a:ext>
            </a:extLst>
          </p:cNvPr>
          <p:cNvCxnSpPr>
            <a:cxnSpLocks/>
          </p:cNvCxnSpPr>
          <p:nvPr/>
        </p:nvCxnSpPr>
        <p:spPr>
          <a:xfrm flipV="1">
            <a:off x="1570367" y="2175776"/>
            <a:ext cx="10106626" cy="36795"/>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itre de la diapositive">
            <a:extLst>
              <a:ext uri="{FF2B5EF4-FFF2-40B4-BE49-F238E27FC236}">
                <a16:creationId xmlns:a16="http://schemas.microsoft.com/office/drawing/2014/main" id="{603BDD8D-CADF-1475-0951-B82B54052277}"/>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3200" b="1" dirty="0">
                <a:solidFill>
                  <a:srgbClr val="2E75B6"/>
                </a:solidFill>
                <a:latin typeface="+mn-lt"/>
                <a:ea typeface="+mn-ea"/>
                <a:cs typeface="Arial" charset="0"/>
              </a:rPr>
              <a:t>Comment mesure-t-on les particules ? </a:t>
            </a:r>
          </a:p>
        </p:txBody>
      </p:sp>
      <p:sp>
        <p:nvSpPr>
          <p:cNvPr id="10" name="ZoneTexte n°2">
            <a:extLst>
              <a:ext uri="{FF2B5EF4-FFF2-40B4-BE49-F238E27FC236}">
                <a16:creationId xmlns:a16="http://schemas.microsoft.com/office/drawing/2014/main" id="{78D68B0F-B80D-0E56-01A1-1DF2BAEA0807}"/>
              </a:ext>
            </a:extLst>
          </p:cNvPr>
          <p:cNvSpPr txBox="1"/>
          <p:nvPr/>
        </p:nvSpPr>
        <p:spPr>
          <a:xfrm>
            <a:off x="4966408" y="1778374"/>
            <a:ext cx="1666875" cy="707886"/>
          </a:xfrm>
          <a:prstGeom prst="rect">
            <a:avLst/>
          </a:prstGeom>
          <a:solidFill>
            <a:schemeClr val="bg1"/>
          </a:solidFill>
        </p:spPr>
        <p:txBody>
          <a:bodyPr wrap="square" rtlCol="0">
            <a:spAutoFit/>
          </a:bodyPr>
          <a:lstStyle/>
          <a:p>
            <a:pPr algn="ctr"/>
            <a:r>
              <a:rPr lang="fr-FR" sz="2000" b="1" dirty="0">
                <a:solidFill>
                  <a:schemeClr val="accent1">
                    <a:lumMod val="75000"/>
                  </a:schemeClr>
                </a:solidFill>
              </a:rPr>
              <a:t>Captation des particules</a:t>
            </a:r>
          </a:p>
        </p:txBody>
      </p:sp>
      <p:sp>
        <p:nvSpPr>
          <p:cNvPr id="11" name="ZoneTexte n°4">
            <a:extLst>
              <a:ext uri="{FF2B5EF4-FFF2-40B4-BE49-F238E27FC236}">
                <a16:creationId xmlns:a16="http://schemas.microsoft.com/office/drawing/2014/main" id="{3AD524D8-E158-B53E-4864-8EA04DB8FC98}"/>
              </a:ext>
            </a:extLst>
          </p:cNvPr>
          <p:cNvSpPr txBox="1"/>
          <p:nvPr/>
        </p:nvSpPr>
        <p:spPr>
          <a:xfrm>
            <a:off x="10026275" y="1975721"/>
            <a:ext cx="1325541" cy="400110"/>
          </a:xfrm>
          <a:prstGeom prst="rect">
            <a:avLst/>
          </a:prstGeom>
          <a:solidFill>
            <a:schemeClr val="bg1"/>
          </a:solidFill>
        </p:spPr>
        <p:txBody>
          <a:bodyPr wrap="square" rtlCol="0">
            <a:spAutoFit/>
          </a:bodyPr>
          <a:lstStyle/>
          <a:p>
            <a:pPr algn="ctr"/>
            <a:r>
              <a:rPr lang="fr-FR" sz="2000" b="1" dirty="0">
                <a:solidFill>
                  <a:schemeClr val="accent1">
                    <a:lumMod val="75000"/>
                  </a:schemeClr>
                </a:solidFill>
              </a:rPr>
              <a:t>Mesure</a:t>
            </a:r>
          </a:p>
        </p:txBody>
      </p:sp>
      <p:grpSp>
        <p:nvGrpSpPr>
          <p:cNvPr id="27" name="Groupe 2">
            <a:extLst>
              <a:ext uri="{FF2B5EF4-FFF2-40B4-BE49-F238E27FC236}">
                <a16:creationId xmlns:a16="http://schemas.microsoft.com/office/drawing/2014/main" id="{0F8A8B8B-23BA-A998-0AB0-04B468275257}"/>
              </a:ext>
            </a:extLst>
          </p:cNvPr>
          <p:cNvGrpSpPr/>
          <p:nvPr/>
        </p:nvGrpSpPr>
        <p:grpSpPr>
          <a:xfrm>
            <a:off x="4471141" y="2486260"/>
            <a:ext cx="2490727" cy="2459445"/>
            <a:chOff x="1310534" y="3082812"/>
            <a:chExt cx="3543971" cy="2459445"/>
          </a:xfrm>
        </p:grpSpPr>
        <p:cxnSp>
          <p:nvCxnSpPr>
            <p:cNvPr id="17" name="Connecteur droit 2">
              <a:extLst>
                <a:ext uri="{FF2B5EF4-FFF2-40B4-BE49-F238E27FC236}">
                  <a16:creationId xmlns:a16="http://schemas.microsoft.com/office/drawing/2014/main" id="{2713B851-2D7E-A697-059D-A6277F21941A}"/>
                </a:ext>
              </a:extLst>
            </p:cNvPr>
            <p:cNvCxnSpPr>
              <a:cxnSpLocks/>
              <a:stCxn id="9" idx="0"/>
              <a:endCxn id="10" idx="2"/>
            </p:cNvCxnSpPr>
            <p:nvPr/>
          </p:nvCxnSpPr>
          <p:spPr>
            <a:xfrm flipV="1">
              <a:off x="3082520" y="3082812"/>
              <a:ext cx="118583" cy="610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ctangle 2">
              <a:extLst>
                <a:ext uri="{FF2B5EF4-FFF2-40B4-BE49-F238E27FC236}">
                  <a16:creationId xmlns:a16="http://schemas.microsoft.com/office/drawing/2014/main" id="{942EAD06-922A-C34D-B636-9B385DFFFB76}"/>
                </a:ext>
              </a:extLst>
            </p:cNvPr>
            <p:cNvSpPr>
              <a:spLocks noChangeArrowheads="1"/>
            </p:cNvSpPr>
            <p:nvPr/>
          </p:nvSpPr>
          <p:spPr bwMode="auto">
            <a:xfrm>
              <a:off x="1310534" y="3693429"/>
              <a:ext cx="3543971" cy="1848828"/>
            </a:xfrm>
            <a:custGeom>
              <a:avLst/>
              <a:gdLst>
                <a:gd name="connsiteX0" fmla="*/ 0 w 3543971"/>
                <a:gd name="connsiteY0" fmla="*/ 0 h 1848828"/>
                <a:gd name="connsiteX1" fmla="*/ 3543971 w 3543971"/>
                <a:gd name="connsiteY1" fmla="*/ 0 h 1848828"/>
                <a:gd name="connsiteX2" fmla="*/ 3543971 w 3543971"/>
                <a:gd name="connsiteY2" fmla="*/ 1848828 h 1848828"/>
                <a:gd name="connsiteX3" fmla="*/ 0 w 3543971"/>
                <a:gd name="connsiteY3" fmla="*/ 1848828 h 1848828"/>
                <a:gd name="connsiteX4" fmla="*/ 0 w 3543971"/>
                <a:gd name="connsiteY4" fmla="*/ 0 h 1848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3971" h="1848828" extrusionOk="0">
                  <a:moveTo>
                    <a:pt x="0" y="0"/>
                  </a:moveTo>
                  <a:cubicBezTo>
                    <a:pt x="652541" y="-5264"/>
                    <a:pt x="2088225" y="84467"/>
                    <a:pt x="3543971" y="0"/>
                  </a:cubicBezTo>
                  <a:cubicBezTo>
                    <a:pt x="3575497" y="436825"/>
                    <a:pt x="3377639" y="1369019"/>
                    <a:pt x="3543971" y="1848828"/>
                  </a:cubicBezTo>
                  <a:cubicBezTo>
                    <a:pt x="2588550" y="1955148"/>
                    <a:pt x="944182" y="1841179"/>
                    <a:pt x="0" y="1848828"/>
                  </a:cubicBezTo>
                  <a:cubicBezTo>
                    <a:pt x="104000" y="1557131"/>
                    <a:pt x="-39439" y="658914"/>
                    <a:pt x="0" y="0"/>
                  </a:cubicBezTo>
                  <a:close/>
                </a:path>
              </a:pathLst>
            </a:custGeom>
            <a:noFill/>
            <a:ln w="28575" cap="flat">
              <a:solidFill>
                <a:srgbClr val="002060"/>
              </a:solidFill>
              <a:round/>
              <a:headEnd/>
              <a:tailEnd/>
              <a:extLst>
                <a:ext uri="{C807C97D-BFC1-408E-A445-0C87EB9F89A2}">
                  <ask:lineSketchStyleProps xmlns:ask="http://schemas.microsoft.com/office/drawing/2018/sketchyshapes" sd="2650216993">
                    <a:prstGeom prst="rect">
                      <a:avLst/>
                    </a:prstGeom>
                    <ask:type>
                      <ask:lineSketchCurved/>
                    </ask:type>
                  </ask:lineSketchStyleProps>
                </a:ext>
              </a:extLst>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ctr">
                <a:spcBef>
                  <a:spcPts val="450"/>
                </a:spcBef>
              </a:pPr>
              <a:r>
                <a:rPr lang="fr-FR" altLang="fr-FR" sz="1900" b="1" dirty="0">
                  <a:solidFill>
                    <a:srgbClr val="002060"/>
                  </a:solidFill>
                  <a:cs typeface="Arial" panose="020B0604020202020204" pitchFamily="34" charset="0"/>
                </a:rPr>
                <a:t>L’air est aspiré </a:t>
              </a:r>
              <a:r>
                <a:rPr lang="fr-FR" altLang="fr-FR" sz="1900" dirty="0">
                  <a:solidFill>
                    <a:srgbClr val="002060"/>
                  </a:solidFill>
                  <a:cs typeface="Arial" panose="020B0604020202020204" pitchFamily="34" charset="0"/>
                </a:rPr>
                <a:t>à travers le </a:t>
              </a:r>
              <a:r>
                <a:rPr lang="fr-FR" altLang="fr-FR" sz="1900" b="1" dirty="0">
                  <a:solidFill>
                    <a:srgbClr val="002060"/>
                  </a:solidFill>
                  <a:cs typeface="Arial" panose="020B0604020202020204" pitchFamily="34" charset="0"/>
                </a:rPr>
                <a:t>filtre (en téflon, quartz, cellulose...) </a:t>
              </a:r>
              <a:r>
                <a:rPr lang="fr-FR" altLang="fr-FR" sz="1900" dirty="0">
                  <a:solidFill>
                    <a:srgbClr val="002060"/>
                  </a:solidFill>
                  <a:cs typeface="Arial" panose="020B0604020202020204" pitchFamily="34" charset="0"/>
                </a:rPr>
                <a:t>qui</a:t>
              </a:r>
              <a:r>
                <a:rPr lang="fr-FR" altLang="fr-FR" sz="1900" b="1" dirty="0">
                  <a:solidFill>
                    <a:srgbClr val="002060"/>
                  </a:solidFill>
                  <a:cs typeface="Arial" panose="020B0604020202020204" pitchFamily="34" charset="0"/>
                </a:rPr>
                <a:t> </a:t>
              </a:r>
              <a:r>
                <a:rPr lang="fr-FR" altLang="fr-FR" sz="1900" dirty="0">
                  <a:solidFill>
                    <a:srgbClr val="002060"/>
                  </a:solidFill>
                  <a:cs typeface="Arial" panose="020B0604020202020204" pitchFamily="34" charset="0"/>
                </a:rPr>
                <a:t>retient les particules présentes dans l’échantillon d’air.</a:t>
              </a:r>
            </a:p>
          </p:txBody>
        </p:sp>
      </p:grpSp>
      <p:grpSp>
        <p:nvGrpSpPr>
          <p:cNvPr id="26" name="Groupe 4">
            <a:extLst>
              <a:ext uri="{FF2B5EF4-FFF2-40B4-BE49-F238E27FC236}">
                <a16:creationId xmlns:a16="http://schemas.microsoft.com/office/drawing/2014/main" id="{ADEAC3A0-D7A8-CDCB-0A05-73878BA7636B}"/>
              </a:ext>
            </a:extLst>
          </p:cNvPr>
          <p:cNvGrpSpPr/>
          <p:nvPr/>
        </p:nvGrpSpPr>
        <p:grpSpPr>
          <a:xfrm>
            <a:off x="9355500" y="2375830"/>
            <a:ext cx="2667093" cy="3507076"/>
            <a:chOff x="7913195" y="2995167"/>
            <a:chExt cx="4307762" cy="1865565"/>
          </a:xfrm>
        </p:grpSpPr>
        <p:sp>
          <p:nvSpPr>
            <p:cNvPr id="13" name="ZoneTexte 4">
              <a:extLst>
                <a:ext uri="{FF2B5EF4-FFF2-40B4-BE49-F238E27FC236}">
                  <a16:creationId xmlns:a16="http://schemas.microsoft.com/office/drawing/2014/main" id="{620F5CF0-0A26-2705-2C98-C230D0D432D1}"/>
                </a:ext>
              </a:extLst>
            </p:cNvPr>
            <p:cNvSpPr txBox="1"/>
            <p:nvPr/>
          </p:nvSpPr>
          <p:spPr>
            <a:xfrm>
              <a:off x="7913195" y="3256280"/>
              <a:ext cx="4307762" cy="1604452"/>
            </a:xfrm>
            <a:custGeom>
              <a:avLst/>
              <a:gdLst>
                <a:gd name="connsiteX0" fmla="*/ 0 w 4307762"/>
                <a:gd name="connsiteY0" fmla="*/ 0 h 1604452"/>
                <a:gd name="connsiteX1" fmla="*/ 4307762 w 4307762"/>
                <a:gd name="connsiteY1" fmla="*/ 0 h 1604452"/>
                <a:gd name="connsiteX2" fmla="*/ 4307762 w 4307762"/>
                <a:gd name="connsiteY2" fmla="*/ 1604452 h 1604452"/>
                <a:gd name="connsiteX3" fmla="*/ 0 w 4307762"/>
                <a:gd name="connsiteY3" fmla="*/ 1604452 h 1604452"/>
                <a:gd name="connsiteX4" fmla="*/ 0 w 4307762"/>
                <a:gd name="connsiteY4" fmla="*/ 0 h 1604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7762" h="1604452" extrusionOk="0">
                  <a:moveTo>
                    <a:pt x="0" y="0"/>
                  </a:moveTo>
                  <a:cubicBezTo>
                    <a:pt x="2110818" y="-42219"/>
                    <a:pt x="3752155" y="63140"/>
                    <a:pt x="4307762" y="0"/>
                  </a:cubicBezTo>
                  <a:cubicBezTo>
                    <a:pt x="4171314" y="273417"/>
                    <a:pt x="4429586" y="1287137"/>
                    <a:pt x="4307762" y="1604452"/>
                  </a:cubicBezTo>
                  <a:cubicBezTo>
                    <a:pt x="2452665" y="1698107"/>
                    <a:pt x="941721" y="1538650"/>
                    <a:pt x="0" y="1604452"/>
                  </a:cubicBezTo>
                  <a:cubicBezTo>
                    <a:pt x="-121078" y="1175318"/>
                    <a:pt x="545" y="460271"/>
                    <a:pt x="0" y="0"/>
                  </a:cubicBezTo>
                  <a:close/>
                </a:path>
              </a:pathLst>
            </a:custGeom>
            <a:noFill/>
            <a:ln w="28575">
              <a:solidFill>
                <a:srgbClr val="002060"/>
              </a:solidFill>
              <a:extLst>
                <a:ext uri="{C807C97D-BFC1-408E-A445-0C87EB9F89A2}">
                  <ask:lineSketchStyleProps xmlns:ask="http://schemas.microsoft.com/office/drawing/2018/sketchyshapes" sd="879248734">
                    <a:prstGeom prst="rect">
                      <a:avLst/>
                    </a:prstGeom>
                    <ask:type>
                      <ask:lineSketchCurved/>
                    </ask:type>
                  </ask:lineSketchStyleProps>
                </a:ext>
              </a:extLst>
            </a:ln>
          </p:spPr>
          <p:txBody>
            <a:bodyPr wrap="square">
              <a:spAutoFit/>
            </a:bodyPr>
            <a:lstStyle/>
            <a:p>
              <a:pPr algn="ctr"/>
              <a:r>
                <a:rPr lang="fr-FR" altLang="fr-FR" sz="1900" dirty="0">
                  <a:solidFill>
                    <a:srgbClr val="002060"/>
                  </a:solidFill>
                  <a:ea typeface="+mn-ea"/>
                </a:rPr>
                <a:t>Par la suite, </a:t>
              </a:r>
              <a:r>
                <a:rPr lang="fr-FR" altLang="fr-FR" sz="1900" b="1" dirty="0">
                  <a:solidFill>
                    <a:srgbClr val="002060"/>
                  </a:solidFill>
                  <a:ea typeface="+mn-ea"/>
                </a:rPr>
                <a:t>la masse des particules retenues</a:t>
              </a:r>
              <a:r>
                <a:rPr lang="fr-FR" altLang="fr-FR" sz="1900" dirty="0">
                  <a:solidFill>
                    <a:srgbClr val="002060"/>
                  </a:solidFill>
                  <a:ea typeface="+mn-ea"/>
                </a:rPr>
                <a:t> est déterminée </a:t>
              </a:r>
              <a:r>
                <a:rPr lang="fr-FR" altLang="fr-FR" sz="1900" b="1" dirty="0">
                  <a:solidFill>
                    <a:srgbClr val="002060"/>
                  </a:solidFill>
                  <a:ea typeface="+mn-ea"/>
                </a:rPr>
                <a:t>en pesant le filtre.</a:t>
              </a:r>
            </a:p>
            <a:p>
              <a:pPr algn="ctr"/>
              <a:r>
                <a:rPr lang="fr-FR" altLang="fr-FR" sz="1900" dirty="0">
                  <a:solidFill>
                    <a:srgbClr val="002060"/>
                  </a:solidFill>
                </a:rPr>
                <a:t>Puis</a:t>
              </a:r>
              <a:r>
                <a:rPr lang="fr-FR" altLang="fr-FR" sz="1900" dirty="0">
                  <a:solidFill>
                    <a:srgbClr val="002060"/>
                  </a:solidFill>
                  <a:ea typeface="+mn-ea"/>
                </a:rPr>
                <a:t>, </a:t>
              </a:r>
              <a:r>
                <a:rPr lang="fr-FR" altLang="fr-FR" sz="1900" b="1" dirty="0">
                  <a:solidFill>
                    <a:srgbClr val="002060"/>
                  </a:solidFill>
                  <a:ea typeface="+mn-ea"/>
                </a:rPr>
                <a:t>on déduit la masse du filtre </a:t>
              </a:r>
              <a:r>
                <a:rPr lang="fr-FR" altLang="fr-FR" sz="1900" dirty="0">
                  <a:solidFill>
                    <a:srgbClr val="002060"/>
                  </a:solidFill>
                </a:rPr>
                <a:t>déterminée à la première étape afin de</a:t>
              </a:r>
              <a:r>
                <a:rPr lang="fr-FR" altLang="fr-FR" sz="1900" dirty="0">
                  <a:solidFill>
                    <a:srgbClr val="002060"/>
                  </a:solidFill>
                  <a:ea typeface="+mn-ea"/>
                </a:rPr>
                <a:t> déterminer </a:t>
              </a:r>
              <a:r>
                <a:rPr lang="fr-FR" altLang="fr-FR" sz="1900" b="1" dirty="0">
                  <a:solidFill>
                    <a:srgbClr val="002060"/>
                  </a:solidFill>
                  <a:ea typeface="+mn-ea"/>
                </a:rPr>
                <a:t>la masse des substances en suspension.</a:t>
              </a:r>
            </a:p>
          </p:txBody>
        </p:sp>
        <p:cxnSp>
          <p:nvCxnSpPr>
            <p:cNvPr id="18" name="Connecteur droit 4">
              <a:extLst>
                <a:ext uri="{FF2B5EF4-FFF2-40B4-BE49-F238E27FC236}">
                  <a16:creationId xmlns:a16="http://schemas.microsoft.com/office/drawing/2014/main" id="{CC33E0E2-1D34-A3F0-56DC-4F230A001E14}"/>
                </a:ext>
              </a:extLst>
            </p:cNvPr>
            <p:cNvCxnSpPr>
              <a:cxnSpLocks/>
              <a:stCxn id="13" idx="0"/>
              <a:endCxn id="11" idx="2"/>
            </p:cNvCxnSpPr>
            <p:nvPr/>
          </p:nvCxnSpPr>
          <p:spPr>
            <a:xfrm flipH="1" flipV="1">
              <a:off x="10067075" y="2995167"/>
              <a:ext cx="2" cy="261112"/>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pic>
        <p:nvPicPr>
          <p:cNvPr id="29" name="filtre blanc">
            <a:extLst>
              <a:ext uri="{FF2B5EF4-FFF2-40B4-BE49-F238E27FC236}">
                <a16:creationId xmlns:a16="http://schemas.microsoft.com/office/drawing/2014/main" id="{D07A1B1A-F1D7-574E-468B-8993F4FE22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3134" y="1990142"/>
            <a:ext cx="651878" cy="322744"/>
          </a:xfrm>
          <a:prstGeom prst="rect">
            <a:avLst/>
          </a:prstGeom>
        </p:spPr>
      </p:pic>
      <p:pic>
        <p:nvPicPr>
          <p:cNvPr id="31" name="filtre noir">
            <a:extLst>
              <a:ext uri="{FF2B5EF4-FFF2-40B4-BE49-F238E27FC236}">
                <a16:creationId xmlns:a16="http://schemas.microsoft.com/office/drawing/2014/main" id="{FA2B67EA-BA04-50C8-EF94-84DC140F1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5575" y="2448601"/>
            <a:ext cx="668540" cy="322744"/>
          </a:xfrm>
          <a:prstGeom prst="rect">
            <a:avLst/>
          </a:prstGeom>
        </p:spPr>
      </p:pic>
      <p:pic>
        <p:nvPicPr>
          <p:cNvPr id="40" name="picto appareil photo N°4">
            <a:hlinkClick r:id="rId4" action="ppaction://hlinksldjump"/>
            <a:extLst>
              <a:ext uri="{FF2B5EF4-FFF2-40B4-BE49-F238E27FC236}">
                <a16:creationId xmlns:a16="http://schemas.microsoft.com/office/drawing/2014/main" id="{E52670D4-F157-2E79-B3FB-C250FAD77AB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196261" y="5518262"/>
            <a:ext cx="636258" cy="644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1">
            <a:extLst>
              <a:ext uri="{FF2B5EF4-FFF2-40B4-BE49-F238E27FC236}">
                <a16:creationId xmlns:a16="http://schemas.microsoft.com/office/drawing/2014/main" id="{215DBF5F-2838-2D49-C801-245710102BFF}"/>
              </a:ext>
            </a:extLst>
          </p:cNvPr>
          <p:cNvGrpSpPr/>
          <p:nvPr/>
        </p:nvGrpSpPr>
        <p:grpSpPr>
          <a:xfrm>
            <a:off x="1570368" y="2312886"/>
            <a:ext cx="2657410" cy="3169072"/>
            <a:chOff x="7104980" y="3132120"/>
            <a:chExt cx="4369362" cy="1820812"/>
          </a:xfrm>
        </p:grpSpPr>
        <p:sp>
          <p:nvSpPr>
            <p:cNvPr id="7" name="ZoneTexte 1">
              <a:extLst>
                <a:ext uri="{FF2B5EF4-FFF2-40B4-BE49-F238E27FC236}">
                  <a16:creationId xmlns:a16="http://schemas.microsoft.com/office/drawing/2014/main" id="{79319EF6-E6E0-87D5-B826-ED05A77F9FD2}"/>
                </a:ext>
              </a:extLst>
            </p:cNvPr>
            <p:cNvSpPr txBox="1"/>
            <p:nvPr/>
          </p:nvSpPr>
          <p:spPr>
            <a:xfrm>
              <a:off x="7104980" y="3555934"/>
              <a:ext cx="4369362" cy="1396998"/>
            </a:xfrm>
            <a:custGeom>
              <a:avLst/>
              <a:gdLst>
                <a:gd name="connsiteX0" fmla="*/ 0 w 4369362"/>
                <a:gd name="connsiteY0" fmla="*/ 0 h 1396998"/>
                <a:gd name="connsiteX1" fmla="*/ 4369362 w 4369362"/>
                <a:gd name="connsiteY1" fmla="*/ 0 h 1396998"/>
                <a:gd name="connsiteX2" fmla="*/ 4369362 w 4369362"/>
                <a:gd name="connsiteY2" fmla="*/ 1396998 h 1396998"/>
                <a:gd name="connsiteX3" fmla="*/ 0 w 4369362"/>
                <a:gd name="connsiteY3" fmla="*/ 1396998 h 1396998"/>
                <a:gd name="connsiteX4" fmla="*/ 0 w 4369362"/>
                <a:gd name="connsiteY4" fmla="*/ 0 h 139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9362" h="1396998" extrusionOk="0">
                  <a:moveTo>
                    <a:pt x="0" y="0"/>
                  </a:moveTo>
                  <a:cubicBezTo>
                    <a:pt x="1416120" y="-42219"/>
                    <a:pt x="3077788" y="63140"/>
                    <a:pt x="4369362" y="0"/>
                  </a:cubicBezTo>
                  <a:cubicBezTo>
                    <a:pt x="4323337" y="196872"/>
                    <a:pt x="4266469" y="1089364"/>
                    <a:pt x="4369362" y="1396998"/>
                  </a:cubicBezTo>
                  <a:cubicBezTo>
                    <a:pt x="3752737" y="1490653"/>
                    <a:pt x="963129" y="1331196"/>
                    <a:pt x="0" y="1396998"/>
                  </a:cubicBezTo>
                  <a:cubicBezTo>
                    <a:pt x="86822" y="1142628"/>
                    <a:pt x="119404" y="302180"/>
                    <a:pt x="0" y="0"/>
                  </a:cubicBezTo>
                  <a:close/>
                </a:path>
              </a:pathLst>
            </a:custGeom>
            <a:noFill/>
            <a:ln w="28575">
              <a:solidFill>
                <a:srgbClr val="002060"/>
              </a:solidFill>
              <a:extLst>
                <a:ext uri="{C807C97D-BFC1-408E-A445-0C87EB9F89A2}">
                  <ask:lineSketchStyleProps xmlns:ask="http://schemas.microsoft.com/office/drawing/2018/sketchyshapes" sd="879248734">
                    <a:prstGeom prst="rect">
                      <a:avLst/>
                    </a:prstGeom>
                    <ask:type>
                      <ask:lineSketchCurved/>
                    </ask:type>
                  </ask:lineSketchStyleProps>
                </a:ext>
              </a:extLst>
            </a:ln>
          </p:spPr>
          <p:txBody>
            <a:bodyPr wrap="square">
              <a:spAutoFit/>
            </a:bodyPr>
            <a:lstStyle/>
            <a:p>
              <a:pPr algn="ctr"/>
              <a:r>
                <a:rPr lang="fr-FR" altLang="fr-FR" sz="1900" b="1" dirty="0">
                  <a:solidFill>
                    <a:srgbClr val="002060"/>
                  </a:solidFill>
                  <a:ea typeface="+mn-ea"/>
                </a:rPr>
                <a:t>Avant la mesure, le filtre blanc </a:t>
              </a:r>
              <a:r>
                <a:rPr lang="fr-FR" altLang="fr-FR" sz="1900" dirty="0">
                  <a:solidFill>
                    <a:srgbClr val="002060"/>
                  </a:solidFill>
                  <a:ea typeface="+mn-ea"/>
                </a:rPr>
                <a:t>est conditionné (séchage, stabilisation) </a:t>
              </a:r>
              <a:r>
                <a:rPr lang="fr-FR" altLang="fr-FR" sz="1900" b="1" dirty="0">
                  <a:solidFill>
                    <a:srgbClr val="002060"/>
                  </a:solidFill>
                  <a:ea typeface="+mn-ea"/>
                </a:rPr>
                <a:t>puis pesé dans des conditions contrôlées de températures et d’humidité</a:t>
              </a:r>
              <a:r>
                <a:rPr lang="fr-FR" altLang="fr-FR" sz="1900" dirty="0">
                  <a:solidFill>
                    <a:srgbClr val="002060"/>
                  </a:solidFill>
                  <a:ea typeface="+mn-ea"/>
                </a:rPr>
                <a:t> pour obtenir sa </a:t>
              </a:r>
              <a:r>
                <a:rPr lang="fr-FR" altLang="fr-FR" sz="1900" b="1" dirty="0">
                  <a:solidFill>
                    <a:srgbClr val="002060"/>
                  </a:solidFill>
                  <a:ea typeface="+mn-ea"/>
                </a:rPr>
                <a:t>masse initiale.</a:t>
              </a:r>
              <a:endParaRPr lang="fr-FR" altLang="fr-FR" sz="1900" b="1" dirty="0">
                <a:solidFill>
                  <a:srgbClr val="002060"/>
                </a:solidFill>
                <a:cs typeface="Arial" panose="020B0604020202020204" pitchFamily="34" charset="0"/>
              </a:endParaRPr>
            </a:p>
          </p:txBody>
        </p:sp>
        <p:cxnSp>
          <p:nvCxnSpPr>
            <p:cNvPr id="8" name="Connecteur droit 1">
              <a:extLst>
                <a:ext uri="{FF2B5EF4-FFF2-40B4-BE49-F238E27FC236}">
                  <a16:creationId xmlns:a16="http://schemas.microsoft.com/office/drawing/2014/main" id="{70A82E6D-94B1-AFDB-CFFA-DBA4B30FFF90}"/>
                </a:ext>
              </a:extLst>
            </p:cNvPr>
            <p:cNvCxnSpPr>
              <a:cxnSpLocks/>
              <a:stCxn id="7" idx="0"/>
              <a:endCxn id="29" idx="2"/>
            </p:cNvCxnSpPr>
            <p:nvPr/>
          </p:nvCxnSpPr>
          <p:spPr>
            <a:xfrm flipV="1">
              <a:off x="9289661" y="3132120"/>
              <a:ext cx="0" cy="423814"/>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12" name="Groupe 3">
            <a:extLst>
              <a:ext uri="{FF2B5EF4-FFF2-40B4-BE49-F238E27FC236}">
                <a16:creationId xmlns:a16="http://schemas.microsoft.com/office/drawing/2014/main" id="{EED6FE86-4BFD-1457-5E67-C5C438B082C7}"/>
              </a:ext>
            </a:extLst>
          </p:cNvPr>
          <p:cNvGrpSpPr/>
          <p:nvPr/>
        </p:nvGrpSpPr>
        <p:grpSpPr>
          <a:xfrm>
            <a:off x="7121107" y="2249911"/>
            <a:ext cx="2065323" cy="2796592"/>
            <a:chOff x="6361897" y="3298122"/>
            <a:chExt cx="5040352" cy="1414967"/>
          </a:xfrm>
        </p:grpSpPr>
        <p:sp>
          <p:nvSpPr>
            <p:cNvPr id="14" name="ZoneTexte 3">
              <a:extLst>
                <a:ext uri="{FF2B5EF4-FFF2-40B4-BE49-F238E27FC236}">
                  <a16:creationId xmlns:a16="http://schemas.microsoft.com/office/drawing/2014/main" id="{AAF26869-7D9B-BD7E-04D0-FC21BCDD7A4D}"/>
                </a:ext>
              </a:extLst>
            </p:cNvPr>
            <p:cNvSpPr txBox="1"/>
            <p:nvPr/>
          </p:nvSpPr>
          <p:spPr>
            <a:xfrm>
              <a:off x="6361897" y="3755392"/>
              <a:ext cx="5040352" cy="957697"/>
            </a:xfrm>
            <a:custGeom>
              <a:avLst/>
              <a:gdLst>
                <a:gd name="connsiteX0" fmla="*/ 0 w 5040352"/>
                <a:gd name="connsiteY0" fmla="*/ 0 h 957697"/>
                <a:gd name="connsiteX1" fmla="*/ 5040352 w 5040352"/>
                <a:gd name="connsiteY1" fmla="*/ 0 h 957697"/>
                <a:gd name="connsiteX2" fmla="*/ 5040352 w 5040352"/>
                <a:gd name="connsiteY2" fmla="*/ 957697 h 957697"/>
                <a:gd name="connsiteX3" fmla="*/ 0 w 5040352"/>
                <a:gd name="connsiteY3" fmla="*/ 957697 h 957697"/>
                <a:gd name="connsiteX4" fmla="*/ 0 w 5040352"/>
                <a:gd name="connsiteY4" fmla="*/ 0 h 957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352" h="957697" extrusionOk="0">
                  <a:moveTo>
                    <a:pt x="0" y="0"/>
                  </a:moveTo>
                  <a:cubicBezTo>
                    <a:pt x="906625" y="-42219"/>
                    <a:pt x="4229193" y="63140"/>
                    <a:pt x="5040352" y="0"/>
                  </a:cubicBezTo>
                  <a:cubicBezTo>
                    <a:pt x="5064340" y="164845"/>
                    <a:pt x="5046810" y="772292"/>
                    <a:pt x="5040352" y="957697"/>
                  </a:cubicBezTo>
                  <a:cubicBezTo>
                    <a:pt x="3415810" y="1051352"/>
                    <a:pt x="763797" y="891895"/>
                    <a:pt x="0" y="957697"/>
                  </a:cubicBezTo>
                  <a:cubicBezTo>
                    <a:pt x="-25651" y="631013"/>
                    <a:pt x="-55552" y="473442"/>
                    <a:pt x="0" y="0"/>
                  </a:cubicBezTo>
                  <a:close/>
                </a:path>
              </a:pathLst>
            </a:custGeom>
            <a:noFill/>
            <a:ln w="28575">
              <a:solidFill>
                <a:srgbClr val="002060"/>
              </a:solidFill>
              <a:extLst>
                <a:ext uri="{C807C97D-BFC1-408E-A445-0C87EB9F89A2}">
                  <ask:lineSketchStyleProps xmlns:ask="http://schemas.microsoft.com/office/drawing/2018/sketchyshapes" sd="879248734">
                    <a:prstGeom prst="rect">
                      <a:avLst/>
                    </a:prstGeom>
                    <ask:type>
                      <ask:lineSketchCurved/>
                    </ask:type>
                  </ask:lineSketchStyleProps>
                </a:ext>
              </a:extLst>
            </a:ln>
          </p:spPr>
          <p:txBody>
            <a:bodyPr wrap="square">
              <a:spAutoFit/>
            </a:bodyPr>
            <a:lstStyle/>
            <a:p>
              <a:pPr algn="ctr"/>
              <a:r>
                <a:rPr lang="fr-FR" altLang="fr-FR" sz="1950" dirty="0">
                  <a:solidFill>
                    <a:srgbClr val="002060"/>
                  </a:solidFill>
                  <a:ea typeface="+mn-ea"/>
                </a:rPr>
                <a:t>Après l’échantillonnage</a:t>
              </a:r>
              <a:r>
                <a:rPr lang="fr-FR" altLang="fr-FR" sz="1950" dirty="0">
                  <a:solidFill>
                    <a:srgbClr val="002060"/>
                  </a:solidFill>
                </a:rPr>
                <a:t>, </a:t>
              </a:r>
              <a:r>
                <a:rPr lang="fr-FR" altLang="fr-FR" sz="1950" b="1" dirty="0">
                  <a:solidFill>
                    <a:srgbClr val="002060"/>
                  </a:solidFill>
                </a:rPr>
                <a:t>l</a:t>
              </a:r>
              <a:r>
                <a:rPr lang="fr-FR" altLang="fr-FR" sz="1950" b="1" dirty="0">
                  <a:solidFill>
                    <a:srgbClr val="002060"/>
                  </a:solidFill>
                  <a:ea typeface="+mn-ea"/>
                </a:rPr>
                <a:t>e filtre est ensuite séché </a:t>
              </a:r>
              <a:r>
                <a:rPr lang="fr-FR" altLang="fr-FR" sz="1950" dirty="0">
                  <a:solidFill>
                    <a:srgbClr val="002060"/>
                  </a:solidFill>
                  <a:ea typeface="+mn-ea"/>
                </a:rPr>
                <a:t>afin </a:t>
              </a:r>
              <a:r>
                <a:rPr lang="fr-FR" altLang="fr-FR" sz="1950" b="1" dirty="0">
                  <a:solidFill>
                    <a:srgbClr val="002060"/>
                  </a:solidFill>
                  <a:ea typeface="+mn-ea"/>
                </a:rPr>
                <a:t>d’éliminer l’eau et tous résidus</a:t>
              </a:r>
              <a:r>
                <a:rPr lang="fr-FR" altLang="fr-FR" sz="1950" dirty="0">
                  <a:solidFill>
                    <a:srgbClr val="002060"/>
                  </a:solidFill>
                  <a:ea typeface="+mn-ea"/>
                </a:rPr>
                <a:t>.</a:t>
              </a:r>
              <a:endParaRPr lang="fr-FR" altLang="fr-FR" sz="2000" dirty="0">
                <a:solidFill>
                  <a:srgbClr val="002060"/>
                </a:solidFill>
                <a:cs typeface="Arial" panose="020B0604020202020204" pitchFamily="34" charset="0"/>
              </a:endParaRPr>
            </a:p>
          </p:txBody>
        </p:sp>
        <p:cxnSp>
          <p:nvCxnSpPr>
            <p:cNvPr id="16" name="Connecteur droit 3">
              <a:extLst>
                <a:ext uri="{FF2B5EF4-FFF2-40B4-BE49-F238E27FC236}">
                  <a16:creationId xmlns:a16="http://schemas.microsoft.com/office/drawing/2014/main" id="{DEC34D7A-A5E9-B780-7278-C2EB67B342A1}"/>
                </a:ext>
              </a:extLst>
            </p:cNvPr>
            <p:cNvCxnSpPr>
              <a:cxnSpLocks/>
            </p:cNvCxnSpPr>
            <p:nvPr/>
          </p:nvCxnSpPr>
          <p:spPr>
            <a:xfrm flipH="1" flipV="1">
              <a:off x="9180496" y="3298122"/>
              <a:ext cx="5999" cy="447705"/>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5" name="Numéro 1">
            <a:extLst>
              <a:ext uri="{FF2B5EF4-FFF2-40B4-BE49-F238E27FC236}">
                <a16:creationId xmlns:a16="http://schemas.microsoft.com/office/drawing/2014/main" id="{CD02A4C8-CF75-8A11-DFDA-F5537C80B439}"/>
              </a:ext>
            </a:extLst>
          </p:cNvPr>
          <p:cNvSpPr/>
          <p:nvPr/>
        </p:nvSpPr>
        <p:spPr bwMode="auto">
          <a:xfrm>
            <a:off x="2454563" y="1707698"/>
            <a:ext cx="889020" cy="88763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6" name="Numéro 2">
            <a:extLst>
              <a:ext uri="{FF2B5EF4-FFF2-40B4-BE49-F238E27FC236}">
                <a16:creationId xmlns:a16="http://schemas.microsoft.com/office/drawing/2014/main" id="{53C86C06-5170-DDC9-7F93-6E614FD2C2D4}"/>
              </a:ext>
            </a:extLst>
          </p:cNvPr>
          <p:cNvSpPr/>
          <p:nvPr/>
        </p:nvSpPr>
        <p:spPr bwMode="auto">
          <a:xfrm>
            <a:off x="5366947" y="1731648"/>
            <a:ext cx="889020" cy="88763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sp>
        <p:nvSpPr>
          <p:cNvPr id="28" name="Numéro 3">
            <a:extLst>
              <a:ext uri="{FF2B5EF4-FFF2-40B4-BE49-F238E27FC236}">
                <a16:creationId xmlns:a16="http://schemas.microsoft.com/office/drawing/2014/main" id="{4F883E33-6D2F-51A7-E0E6-9A2766BF1F8C}"/>
              </a:ext>
            </a:extLst>
          </p:cNvPr>
          <p:cNvSpPr/>
          <p:nvPr/>
        </p:nvSpPr>
        <p:spPr bwMode="auto">
          <a:xfrm>
            <a:off x="7818862" y="1648853"/>
            <a:ext cx="889020" cy="88763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
        <p:nvSpPr>
          <p:cNvPr id="30" name="Numéro 4">
            <a:extLst>
              <a:ext uri="{FF2B5EF4-FFF2-40B4-BE49-F238E27FC236}">
                <a16:creationId xmlns:a16="http://schemas.microsoft.com/office/drawing/2014/main" id="{C17062BB-BCBF-B8DD-7046-BFC4ECC390CC}"/>
              </a:ext>
            </a:extLst>
          </p:cNvPr>
          <p:cNvSpPr/>
          <p:nvPr/>
        </p:nvSpPr>
        <p:spPr bwMode="auto">
          <a:xfrm>
            <a:off x="10244535" y="1699477"/>
            <a:ext cx="889020" cy="88763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4</a:t>
            </a:r>
          </a:p>
        </p:txBody>
      </p:sp>
      <p:pic>
        <p:nvPicPr>
          <p:cNvPr id="39" name="Picto appareil photo n°1">
            <a:hlinkClick r:id="rId6" action="ppaction://hlinksldjump"/>
            <a:extLst>
              <a:ext uri="{FF2B5EF4-FFF2-40B4-BE49-F238E27FC236}">
                <a16:creationId xmlns:a16="http://schemas.microsoft.com/office/drawing/2014/main" id="{5613708C-5719-BF3D-1DF6-6BAD754A693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50410" y="5159841"/>
            <a:ext cx="636258" cy="644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39004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500"/>
                                        <p:tgtEl>
                                          <p:spTgt spid="31"/>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childTnLst>
              </p:cTn>
              <p:nextCondLst>
                <p:cond evt="onClick" delay="0">
                  <p:tgtEl>
                    <p:spTgt spid="6"/>
                  </p:tgtEl>
                </p:cond>
              </p:nextCondLst>
            </p:seq>
            <p:seq concurrent="1" nextAc="seek">
              <p:cTn id="19" restart="whenNotActive" fill="hold" evtFilter="cancelBubble" nodeType="interactiveSeq">
                <p:stCondLst>
                  <p:cond evt="onClick" delay="0">
                    <p:tgtEl>
                      <p:spTgt spid="5"/>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nodeType="withEffect">
                                  <p:stCondLst>
                                    <p:cond delay="20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par>
                                <p:cTn id="32" presetID="10" presetClass="entr" presetSubtype="0" fill="hold" nodeType="withEffect">
                                  <p:stCondLst>
                                    <p:cond delay="30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500"/>
                                        <p:tgtEl>
                                          <p:spTgt spid="39"/>
                                        </p:tgtEl>
                                      </p:cBhvr>
                                    </p:animEffect>
                                  </p:childTnLst>
                                </p:cTn>
                              </p:par>
                            </p:childTnLst>
                          </p:cTn>
                        </p:par>
                      </p:childTnLst>
                    </p:cTn>
                  </p:par>
                </p:childTnLst>
              </p:cTn>
              <p:nextCondLst>
                <p:cond evt="onClick" delay="0">
                  <p:tgtEl>
                    <p:spTgt spid="5"/>
                  </p:tgtEl>
                </p:cond>
              </p:nextCondLst>
            </p:seq>
            <p:seq concurrent="1" nextAc="seek">
              <p:cTn id="35" restart="whenNotActive" fill="hold" evtFilter="cancelBubble" nodeType="interactiveSeq">
                <p:stCondLst>
                  <p:cond evt="onClick" delay="0">
                    <p:tgtEl>
                      <p:spTgt spid="28"/>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28"/>
                                        </p:tgtEl>
                                      </p:cBhvr>
                                    </p:animEffect>
                                    <p:set>
                                      <p:cBhvr>
                                        <p:cTn id="40" dur="1" fill="hold">
                                          <p:stCondLst>
                                            <p:cond delay="499"/>
                                          </p:stCondLst>
                                        </p:cTn>
                                        <p:tgtEl>
                                          <p:spTgt spid="28"/>
                                        </p:tgtEl>
                                        <p:attrNameLst>
                                          <p:attrName>style.visibility</p:attrName>
                                        </p:attrNameLst>
                                      </p:cBhvr>
                                      <p:to>
                                        <p:strVal val="hidden"/>
                                      </p:to>
                                    </p:se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childTnLst>
                    </p:cTn>
                  </p:par>
                </p:childTnLst>
              </p:cTn>
              <p:nextCondLst>
                <p:cond evt="onClick" delay="0">
                  <p:tgtEl>
                    <p:spTgt spid="28"/>
                  </p:tgtEl>
                </p:cond>
              </p:nextCondLst>
            </p:seq>
            <p:seq concurrent="1" nextAc="seek">
              <p:cTn id="45" restart="whenNotActive" fill="hold" evtFilter="cancelBubble" nodeType="interactiveSeq">
                <p:stCondLst>
                  <p:cond evt="onClick" delay="0">
                    <p:tgtEl>
                      <p:spTgt spid="30"/>
                    </p:tgtEl>
                  </p:cond>
                </p:stCondLst>
                <p:endSync evt="end" delay="0">
                  <p:rtn val="all"/>
                </p:endSync>
                <p:childTnLst>
                  <p:par>
                    <p:cTn id="46" fill="hold">
                      <p:stCondLst>
                        <p:cond delay="0"/>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30"/>
                                        </p:tgtEl>
                                      </p:cBhvr>
                                    </p:animEffect>
                                    <p:set>
                                      <p:cBhvr>
                                        <p:cTn id="50" dur="1" fill="hold">
                                          <p:stCondLst>
                                            <p:cond delay="499"/>
                                          </p:stCondLst>
                                        </p:cTn>
                                        <p:tgtEl>
                                          <p:spTgt spid="30"/>
                                        </p:tgtEl>
                                        <p:attrNameLst>
                                          <p:attrName>style.visibility</p:attrName>
                                        </p:attrNameLst>
                                      </p:cBhvr>
                                      <p:to>
                                        <p:strVal val="hidden"/>
                                      </p:to>
                                    </p:set>
                                  </p:childTnLst>
                                </p:cTn>
                              </p:par>
                              <p:par>
                                <p:cTn id="51" presetID="10" presetClass="entr" presetSubtype="0"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childTnLst>
                          </p:cTn>
                        </p:par>
                        <p:par>
                          <p:cTn id="54" fill="hold">
                            <p:stCondLst>
                              <p:cond delay="500"/>
                            </p:stCondLst>
                            <p:childTnLst>
                              <p:par>
                                <p:cTn id="55" presetID="10" presetClass="entr" presetSubtype="0" fill="hold" nodeType="after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par>
                                <p:cTn id="58" presetID="10" presetClass="entr" presetSubtype="0" fill="hold" nodeType="with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childTnLst>
                          </p:cTn>
                        </p:par>
                      </p:childTnLst>
                    </p:cTn>
                  </p:par>
                </p:childTnLst>
              </p:cTn>
              <p:nextCondLst>
                <p:cond evt="onClick" delay="0">
                  <p:tgtEl>
                    <p:spTgt spid="30"/>
                  </p:tgtEl>
                </p:cond>
              </p:nextCondLst>
            </p:seq>
          </p:childTnLst>
        </p:cTn>
      </p:par>
    </p:tnLst>
    <p:bldLst>
      <p:bldP spid="10" grpId="0" animBg="1"/>
      <p:bldP spid="11" grpId="0" animBg="1"/>
      <p:bldP spid="5" grpId="0" animBg="1"/>
      <p:bldP spid="6" grpId="0" animBg="1"/>
      <p:bldP spid="28" grpId="0" animBg="1"/>
      <p:bldP spid="30"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avec flèche 13">
            <a:extLst>
              <a:ext uri="{FF2B5EF4-FFF2-40B4-BE49-F238E27FC236}">
                <a16:creationId xmlns:a16="http://schemas.microsoft.com/office/drawing/2014/main" id="{20EA5057-75B0-6123-9FFC-58BE3A44A8A3}"/>
              </a:ext>
            </a:extLst>
          </p:cNvPr>
          <p:cNvCxnSpPr>
            <a:cxnSpLocks/>
            <a:stCxn id="6" idx="2"/>
            <a:endCxn id="10" idx="0"/>
          </p:cNvCxnSpPr>
          <p:nvPr/>
        </p:nvCxnSpPr>
        <p:spPr>
          <a:xfrm>
            <a:off x="3437166" y="3245739"/>
            <a:ext cx="1" cy="248362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852" name="Rectangle 12">
            <a:extLst>
              <a:ext uri="{FF2B5EF4-FFF2-40B4-BE49-F238E27FC236}">
                <a16:creationId xmlns:a16="http://schemas.microsoft.com/office/drawing/2014/main" id="{1F875F2F-CA5E-D1DE-4F2B-35576C03BD84}"/>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Visualisons la pollution de l’air liée aux particules</a:t>
            </a:r>
          </a:p>
        </p:txBody>
      </p:sp>
      <p:sp>
        <p:nvSpPr>
          <p:cNvPr id="35861" name="Text Box 21">
            <a:extLst>
              <a:ext uri="{FF2B5EF4-FFF2-40B4-BE49-F238E27FC236}">
                <a16:creationId xmlns:a16="http://schemas.microsoft.com/office/drawing/2014/main" id="{3677C5FD-07D0-AE0E-7E23-6791B8DADA24}"/>
              </a:ext>
            </a:extLst>
          </p:cNvPr>
          <p:cNvSpPr txBox="1">
            <a:spLocks noChangeArrowheads="1"/>
          </p:cNvSpPr>
          <p:nvPr/>
        </p:nvSpPr>
        <p:spPr bwMode="auto">
          <a:xfrm>
            <a:off x="6425609" y="3036035"/>
            <a:ext cx="5180132" cy="1110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1125"/>
              </a:spcBef>
            </a:pPr>
            <a:r>
              <a:rPr lang="fr-FR" altLang="fr-FR" sz="2200" dirty="0">
                <a:solidFill>
                  <a:srgbClr val="2F5597"/>
                </a:solidFill>
                <a:ea typeface="+mn-ea"/>
              </a:rPr>
              <a:t>Néanmoins, il arrive parfois que les particules les plus petites pénètrent dans notre système sanguin !</a:t>
            </a:r>
          </a:p>
        </p:txBody>
      </p:sp>
      <p:pic>
        <p:nvPicPr>
          <p:cNvPr id="6" name="Image 5">
            <a:extLst>
              <a:ext uri="{FF2B5EF4-FFF2-40B4-BE49-F238E27FC236}">
                <a16:creationId xmlns:a16="http://schemas.microsoft.com/office/drawing/2014/main" id="{5D136E8E-5965-9D65-1136-9970F41EB6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353" y="2449806"/>
            <a:ext cx="1607625" cy="795933"/>
          </a:xfrm>
          <a:prstGeom prst="rect">
            <a:avLst/>
          </a:prstGeom>
        </p:spPr>
      </p:pic>
      <p:pic>
        <p:nvPicPr>
          <p:cNvPr id="8" name="Image 7">
            <a:extLst>
              <a:ext uri="{FF2B5EF4-FFF2-40B4-BE49-F238E27FC236}">
                <a16:creationId xmlns:a16="http://schemas.microsoft.com/office/drawing/2014/main" id="{B7FA3607-75D2-F000-DC6F-713457E89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6205" y="4616388"/>
            <a:ext cx="1528373" cy="737836"/>
          </a:xfrm>
          <a:prstGeom prst="rect">
            <a:avLst/>
          </a:prstGeom>
          <a:solidFill>
            <a:schemeClr val="bg1"/>
          </a:solidFill>
        </p:spPr>
      </p:pic>
      <p:pic>
        <p:nvPicPr>
          <p:cNvPr id="10" name="Image 9">
            <a:extLst>
              <a:ext uri="{FF2B5EF4-FFF2-40B4-BE49-F238E27FC236}">
                <a16:creationId xmlns:a16="http://schemas.microsoft.com/office/drawing/2014/main" id="{33AF93B2-C798-99BD-5B15-E2B22DC3D9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3816" y="5729361"/>
            <a:ext cx="1686702" cy="822580"/>
          </a:xfrm>
          <a:prstGeom prst="rect">
            <a:avLst/>
          </a:prstGeom>
        </p:spPr>
      </p:pic>
      <p:grpSp>
        <p:nvGrpSpPr>
          <p:cNvPr id="24" name="Groupe 23">
            <a:extLst>
              <a:ext uri="{FF2B5EF4-FFF2-40B4-BE49-F238E27FC236}">
                <a16:creationId xmlns:a16="http://schemas.microsoft.com/office/drawing/2014/main" id="{A5C445EC-32E4-20CA-01DD-8D3E64239006}"/>
              </a:ext>
            </a:extLst>
          </p:cNvPr>
          <p:cNvGrpSpPr/>
          <p:nvPr/>
        </p:nvGrpSpPr>
        <p:grpSpPr>
          <a:xfrm>
            <a:off x="4515906" y="2117071"/>
            <a:ext cx="2681578" cy="918964"/>
            <a:chOff x="3848490" y="1403891"/>
            <a:chExt cx="2989569" cy="1034644"/>
          </a:xfrm>
        </p:grpSpPr>
        <p:sp>
          <p:nvSpPr>
            <p:cNvPr id="16" name="ZoneTexte 15">
              <a:extLst>
                <a:ext uri="{FF2B5EF4-FFF2-40B4-BE49-F238E27FC236}">
                  <a16:creationId xmlns:a16="http://schemas.microsoft.com/office/drawing/2014/main" id="{8513540E-B040-5802-AECB-12EF4AF8402C}"/>
                </a:ext>
              </a:extLst>
            </p:cNvPr>
            <p:cNvSpPr txBox="1"/>
            <p:nvPr/>
          </p:nvSpPr>
          <p:spPr>
            <a:xfrm>
              <a:off x="4228209" y="1403891"/>
              <a:ext cx="2609850" cy="369332"/>
            </a:xfrm>
            <a:prstGeom prst="rect">
              <a:avLst/>
            </a:prstGeom>
            <a:noFill/>
          </p:spPr>
          <p:txBody>
            <a:bodyPr wrap="square" rtlCol="0">
              <a:spAutoFit/>
            </a:bodyPr>
            <a:lstStyle/>
            <a:p>
              <a:r>
                <a:rPr lang="fr-FR" b="1" dirty="0">
                  <a:solidFill>
                    <a:srgbClr val="002060"/>
                  </a:solidFill>
                </a:rPr>
                <a:t>Filtre neuf</a:t>
              </a:r>
            </a:p>
          </p:txBody>
        </p:sp>
        <mc:AlternateContent xmlns:mc="http://schemas.openxmlformats.org/markup-compatibility/2006" xmlns:p14="http://schemas.microsoft.com/office/powerpoint/2010/main">
          <mc:Choice Requires="p14">
            <p:contentPart p14:bwMode="auto" r:id="rId6">
              <p14:nvContentPartPr>
                <p14:cNvPr id="19" name="Encre 18">
                  <a:extLst>
                    <a:ext uri="{FF2B5EF4-FFF2-40B4-BE49-F238E27FC236}">
                      <a16:creationId xmlns:a16="http://schemas.microsoft.com/office/drawing/2014/main" id="{DC90F712-EE7C-D0F3-8D00-901F922D59F2}"/>
                    </a:ext>
                  </a:extLst>
                </p14:cNvPr>
                <p14:cNvContentPartPr/>
                <p14:nvPr/>
              </p14:nvContentPartPr>
              <p14:xfrm>
                <a:off x="3856410" y="1752375"/>
                <a:ext cx="898200" cy="477000"/>
              </p14:xfrm>
            </p:contentPart>
          </mc:Choice>
          <mc:Fallback xmlns="">
            <p:pic>
              <p:nvPicPr>
                <p:cNvPr id="19" name="Encre 18">
                  <a:extLst>
                    <a:ext uri="{FF2B5EF4-FFF2-40B4-BE49-F238E27FC236}">
                      <a16:creationId xmlns:a16="http://schemas.microsoft.com/office/drawing/2014/main" id="{DC90F712-EE7C-D0F3-8D00-901F922D59F2}"/>
                    </a:ext>
                  </a:extLst>
                </p:cNvPr>
                <p:cNvPicPr/>
                <p:nvPr/>
              </p:nvPicPr>
              <p:blipFill>
                <a:blip r:embed="rId7"/>
                <a:stretch>
                  <a:fillRect/>
                </a:stretch>
              </p:blipFill>
              <p:spPr>
                <a:xfrm>
                  <a:off x="3842010" y="1738335"/>
                  <a:ext cx="926280" cy="505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0" name="Encre 19">
                  <a:extLst>
                    <a:ext uri="{FF2B5EF4-FFF2-40B4-BE49-F238E27FC236}">
                      <a16:creationId xmlns:a16="http://schemas.microsoft.com/office/drawing/2014/main" id="{7F249F3C-8A45-FF83-E6EF-9E473BBFF38E}"/>
                    </a:ext>
                  </a:extLst>
                </p14:cNvPr>
                <p14:cNvContentPartPr/>
                <p14:nvPr/>
              </p14:nvContentPartPr>
              <p14:xfrm>
                <a:off x="3848490" y="2009415"/>
                <a:ext cx="190440" cy="429120"/>
              </p14:xfrm>
            </p:contentPart>
          </mc:Choice>
          <mc:Fallback xmlns="">
            <p:pic>
              <p:nvPicPr>
                <p:cNvPr id="20" name="Encre 19">
                  <a:extLst>
                    <a:ext uri="{FF2B5EF4-FFF2-40B4-BE49-F238E27FC236}">
                      <a16:creationId xmlns:a16="http://schemas.microsoft.com/office/drawing/2014/main" id="{7F249F3C-8A45-FF83-E6EF-9E473BBFF38E}"/>
                    </a:ext>
                  </a:extLst>
                </p:cNvPr>
                <p:cNvPicPr/>
                <p:nvPr/>
              </p:nvPicPr>
              <p:blipFill>
                <a:blip r:embed="rId9"/>
                <a:stretch>
                  <a:fillRect/>
                </a:stretch>
              </p:blipFill>
              <p:spPr>
                <a:xfrm>
                  <a:off x="3834450" y="1995375"/>
                  <a:ext cx="218880" cy="457200"/>
                </a:xfrm>
                <a:prstGeom prst="rect">
                  <a:avLst/>
                </a:prstGeom>
              </p:spPr>
            </p:pic>
          </mc:Fallback>
        </mc:AlternateContent>
      </p:grpSp>
      <p:grpSp>
        <p:nvGrpSpPr>
          <p:cNvPr id="25" name="Groupe 24">
            <a:extLst>
              <a:ext uri="{FF2B5EF4-FFF2-40B4-BE49-F238E27FC236}">
                <a16:creationId xmlns:a16="http://schemas.microsoft.com/office/drawing/2014/main" id="{042ECBDF-3FB0-E70D-76E4-BDDD46D9CED2}"/>
              </a:ext>
            </a:extLst>
          </p:cNvPr>
          <p:cNvGrpSpPr/>
          <p:nvPr/>
        </p:nvGrpSpPr>
        <p:grpSpPr>
          <a:xfrm>
            <a:off x="3186668" y="5593015"/>
            <a:ext cx="5532055" cy="1110734"/>
            <a:chOff x="2338193" y="5423640"/>
            <a:chExt cx="6167436" cy="1468702"/>
          </a:xfrm>
        </p:grpSpPr>
        <p:sp>
          <p:nvSpPr>
            <p:cNvPr id="18" name="ZoneTexte 17">
              <a:extLst>
                <a:ext uri="{FF2B5EF4-FFF2-40B4-BE49-F238E27FC236}">
                  <a16:creationId xmlns:a16="http://schemas.microsoft.com/office/drawing/2014/main" id="{31048D63-A340-A083-7E6E-9ADCE14B879E}"/>
                </a:ext>
              </a:extLst>
            </p:cNvPr>
            <p:cNvSpPr txBox="1"/>
            <p:nvPr/>
          </p:nvSpPr>
          <p:spPr>
            <a:xfrm>
              <a:off x="2338193" y="6133264"/>
              <a:ext cx="6167436" cy="759078"/>
            </a:xfrm>
            <a:prstGeom prst="rect">
              <a:avLst/>
            </a:prstGeom>
            <a:noFill/>
          </p:spPr>
          <p:txBody>
            <a:bodyPr wrap="square">
              <a:spAutoFit/>
            </a:bodyPr>
            <a:lstStyle/>
            <a:p>
              <a:pPr algn="ctr" eaLnBrk="1" hangingPunct="1">
                <a:buClrTx/>
                <a:buFontTx/>
                <a:buNone/>
              </a:pPr>
              <a:r>
                <a:rPr lang="fr-FR" altLang="fr-FR" b="1" dirty="0">
                  <a:solidFill>
                    <a:srgbClr val="002060"/>
                  </a:solidFill>
                  <a:cs typeface="Arial" panose="020B0604020202020204" pitchFamily="34" charset="0"/>
                </a:rPr>
                <a:t>F</a:t>
              </a:r>
              <a:r>
                <a:rPr lang="fr-FR" altLang="fr-FR" sz="1800" b="1" dirty="0">
                  <a:solidFill>
                    <a:srgbClr val="002060"/>
                  </a:solidFill>
                  <a:cs typeface="Arial" panose="020B0604020202020204" pitchFamily="34" charset="0"/>
                </a:rPr>
                <a:t>iltre devenu noir </a:t>
              </a:r>
              <a:r>
                <a:rPr lang="fr-FR" altLang="fr-FR" sz="1800" dirty="0">
                  <a:solidFill>
                    <a:srgbClr val="002060"/>
                  </a:solidFill>
                  <a:cs typeface="Arial" panose="020B0604020202020204" pitchFamily="34" charset="0"/>
                </a:rPr>
                <a:t>à l’exposition à</a:t>
              </a:r>
            </a:p>
            <a:p>
              <a:pPr algn="ctr" eaLnBrk="1" hangingPunct="1">
                <a:buClrTx/>
                <a:buFontTx/>
                <a:buNone/>
              </a:pPr>
              <a:r>
                <a:rPr lang="fr-FR" altLang="fr-FR" sz="1800" dirty="0">
                  <a:solidFill>
                    <a:srgbClr val="002060"/>
                  </a:solidFill>
                  <a:cs typeface="Arial" panose="020B0604020202020204" pitchFamily="34" charset="0"/>
                </a:rPr>
                <a:t> une source de pollution aux particules. </a:t>
              </a:r>
              <a:endParaRPr lang="fr-FR" dirty="0">
                <a:solidFill>
                  <a:srgbClr val="002060"/>
                </a:solidFill>
              </a:endParaRPr>
            </a:p>
          </p:txBody>
        </p:sp>
        <p:grpSp>
          <p:nvGrpSpPr>
            <p:cNvPr id="23" name="Groupe 22">
              <a:extLst>
                <a:ext uri="{FF2B5EF4-FFF2-40B4-BE49-F238E27FC236}">
                  <a16:creationId xmlns:a16="http://schemas.microsoft.com/office/drawing/2014/main" id="{5C7D3FD3-D108-A44B-B7B5-180293CC7D0E}"/>
                </a:ext>
              </a:extLst>
            </p:cNvPr>
            <p:cNvGrpSpPr/>
            <p:nvPr/>
          </p:nvGrpSpPr>
          <p:grpSpPr>
            <a:xfrm>
              <a:off x="3876036" y="5423640"/>
              <a:ext cx="1171975" cy="710655"/>
              <a:chOff x="3876036" y="5423640"/>
              <a:chExt cx="1171975" cy="710655"/>
            </a:xfrm>
          </p:grpSpPr>
          <mc:AlternateContent xmlns:mc="http://schemas.openxmlformats.org/markup-compatibility/2006" xmlns:p14="http://schemas.microsoft.com/office/powerpoint/2010/main">
            <mc:Choice Requires="p14">
              <p:contentPart p14:bwMode="auto" r:id="rId10">
                <p14:nvContentPartPr>
                  <p14:cNvPr id="21" name="Encre 20">
                    <a:extLst>
                      <a:ext uri="{FF2B5EF4-FFF2-40B4-BE49-F238E27FC236}">
                        <a16:creationId xmlns:a16="http://schemas.microsoft.com/office/drawing/2014/main" id="{8200FB38-2598-1803-024B-EF6A96F81763}"/>
                      </a:ext>
                    </a:extLst>
                  </p14:cNvPr>
                  <p14:cNvContentPartPr/>
                  <p14:nvPr/>
                </p14:nvContentPartPr>
                <p14:xfrm>
                  <a:off x="3951547" y="5635752"/>
                  <a:ext cx="1096464" cy="498543"/>
                </p14:xfrm>
              </p:contentPart>
            </mc:Choice>
            <mc:Fallback xmlns="">
              <p:pic>
                <p:nvPicPr>
                  <p:cNvPr id="21" name="Encre 20">
                    <a:extLst>
                      <a:ext uri="{FF2B5EF4-FFF2-40B4-BE49-F238E27FC236}">
                        <a16:creationId xmlns:a16="http://schemas.microsoft.com/office/drawing/2014/main" id="{8200FB38-2598-1803-024B-EF6A96F81763}"/>
                      </a:ext>
                    </a:extLst>
                  </p:cNvPr>
                  <p:cNvPicPr/>
                  <p:nvPr/>
                </p:nvPicPr>
                <p:blipFill>
                  <a:blip r:embed="rId11"/>
                  <a:stretch>
                    <a:fillRect/>
                  </a:stretch>
                </p:blipFill>
                <p:spPr>
                  <a:xfrm>
                    <a:off x="3935493" y="5616705"/>
                    <a:ext cx="1127769" cy="535684"/>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2" name="Encre 21">
                    <a:extLst>
                      <a:ext uri="{FF2B5EF4-FFF2-40B4-BE49-F238E27FC236}">
                        <a16:creationId xmlns:a16="http://schemas.microsoft.com/office/drawing/2014/main" id="{CA43F253-1866-A15F-8EA1-D6F756A2E942}"/>
                      </a:ext>
                    </a:extLst>
                  </p14:cNvPr>
                  <p14:cNvContentPartPr/>
                  <p14:nvPr/>
                </p14:nvContentPartPr>
                <p14:xfrm>
                  <a:off x="3876036" y="5423640"/>
                  <a:ext cx="269009" cy="499588"/>
                </p14:xfrm>
              </p:contentPart>
            </mc:Choice>
            <mc:Fallback xmlns="">
              <p:pic>
                <p:nvPicPr>
                  <p:cNvPr id="22" name="Encre 21">
                    <a:extLst>
                      <a:ext uri="{FF2B5EF4-FFF2-40B4-BE49-F238E27FC236}">
                        <a16:creationId xmlns:a16="http://schemas.microsoft.com/office/drawing/2014/main" id="{CA43F253-1866-A15F-8EA1-D6F756A2E942}"/>
                      </a:ext>
                    </a:extLst>
                  </p:cNvPr>
                  <p:cNvPicPr/>
                  <p:nvPr/>
                </p:nvPicPr>
                <p:blipFill>
                  <a:blip r:embed="rId13"/>
                  <a:stretch>
                    <a:fillRect/>
                  </a:stretch>
                </p:blipFill>
                <p:spPr>
                  <a:xfrm>
                    <a:off x="3860000" y="5404590"/>
                    <a:ext cx="300681" cy="537212"/>
                  </a:xfrm>
                  <a:prstGeom prst="rect">
                    <a:avLst/>
                  </a:prstGeom>
                </p:spPr>
              </p:pic>
            </mc:Fallback>
          </mc:AlternateContent>
        </p:grpSp>
      </p:grpSp>
      <p:pic>
        <p:nvPicPr>
          <p:cNvPr id="26" name="Picture 17">
            <a:hlinkClick r:id="rId14" action="ppaction://hlinksldjump"/>
            <a:extLst>
              <a:ext uri="{FF2B5EF4-FFF2-40B4-BE49-F238E27FC236}">
                <a16:creationId xmlns:a16="http://schemas.microsoft.com/office/drawing/2014/main" id="{4F328381-A90F-432D-FF22-B75ADA3B43DA}"/>
              </a:ext>
            </a:extLst>
          </p:cNvPr>
          <p:cNvPicPr>
            <a:picLocks noChangeAspect="1" noChangeArrowheads="1"/>
          </p:cNvPicPr>
          <p:nvPr/>
        </p:nvPicPr>
        <p:blipFill>
          <a:blip r:embed="rId15" cstate="hqprint">
            <a:extLst>
              <a:ext uri="{28A0092B-C50C-407E-A947-70E740481C1C}">
                <a14:useLocalDpi xmlns:a14="http://schemas.microsoft.com/office/drawing/2010/main" val="0"/>
              </a:ext>
            </a:extLst>
          </a:blip>
          <a:srcRect/>
          <a:stretch>
            <a:fillRect/>
          </a:stretch>
        </p:blipFill>
        <p:spPr bwMode="auto">
          <a:xfrm>
            <a:off x="9277251" y="3808054"/>
            <a:ext cx="705376" cy="64564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 name="Image 2">
            <a:hlinkClick r:id="rId16" action="ppaction://hlinksldjump"/>
            <a:extLst>
              <a:ext uri="{FF2B5EF4-FFF2-40B4-BE49-F238E27FC236}">
                <a16:creationId xmlns:a16="http://schemas.microsoft.com/office/drawing/2014/main" id="{3D8FFFFB-DD4D-BBE2-981A-EC501758D22B}"/>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879303" y="6141598"/>
            <a:ext cx="570710" cy="5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a:extLst>
              <a:ext uri="{FF2B5EF4-FFF2-40B4-BE49-F238E27FC236}">
                <a16:creationId xmlns:a16="http://schemas.microsoft.com/office/drawing/2014/main" id="{DE52B1FF-1FA4-56E7-8A73-681A1ADB990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672980" y="3581248"/>
            <a:ext cx="1528373" cy="749055"/>
          </a:xfrm>
          <a:prstGeom prst="rect">
            <a:avLst/>
          </a:prstGeom>
        </p:spPr>
      </p:pic>
      <p:sp>
        <p:nvSpPr>
          <p:cNvPr id="2" name="Text Box 21">
            <a:extLst>
              <a:ext uri="{FF2B5EF4-FFF2-40B4-BE49-F238E27FC236}">
                <a16:creationId xmlns:a16="http://schemas.microsoft.com/office/drawing/2014/main" id="{A2B3133A-BB0D-2790-36F9-7836DF77CEDC}"/>
              </a:ext>
            </a:extLst>
          </p:cNvPr>
          <p:cNvSpPr txBox="1">
            <a:spLocks noChangeArrowheads="1"/>
          </p:cNvSpPr>
          <p:nvPr/>
        </p:nvSpPr>
        <p:spPr bwMode="auto">
          <a:xfrm>
            <a:off x="1879303" y="1208000"/>
            <a:ext cx="9853968" cy="77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1125"/>
              </a:spcBef>
            </a:pPr>
            <a:r>
              <a:rPr lang="fr-FR" altLang="fr-FR" sz="2200" b="1" dirty="0">
                <a:solidFill>
                  <a:srgbClr val="2F5597"/>
                </a:solidFill>
                <a:ea typeface="+mn-ea"/>
              </a:rPr>
              <a:t>La méthode de collection sur filtre </a:t>
            </a:r>
            <a:r>
              <a:rPr lang="fr-FR" altLang="fr-FR" sz="2200" dirty="0">
                <a:solidFill>
                  <a:srgbClr val="2F5597"/>
                </a:solidFill>
                <a:ea typeface="+mn-ea"/>
              </a:rPr>
              <a:t>a été spécialement développée pour la mesure de </a:t>
            </a:r>
            <a:r>
              <a:rPr lang="fr-FR" altLang="fr-FR" sz="2200" b="1" dirty="0">
                <a:solidFill>
                  <a:srgbClr val="2F5597"/>
                </a:solidFill>
                <a:ea typeface="+mn-ea"/>
              </a:rPr>
              <a:t>la concentration massique </a:t>
            </a:r>
            <a:r>
              <a:rPr lang="fr-FR" altLang="fr-FR" sz="2200" dirty="0">
                <a:solidFill>
                  <a:srgbClr val="2F5597"/>
                </a:solidFill>
                <a:ea typeface="+mn-ea"/>
              </a:rPr>
              <a:t>et de </a:t>
            </a:r>
            <a:r>
              <a:rPr lang="fr-FR" altLang="fr-FR" sz="2200" b="1" dirty="0">
                <a:solidFill>
                  <a:srgbClr val="2F5597"/>
                </a:solidFill>
                <a:ea typeface="+mn-ea"/>
              </a:rPr>
              <a:t>la composition chimique des particules.</a:t>
            </a:r>
          </a:p>
        </p:txBody>
      </p:sp>
    </p:spTree>
    <p:extLst>
      <p:ext uri="{BB962C8B-B14F-4D97-AF65-F5344CB8AC3E}">
        <p14:creationId xmlns:p14="http://schemas.microsoft.com/office/powerpoint/2010/main" val="191305327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p:stCondLst>
                              <p:cond delay="1500"/>
                            </p:stCondLst>
                            <p:childTnLst>
                              <p:par>
                                <p:cTn id="18" presetID="2" presetClass="entr" presetSubtype="4"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2" presetClass="entr" presetSubtype="4"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par>
                          <p:cTn id="27" fill="hold">
                            <p:stCondLst>
                              <p:cond delay="2500"/>
                            </p:stCondLst>
                            <p:childTnLst>
                              <p:par>
                                <p:cTn id="28" presetID="2" presetClass="entr" presetSubtype="4"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par>
                          <p:cTn id="36" fill="hold">
                            <p:stCondLst>
                              <p:cond delay="3500"/>
                            </p:stCondLst>
                            <p:childTnLst>
                              <p:par>
                                <p:cTn id="37" presetID="2" presetClass="entr" presetSubtype="4" fill="hold" nodeType="after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additive="base">
                                        <p:cTn id="39" dur="500" fill="hold"/>
                                        <p:tgtEl>
                                          <p:spTgt spid="27"/>
                                        </p:tgtEl>
                                        <p:attrNameLst>
                                          <p:attrName>ppt_x</p:attrName>
                                        </p:attrNameLst>
                                      </p:cBhvr>
                                      <p:tavLst>
                                        <p:tav tm="0">
                                          <p:val>
                                            <p:strVal val="#ppt_x"/>
                                          </p:val>
                                        </p:tav>
                                        <p:tav tm="100000">
                                          <p:val>
                                            <p:strVal val="#ppt_x"/>
                                          </p:val>
                                        </p:tav>
                                      </p:tavLst>
                                    </p:anim>
                                    <p:anim calcmode="lin" valueType="num">
                                      <p:cBhvr additive="base">
                                        <p:cTn id="4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660CF75E-05E2-B153-1FD1-5F02007D5122}"/>
              </a:ext>
            </a:extLst>
          </p:cNvPr>
          <p:cNvGrpSpPr>
            <a:grpSpLocks/>
          </p:cNvGrpSpPr>
          <p:nvPr/>
        </p:nvGrpSpPr>
        <p:grpSpPr bwMode="auto">
          <a:xfrm>
            <a:off x="6945313" y="2968625"/>
            <a:ext cx="4383087" cy="1014413"/>
            <a:chOff x="6702187" y="2968862"/>
            <a:chExt cx="4383807" cy="1014413"/>
          </a:xfrm>
        </p:grpSpPr>
        <p:sp>
          <p:nvSpPr>
            <p:cNvPr id="5" name="Rectangle 4">
              <a:extLst>
                <a:ext uri="{FF2B5EF4-FFF2-40B4-BE49-F238E27FC236}">
                  <a16:creationId xmlns:a16="http://schemas.microsoft.com/office/drawing/2014/main" id="{4C514A80-8207-2D22-8087-0161EA1A0D6D}"/>
                </a:ext>
              </a:extLst>
            </p:cNvPr>
            <p:cNvSpPr/>
            <p:nvPr/>
          </p:nvSpPr>
          <p:spPr bwMode="auto">
            <a:xfrm>
              <a:off x="7824733" y="3160950"/>
              <a:ext cx="3261261" cy="553998"/>
            </a:xfrm>
            <a:prstGeom prst="rect">
              <a:avLst/>
            </a:prstGeom>
          </p:spPr>
          <p:txBody>
            <a:bodyPr>
              <a:spAutoFit/>
            </a:bodyPr>
            <a:lstStyle/>
            <a:p>
              <a:pPr eaLnBrk="1" hangingPunct="1">
                <a:defRPr/>
              </a:pPr>
              <a:r>
                <a:rPr lang="fr-FR" altLang="fr-FR" sz="3000" b="1" dirty="0">
                  <a:solidFill>
                    <a:srgbClr val="2F5597"/>
                  </a:solidFill>
                  <a:latin typeface="+mn-lt"/>
                  <a:cs typeface="Arial" charset="0"/>
                </a:rPr>
                <a:t>5 </a:t>
              </a:r>
              <a:r>
                <a:rPr lang="fr-FR" altLang="fr-FR" sz="3000" b="1" dirty="0">
                  <a:solidFill>
                    <a:srgbClr val="2F5597"/>
                  </a:solidFill>
                  <a:cs typeface="Arial" charset="0"/>
                </a:rPr>
                <a:t>micromètres</a:t>
              </a:r>
            </a:p>
          </p:txBody>
        </p:sp>
        <p:sp>
          <p:nvSpPr>
            <p:cNvPr id="8" name="Num 2">
              <a:extLst>
                <a:ext uri="{FF2B5EF4-FFF2-40B4-BE49-F238E27FC236}">
                  <a16:creationId xmlns:a16="http://schemas.microsoft.com/office/drawing/2014/main" id="{38FD4BDB-55FE-04D8-A52D-3BE4EF1E6C7E}"/>
                </a:ext>
              </a:extLst>
            </p:cNvPr>
            <p:cNvSpPr/>
            <p:nvPr/>
          </p:nvSpPr>
          <p:spPr bwMode="auto">
            <a:xfrm>
              <a:off x="6702187" y="2968862"/>
              <a:ext cx="1014579"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grpSp>
      <p:grpSp>
        <p:nvGrpSpPr>
          <p:cNvPr id="13" name="Groupe 1">
            <a:extLst>
              <a:ext uri="{FF2B5EF4-FFF2-40B4-BE49-F238E27FC236}">
                <a16:creationId xmlns:a16="http://schemas.microsoft.com/office/drawing/2014/main" id="{FD6A3422-D0E3-1C7A-FE22-B91229A04B4B}"/>
              </a:ext>
            </a:extLst>
          </p:cNvPr>
          <p:cNvGrpSpPr>
            <a:grpSpLocks/>
          </p:cNvGrpSpPr>
          <p:nvPr/>
        </p:nvGrpSpPr>
        <p:grpSpPr bwMode="auto">
          <a:xfrm>
            <a:off x="6945312" y="1647825"/>
            <a:ext cx="4524375" cy="1014413"/>
            <a:chOff x="6702187" y="1648204"/>
            <a:chExt cx="4524020" cy="1014413"/>
          </a:xfrm>
        </p:grpSpPr>
        <p:sp>
          <p:nvSpPr>
            <p:cNvPr id="9" name="17% DE DIOXYG7NE">
              <a:extLst>
                <a:ext uri="{FF2B5EF4-FFF2-40B4-BE49-F238E27FC236}">
                  <a16:creationId xmlns:a16="http://schemas.microsoft.com/office/drawing/2014/main" id="{C376FF38-8939-2EF9-F8B1-71EB8093D4AB}"/>
                </a:ext>
              </a:extLst>
            </p:cNvPr>
            <p:cNvSpPr>
              <a:spLocks noChangeArrowheads="1"/>
            </p:cNvSpPr>
            <p:nvPr/>
          </p:nvSpPr>
          <p:spPr bwMode="auto">
            <a:xfrm>
              <a:off x="7824461" y="1861743"/>
              <a:ext cx="3401746" cy="553998"/>
            </a:xfrm>
            <a:prstGeom prst="rect">
              <a:avLst/>
            </a:prstGeom>
            <a:noFill/>
            <a:ln>
              <a:noFill/>
            </a:ln>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 typeface="Arial" charset="0"/>
                <a:buNone/>
                <a:defRPr/>
              </a:pPr>
              <a:r>
                <a:rPr lang="fr-FR" altLang="fr-FR" sz="3000" b="1" dirty="0">
                  <a:solidFill>
                    <a:srgbClr val="2F5597"/>
                  </a:solidFill>
                  <a:latin typeface="+mn-lt"/>
                  <a:cs typeface="Arial" charset="0"/>
                </a:rPr>
                <a:t>10 </a:t>
              </a:r>
              <a:r>
                <a:rPr lang="fr-FR" altLang="fr-FR" sz="3000" b="1" dirty="0">
                  <a:solidFill>
                    <a:srgbClr val="2F5597"/>
                  </a:solidFill>
                  <a:cs typeface="Arial" charset="0"/>
                </a:rPr>
                <a:t>micromètres</a:t>
              </a:r>
            </a:p>
          </p:txBody>
        </p:sp>
        <p:sp>
          <p:nvSpPr>
            <p:cNvPr id="10" name="Num 1">
              <a:extLst>
                <a:ext uri="{FF2B5EF4-FFF2-40B4-BE49-F238E27FC236}">
                  <a16:creationId xmlns:a16="http://schemas.microsoft.com/office/drawing/2014/main" id="{7F2CF4C6-F431-E502-BCEF-36F4F7484906}"/>
                </a:ext>
              </a:extLst>
            </p:cNvPr>
            <p:cNvSpPr/>
            <p:nvPr/>
          </p:nvSpPr>
          <p:spPr bwMode="auto">
            <a:xfrm>
              <a:off x="6702187" y="1648204"/>
              <a:ext cx="1014332"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grpSp>
      <p:grpSp>
        <p:nvGrpSpPr>
          <p:cNvPr id="16" name="Groupe 4">
            <a:extLst>
              <a:ext uri="{FF2B5EF4-FFF2-40B4-BE49-F238E27FC236}">
                <a16:creationId xmlns:a16="http://schemas.microsoft.com/office/drawing/2014/main" id="{A88E4DD4-6847-F650-968E-4A52C5F8C193}"/>
              </a:ext>
            </a:extLst>
          </p:cNvPr>
          <p:cNvGrpSpPr>
            <a:grpSpLocks/>
          </p:cNvGrpSpPr>
          <p:nvPr/>
        </p:nvGrpSpPr>
        <p:grpSpPr bwMode="auto">
          <a:xfrm>
            <a:off x="7015359" y="5591108"/>
            <a:ext cx="4946452" cy="1014413"/>
            <a:chOff x="6772228" y="5591075"/>
            <a:chExt cx="4946063" cy="1014412"/>
          </a:xfrm>
        </p:grpSpPr>
        <p:sp>
          <p:nvSpPr>
            <p:cNvPr id="41" name="Rectangle 40">
              <a:extLst>
                <a:ext uri="{FF2B5EF4-FFF2-40B4-BE49-F238E27FC236}">
                  <a16:creationId xmlns:a16="http://schemas.microsoft.com/office/drawing/2014/main" id="{88DE4CBB-1D27-C3AB-6066-F9CFCAF76022}"/>
                </a:ext>
              </a:extLst>
            </p:cNvPr>
            <p:cNvSpPr/>
            <p:nvPr/>
          </p:nvSpPr>
          <p:spPr bwMode="auto">
            <a:xfrm>
              <a:off x="7824460" y="5821283"/>
              <a:ext cx="3893831" cy="553997"/>
            </a:xfrm>
            <a:prstGeom prst="rect">
              <a:avLst/>
            </a:prstGeom>
          </p:spPr>
          <p:txBody>
            <a:bodyPr>
              <a:spAutoFit/>
            </a:bodyPr>
            <a:lstStyle/>
            <a:p>
              <a:pPr eaLnBrk="1" hangingPunct="1">
                <a:defRPr/>
              </a:pPr>
              <a:r>
                <a:rPr lang="fr-FR" altLang="fr-FR" sz="3000" b="1" dirty="0">
                  <a:solidFill>
                    <a:srgbClr val="2F5597"/>
                  </a:solidFill>
                  <a:latin typeface="+mn-lt"/>
                  <a:cs typeface="Arial" charset="0"/>
                </a:rPr>
                <a:t>Elles ne peuvent pas</a:t>
              </a:r>
              <a:endParaRPr lang="fr-FR" altLang="fr-FR" sz="3000" b="1" dirty="0">
                <a:solidFill>
                  <a:srgbClr val="2F5597"/>
                </a:solidFill>
                <a:cs typeface="Arial" charset="0"/>
              </a:endParaRPr>
            </a:p>
          </p:txBody>
        </p:sp>
        <p:sp>
          <p:nvSpPr>
            <p:cNvPr id="11" name="Num 4">
              <a:extLst>
                <a:ext uri="{FF2B5EF4-FFF2-40B4-BE49-F238E27FC236}">
                  <a16:creationId xmlns:a16="http://schemas.microsoft.com/office/drawing/2014/main" id="{D212954F-E368-9E4D-7C7F-6CCD2B805436}"/>
                </a:ext>
              </a:extLst>
            </p:cNvPr>
            <p:cNvSpPr/>
            <p:nvPr/>
          </p:nvSpPr>
          <p:spPr bwMode="auto">
            <a:xfrm>
              <a:off x="6772228" y="5591075"/>
              <a:ext cx="1014332"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grpSp>
      <p:grpSp>
        <p:nvGrpSpPr>
          <p:cNvPr id="23" name="Groupe 22">
            <a:extLst>
              <a:ext uri="{FF2B5EF4-FFF2-40B4-BE49-F238E27FC236}">
                <a16:creationId xmlns:a16="http://schemas.microsoft.com/office/drawing/2014/main" id="{4F2C2624-1672-DF83-370F-242A77E14CD2}"/>
              </a:ext>
            </a:extLst>
          </p:cNvPr>
          <p:cNvGrpSpPr/>
          <p:nvPr/>
        </p:nvGrpSpPr>
        <p:grpSpPr>
          <a:xfrm>
            <a:off x="7015359" y="4281442"/>
            <a:ext cx="4361891" cy="1014413"/>
            <a:chOff x="7015359" y="4281442"/>
            <a:chExt cx="4361891" cy="1014413"/>
          </a:xfrm>
        </p:grpSpPr>
        <p:sp>
          <p:nvSpPr>
            <p:cNvPr id="12" name="Num 4">
              <a:extLst>
                <a:ext uri="{FF2B5EF4-FFF2-40B4-BE49-F238E27FC236}">
                  <a16:creationId xmlns:a16="http://schemas.microsoft.com/office/drawing/2014/main" id="{F78BB44E-C9ED-1652-B789-AC5D33D6602B}"/>
                </a:ext>
              </a:extLst>
            </p:cNvPr>
            <p:cNvSpPr/>
            <p:nvPr/>
          </p:nvSpPr>
          <p:spPr bwMode="auto">
            <a:xfrm>
              <a:off x="7015359" y="4281442"/>
              <a:ext cx="1014412"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6" name="Rectangle 5">
              <a:extLst>
                <a:ext uri="{FF2B5EF4-FFF2-40B4-BE49-F238E27FC236}">
                  <a16:creationId xmlns:a16="http://schemas.microsoft.com/office/drawing/2014/main" id="{47F09A32-0107-7AD7-FD70-AC8C56B2752E}"/>
                </a:ext>
              </a:extLst>
            </p:cNvPr>
            <p:cNvSpPr/>
            <p:nvPr/>
          </p:nvSpPr>
          <p:spPr bwMode="auto">
            <a:xfrm>
              <a:off x="8099820" y="4541835"/>
              <a:ext cx="3277430" cy="553998"/>
            </a:xfrm>
            <a:prstGeom prst="rect">
              <a:avLst/>
            </a:prstGeom>
          </p:spPr>
          <p:txBody>
            <a:bodyPr>
              <a:spAutoFit/>
            </a:bodyPr>
            <a:lstStyle/>
            <a:p>
              <a:pPr eaLnBrk="1" hangingPunct="1">
                <a:defRPr/>
              </a:pPr>
              <a:r>
                <a:rPr lang="fr-FR" altLang="fr-FR" sz="3000" b="1" dirty="0">
                  <a:solidFill>
                    <a:srgbClr val="2F5597"/>
                  </a:solidFill>
                  <a:latin typeface="+mn-lt"/>
                  <a:cs typeface="Arial" charset="0"/>
                </a:rPr>
                <a:t>2,5 micromètres</a:t>
              </a:r>
            </a:p>
          </p:txBody>
        </p:sp>
      </p:grpSp>
      <p:pic>
        <p:nvPicPr>
          <p:cNvPr id="17" name="pouce 1">
            <a:extLst>
              <a:ext uri="{FF2B5EF4-FFF2-40B4-BE49-F238E27FC236}">
                <a16:creationId xmlns:a16="http://schemas.microsoft.com/office/drawing/2014/main" id="{53670B3F-F944-56EF-F694-7E5058FD7938}"/>
              </a:ext>
            </a:extLst>
          </p:cNvPr>
          <p:cNvPicPr>
            <a:picLocks noChangeAspect="1"/>
          </p:cNvPicPr>
          <p:nvPr/>
        </p:nvPicPr>
        <p:blipFill>
          <a:blip r:embed="rId5">
            <a:extLst>
              <a:ext uri="{28A0092B-C50C-407E-A947-70E740481C1C}">
                <a14:useLocalDpi xmlns:a14="http://schemas.microsoft.com/office/drawing/2010/main" val="0"/>
              </a:ext>
            </a:extLst>
          </a:blip>
          <a:srcRect l="16957" t="11263" r="22626" b="23238"/>
          <a:stretch>
            <a:fillRect/>
          </a:stretch>
        </p:blipFill>
        <p:spPr bwMode="auto">
          <a:xfrm>
            <a:off x="7015359" y="4165555"/>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ouce 2">
            <a:extLst>
              <a:ext uri="{FF2B5EF4-FFF2-40B4-BE49-F238E27FC236}">
                <a16:creationId xmlns:a16="http://schemas.microsoft.com/office/drawing/2014/main" id="{91D51D1B-2928-4420-AE4D-EF64B0B7F5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923" t="10776" r="19125" b="21657"/>
          <a:stretch>
            <a:fillRect/>
          </a:stretch>
        </p:blipFill>
        <p:spPr bwMode="auto">
          <a:xfrm>
            <a:off x="6969972" y="1667084"/>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ouce 2">
            <a:extLst>
              <a:ext uri="{FF2B5EF4-FFF2-40B4-BE49-F238E27FC236}">
                <a16:creationId xmlns:a16="http://schemas.microsoft.com/office/drawing/2014/main" id="{86B1197C-F41A-6CE5-63F5-2C31FE6AF6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923" t="10776" r="19125" b="21657"/>
          <a:stretch>
            <a:fillRect/>
          </a:stretch>
        </p:blipFill>
        <p:spPr bwMode="auto">
          <a:xfrm>
            <a:off x="6969972" y="2982433"/>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ouce 2">
            <a:extLst>
              <a:ext uri="{FF2B5EF4-FFF2-40B4-BE49-F238E27FC236}">
                <a16:creationId xmlns:a16="http://schemas.microsoft.com/office/drawing/2014/main" id="{54B2E249-D6F9-6426-74DA-D814370187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923" t="10776" r="19125" b="21657"/>
          <a:stretch>
            <a:fillRect/>
          </a:stretch>
        </p:blipFill>
        <p:spPr bwMode="auto">
          <a:xfrm>
            <a:off x="7029241" y="5575701"/>
            <a:ext cx="1025525" cy="10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 name="Rectangle 1">
            <a:extLst>
              <a:ext uri="{FF2B5EF4-FFF2-40B4-BE49-F238E27FC236}">
                <a16:creationId xmlns:a16="http://schemas.microsoft.com/office/drawing/2014/main" id="{A6D4285D-1DFF-D57D-83E5-AF482F00BC6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62" name="Rectangle 2">
            <a:extLst>
              <a:ext uri="{FF2B5EF4-FFF2-40B4-BE49-F238E27FC236}">
                <a16:creationId xmlns:a16="http://schemas.microsoft.com/office/drawing/2014/main" id="{CB097E8F-6E84-98DA-DBD9-CED4E9984F18}"/>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Selon toi, à partir de quelle taille les particules</a:t>
            </a:r>
            <a:br>
              <a:rPr lang="fr-FR" altLang="fr-FR" sz="3200" b="1" dirty="0">
                <a:solidFill>
                  <a:schemeClr val="accent5">
                    <a:lumMod val="75000"/>
                  </a:schemeClr>
                </a:solidFill>
                <a:cs typeface="Arial" charset="0"/>
              </a:rPr>
            </a:br>
            <a:r>
              <a:rPr lang="fr-FR" altLang="fr-FR" sz="3200" b="1" dirty="0">
                <a:solidFill>
                  <a:schemeClr val="accent5">
                    <a:lumMod val="75000"/>
                  </a:schemeClr>
                </a:solidFill>
                <a:cs typeface="Arial" charset="0"/>
              </a:rPr>
              <a:t> peuvent-elles arriver dans le sang ?</a:t>
            </a:r>
          </a:p>
        </p:txBody>
      </p:sp>
      <p:pic>
        <p:nvPicPr>
          <p:cNvPr id="49156" name="Image 1">
            <a:extLst>
              <a:ext uri="{FF2B5EF4-FFF2-40B4-BE49-F238E27FC236}">
                <a16:creationId xmlns:a16="http://schemas.microsoft.com/office/drawing/2014/main" id="{330A9261-0A45-2AD9-806E-B356583365A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74467" y="1331913"/>
            <a:ext cx="5373713"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 name="Accolades 142">
            <a:extLst>
              <a:ext uri="{FF2B5EF4-FFF2-40B4-BE49-F238E27FC236}">
                <a16:creationId xmlns:a16="http://schemas.microsoft.com/office/drawing/2014/main" id="{ED80805A-8901-F973-60EA-900488312B98}"/>
              </a:ext>
            </a:extLst>
          </p:cNvPr>
          <p:cNvSpPr/>
          <p:nvPr/>
        </p:nvSpPr>
        <p:spPr>
          <a:xfrm>
            <a:off x="1409368" y="2696485"/>
            <a:ext cx="4156129" cy="1796140"/>
          </a:xfrm>
          <a:prstGeom prst="bracePair">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dirty="0"/>
          </a:p>
        </p:txBody>
      </p:sp>
      <p:sp>
        <p:nvSpPr>
          <p:cNvPr id="141" name="Rectangle 2">
            <a:extLst>
              <a:ext uri="{FF2B5EF4-FFF2-40B4-BE49-F238E27FC236}">
                <a16:creationId xmlns:a16="http://schemas.microsoft.com/office/drawing/2014/main" id="{21FB02E4-BB2F-77E2-4DB1-30FBEBFB659F}"/>
              </a:ext>
            </a:extLst>
          </p:cNvPr>
          <p:cNvSpPr>
            <a:spLocks noChangeArrowheads="1"/>
          </p:cNvSpPr>
          <p:nvPr/>
        </p:nvSpPr>
        <p:spPr bwMode="auto">
          <a:xfrm>
            <a:off x="5511468" y="3354479"/>
            <a:ext cx="1088470" cy="55077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Aft>
                <a:spcPct val="45000"/>
              </a:spcAft>
              <a:buClr>
                <a:srgbClr val="618FFD"/>
              </a:buClr>
              <a:buFont typeface="Monotype Sorts" pitchFamily="2" charset="2"/>
              <a:buNone/>
              <a:defRPr/>
            </a:pPr>
            <a:r>
              <a:rPr lang="fr-FR" altLang="fr-FR" sz="1600" b="1" dirty="0">
                <a:solidFill>
                  <a:schemeClr val="accent4">
                    <a:lumMod val="75000"/>
                  </a:schemeClr>
                </a:solidFill>
                <a:cs typeface="Arial" panose="020B0604020202020204" pitchFamily="34" charset="0"/>
              </a:rPr>
              <a:t>10 </a:t>
            </a:r>
            <a:r>
              <a:rPr lang="fr-FR" sz="1600" b="1" dirty="0">
                <a:solidFill>
                  <a:schemeClr val="accent4">
                    <a:lumMod val="75000"/>
                  </a:schemeClr>
                </a:solidFill>
                <a:cs typeface="Arial" panose="020B0604020202020204" pitchFamily="34" charset="0"/>
              </a:rPr>
              <a:t>µm et plus</a:t>
            </a:r>
            <a:endParaRPr lang="fr-FR" altLang="fr-FR" sz="1600" b="1" dirty="0">
              <a:solidFill>
                <a:schemeClr val="accent4">
                  <a:lumMod val="75000"/>
                </a:schemeClr>
              </a:solidFill>
              <a:cs typeface="Arial" panose="020B0604020202020204" pitchFamily="34" charset="0"/>
            </a:endParaRPr>
          </a:p>
        </p:txBody>
      </p:sp>
      <p:sp>
        <p:nvSpPr>
          <p:cNvPr id="142" name="Rectangle 2">
            <a:extLst>
              <a:ext uri="{FF2B5EF4-FFF2-40B4-BE49-F238E27FC236}">
                <a16:creationId xmlns:a16="http://schemas.microsoft.com/office/drawing/2014/main" id="{E1F7ACBB-AE4B-2890-8D5A-4466470EDB0F}"/>
              </a:ext>
            </a:extLst>
          </p:cNvPr>
          <p:cNvSpPr>
            <a:spLocks noChangeArrowheads="1"/>
          </p:cNvSpPr>
          <p:nvPr/>
        </p:nvSpPr>
        <p:spPr bwMode="auto">
          <a:xfrm>
            <a:off x="5300330" y="5557824"/>
            <a:ext cx="1274785" cy="66517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Aft>
                <a:spcPct val="45000"/>
              </a:spcAft>
              <a:buClr>
                <a:srgbClr val="618FFD"/>
              </a:buClr>
              <a:buFont typeface="Monotype Sorts" pitchFamily="2" charset="2"/>
              <a:buNone/>
              <a:defRPr/>
            </a:pPr>
            <a:r>
              <a:rPr lang="fr-FR" altLang="fr-FR" sz="1600" b="1" dirty="0">
                <a:solidFill>
                  <a:schemeClr val="accent4">
                    <a:lumMod val="75000"/>
                  </a:schemeClr>
                </a:solidFill>
                <a:cs typeface="Arial" panose="020B0604020202020204" pitchFamily="34" charset="0"/>
              </a:rPr>
              <a:t>0,1 à 2,5 </a:t>
            </a:r>
            <a:r>
              <a:rPr lang="fr-FR" sz="1600" b="1" dirty="0">
                <a:solidFill>
                  <a:schemeClr val="accent4">
                    <a:lumMod val="75000"/>
                  </a:schemeClr>
                </a:solidFill>
                <a:cs typeface="Arial" panose="020B0604020202020204" pitchFamily="34" charset="0"/>
              </a:rPr>
              <a:t>µm     </a:t>
            </a:r>
            <a:r>
              <a:rPr lang="fr-FR" sz="1200" dirty="0">
                <a:solidFill>
                  <a:schemeClr val="accent4">
                    <a:lumMod val="75000"/>
                  </a:schemeClr>
                </a:solidFill>
                <a:cs typeface="Arial" panose="020B0604020202020204" pitchFamily="34" charset="0"/>
              </a:rPr>
              <a:t>sacs alvéolaires et alvéoles</a:t>
            </a:r>
          </a:p>
        </p:txBody>
      </p:sp>
      <p:sp>
        <p:nvSpPr>
          <p:cNvPr id="144" name="Accolades 143">
            <a:extLst>
              <a:ext uri="{FF2B5EF4-FFF2-40B4-BE49-F238E27FC236}">
                <a16:creationId xmlns:a16="http://schemas.microsoft.com/office/drawing/2014/main" id="{C3183C1F-5F61-4BD4-BCDD-67528A0F17EE}"/>
              </a:ext>
            </a:extLst>
          </p:cNvPr>
          <p:cNvSpPr/>
          <p:nvPr/>
        </p:nvSpPr>
        <p:spPr>
          <a:xfrm>
            <a:off x="1506206" y="4523852"/>
            <a:ext cx="3968178" cy="1126061"/>
          </a:xfrm>
          <a:prstGeom prst="bracePair">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45" name="Accolades 144">
            <a:extLst>
              <a:ext uri="{FF2B5EF4-FFF2-40B4-BE49-F238E27FC236}">
                <a16:creationId xmlns:a16="http://schemas.microsoft.com/office/drawing/2014/main" id="{E4AD1C17-9281-7F9B-67B3-883CED6A4AAF}"/>
              </a:ext>
            </a:extLst>
          </p:cNvPr>
          <p:cNvSpPr/>
          <p:nvPr/>
        </p:nvSpPr>
        <p:spPr>
          <a:xfrm>
            <a:off x="1634793" y="5710436"/>
            <a:ext cx="3687074" cy="380802"/>
          </a:xfrm>
          <a:prstGeom prst="bracePair">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49162" name="Rectangle 2">
            <a:extLst>
              <a:ext uri="{FF2B5EF4-FFF2-40B4-BE49-F238E27FC236}">
                <a16:creationId xmlns:a16="http://schemas.microsoft.com/office/drawing/2014/main" id="{7F5B6C24-7C66-5A5A-EDD9-11CD0A35B61B}"/>
              </a:ext>
            </a:extLst>
          </p:cNvPr>
          <p:cNvSpPr>
            <a:spLocks noChangeArrowheads="1"/>
          </p:cNvSpPr>
          <p:nvPr/>
        </p:nvSpPr>
        <p:spPr bwMode="auto">
          <a:xfrm>
            <a:off x="5511467" y="4923089"/>
            <a:ext cx="1222489" cy="32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Aft>
                <a:spcPct val="45000"/>
              </a:spcAft>
              <a:buClr>
                <a:srgbClr val="618FFD"/>
              </a:buClr>
              <a:buFont typeface="Monotype Sorts" charset="0"/>
              <a:buNone/>
            </a:pPr>
            <a:r>
              <a:rPr lang="fr-FR" altLang="fr-FR" sz="1600" b="1">
                <a:solidFill>
                  <a:srgbClr val="BF9000"/>
                </a:solidFill>
                <a:cs typeface="Arial" panose="020B0604020202020204" pitchFamily="34" charset="0"/>
              </a:rPr>
              <a:t>2,5 à 10 µm</a:t>
            </a:r>
          </a:p>
        </p:txBody>
      </p:sp>
      <p:sp>
        <p:nvSpPr>
          <p:cNvPr id="49163" name="ZoneTexte 30">
            <a:extLst>
              <a:ext uri="{FF2B5EF4-FFF2-40B4-BE49-F238E27FC236}">
                <a16:creationId xmlns:a16="http://schemas.microsoft.com/office/drawing/2014/main" id="{EC00C542-CEA0-DCD4-94BF-DE30D976D317}"/>
              </a:ext>
            </a:extLst>
          </p:cNvPr>
          <p:cNvSpPr txBox="1">
            <a:spLocks noChangeArrowheads="1"/>
          </p:cNvSpPr>
          <p:nvPr/>
        </p:nvSpPr>
        <p:spPr bwMode="auto">
          <a:xfrm>
            <a:off x="-236538" y="6572250"/>
            <a:ext cx="685801"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49164" name="ZoneTexte 30">
            <a:extLst>
              <a:ext uri="{FF2B5EF4-FFF2-40B4-BE49-F238E27FC236}">
                <a16:creationId xmlns:a16="http://schemas.microsoft.com/office/drawing/2014/main" id="{A6D77FC3-FCA3-79F6-4E7B-B691FC224708}"/>
              </a:ext>
            </a:extLst>
          </p:cNvPr>
          <p:cNvSpPr txBox="1">
            <a:spLocks noChangeArrowheads="1"/>
          </p:cNvSpPr>
          <p:nvPr/>
        </p:nvSpPr>
        <p:spPr bwMode="auto">
          <a:xfrm>
            <a:off x="-236538" y="6572250"/>
            <a:ext cx="685801"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49165" name="ZoneTexte 30">
            <a:extLst>
              <a:ext uri="{FF2B5EF4-FFF2-40B4-BE49-F238E27FC236}">
                <a16:creationId xmlns:a16="http://schemas.microsoft.com/office/drawing/2014/main" id="{B3DF6D75-ECFB-BDD2-D7FF-9DD782D39E5B}"/>
              </a:ext>
            </a:extLst>
          </p:cNvPr>
          <p:cNvSpPr txBox="1">
            <a:spLocks noChangeArrowheads="1"/>
          </p:cNvSpPr>
          <p:nvPr/>
        </p:nvSpPr>
        <p:spPr bwMode="auto">
          <a:xfrm>
            <a:off x="-236538" y="6572250"/>
            <a:ext cx="685801"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pic>
        <p:nvPicPr>
          <p:cNvPr id="49166" name="PictoVideo">
            <a:extLst>
              <a:ext uri="{FF2B5EF4-FFF2-40B4-BE49-F238E27FC236}">
                <a16:creationId xmlns:a16="http://schemas.microsoft.com/office/drawing/2014/main" id="{B2960E94-ADBF-34A8-8644-AFC87D87EC7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3765550"/>
            <a:ext cx="744538"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ZtxtP-Info">
            <a:extLst>
              <a:ext uri="{FF2B5EF4-FFF2-40B4-BE49-F238E27FC236}">
                <a16:creationId xmlns:a16="http://schemas.microsoft.com/office/drawing/2014/main" id="{C338AD5A-01AE-B857-FEEA-3A0E544B75A2}"/>
              </a:ext>
            </a:extLst>
          </p:cNvPr>
          <p:cNvSpPr txBox="1">
            <a:spLocks noChangeArrowheads="1"/>
          </p:cNvSpPr>
          <p:nvPr/>
        </p:nvSpPr>
        <p:spPr bwMode="auto">
          <a:xfrm>
            <a:off x="95250" y="229393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49" name="ZtxtP-Video">
            <a:extLst>
              <a:ext uri="{FF2B5EF4-FFF2-40B4-BE49-F238E27FC236}">
                <a16:creationId xmlns:a16="http://schemas.microsoft.com/office/drawing/2014/main" id="{65A76FA9-AE56-6223-F8E1-7940D75ADA6C}"/>
              </a:ext>
            </a:extLst>
          </p:cNvPr>
          <p:cNvSpPr txBox="1">
            <a:spLocks noChangeArrowheads="1"/>
          </p:cNvSpPr>
          <p:nvPr/>
        </p:nvSpPr>
        <p:spPr bwMode="auto">
          <a:xfrm>
            <a:off x="128588" y="4341813"/>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49169" name="PictoGuide">
            <a:extLst>
              <a:ext uri="{FF2B5EF4-FFF2-40B4-BE49-F238E27FC236}">
                <a16:creationId xmlns:a16="http://schemas.microsoft.com/office/drawing/2014/main" id="{DFD6D5B5-BF4F-FE32-4227-FBE34C3C943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71463"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ZtxtP-Guide">
            <a:extLst>
              <a:ext uri="{FF2B5EF4-FFF2-40B4-BE49-F238E27FC236}">
                <a16:creationId xmlns:a16="http://schemas.microsoft.com/office/drawing/2014/main" id="{8C473522-C57E-BBC2-7F93-E9C202064D45}"/>
              </a:ext>
            </a:extLst>
          </p:cNvPr>
          <p:cNvSpPr txBox="1">
            <a:spLocks noChangeArrowheads="1"/>
          </p:cNvSpPr>
          <p:nvPr/>
        </p:nvSpPr>
        <p:spPr bwMode="auto">
          <a:xfrm>
            <a:off x="117475" y="3341688"/>
            <a:ext cx="1084263"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52" name="ZtxtP-Video">
            <a:extLst>
              <a:ext uri="{FF2B5EF4-FFF2-40B4-BE49-F238E27FC236}">
                <a16:creationId xmlns:a16="http://schemas.microsoft.com/office/drawing/2014/main" id="{AE189C15-DDED-38E2-622F-554366BFE1AA}"/>
              </a:ext>
            </a:extLst>
          </p:cNvPr>
          <p:cNvSpPr txBox="1">
            <a:spLocks noChangeArrowheads="1"/>
          </p:cNvSpPr>
          <p:nvPr/>
        </p:nvSpPr>
        <p:spPr bwMode="auto">
          <a:xfrm>
            <a:off x="125413" y="532288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88088" name="Image 42">
            <a:extLst>
              <a:ext uri="{FF2B5EF4-FFF2-40B4-BE49-F238E27FC236}">
                <a16:creationId xmlns:a16="http://schemas.microsoft.com/office/drawing/2014/main" id="{33C74638-01C3-2EF0-2C48-EC107D50A4D8}"/>
              </a:ext>
            </a:extLst>
          </p:cNvPr>
          <p:cNvPicPr>
            <a:picLocks noChangeAspect="1"/>
          </p:cNvPicPr>
          <p:nvPr/>
        </p:nvPicPr>
        <p:blipFill>
          <a:blip r:embed="rId10">
            <a:duotone>
              <a:schemeClr val="accent6">
                <a:shade val="45000"/>
                <a:satMod val="135000"/>
              </a:schemeClr>
              <a:prstClr val="white"/>
            </a:duotone>
          </a:blip>
          <a:srcRect/>
          <a:stretch>
            <a:fillRect/>
          </a:stretch>
        </p:blipFill>
        <p:spPr bwMode="auto">
          <a:xfrm>
            <a:off x="280988" y="1704975"/>
            <a:ext cx="779462" cy="661988"/>
          </a:xfrm>
          <a:prstGeom prst="rect">
            <a:avLst/>
          </a:prstGeom>
          <a:noFill/>
          <a:ln>
            <a:noFill/>
          </a:ln>
        </p:spPr>
      </p:pic>
      <p:pic>
        <p:nvPicPr>
          <p:cNvPr id="49173" name="PictoVideo">
            <a:extLst>
              <a:ext uri="{FF2B5EF4-FFF2-40B4-BE49-F238E27FC236}">
                <a16:creationId xmlns:a16="http://schemas.microsoft.com/office/drawing/2014/main" id="{4A89888F-0542-3506-1994-6EDDD253085D}"/>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93688"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74" name="ZoneTexte 30">
            <a:extLst>
              <a:ext uri="{FF2B5EF4-FFF2-40B4-BE49-F238E27FC236}">
                <a16:creationId xmlns:a16="http://schemas.microsoft.com/office/drawing/2014/main" id="{07DF3264-98E8-F2F7-A6EE-59D406B0ABBE}"/>
              </a:ext>
            </a:extLst>
          </p:cNvPr>
          <p:cNvSpPr txBox="1">
            <a:spLocks noChangeArrowheads="1"/>
          </p:cNvSpPr>
          <p:nvPr/>
        </p:nvSpPr>
        <p:spPr bwMode="auto">
          <a:xfrm>
            <a:off x="3101642" y="6372772"/>
            <a:ext cx="679887" cy="147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49175" name="ZoneTexte 30">
            <a:extLst>
              <a:ext uri="{FF2B5EF4-FFF2-40B4-BE49-F238E27FC236}">
                <a16:creationId xmlns:a16="http://schemas.microsoft.com/office/drawing/2014/main" id="{0E16A25C-A2F5-AE6D-40AF-1E937E2767DD}"/>
              </a:ext>
            </a:extLst>
          </p:cNvPr>
          <p:cNvSpPr txBox="1">
            <a:spLocks noChangeArrowheads="1"/>
          </p:cNvSpPr>
          <p:nvPr/>
        </p:nvSpPr>
        <p:spPr bwMode="auto">
          <a:xfrm>
            <a:off x="3101642" y="6372772"/>
            <a:ext cx="679887" cy="147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49176" name="ZoneTexte 30">
            <a:extLst>
              <a:ext uri="{FF2B5EF4-FFF2-40B4-BE49-F238E27FC236}">
                <a16:creationId xmlns:a16="http://schemas.microsoft.com/office/drawing/2014/main" id="{DD4E8403-FB15-031D-BC0C-276FAB56B8FA}"/>
              </a:ext>
            </a:extLst>
          </p:cNvPr>
          <p:cNvSpPr txBox="1">
            <a:spLocks noChangeArrowheads="1"/>
          </p:cNvSpPr>
          <p:nvPr/>
        </p:nvSpPr>
        <p:spPr bwMode="auto">
          <a:xfrm>
            <a:off x="3101642" y="6372772"/>
            <a:ext cx="679887" cy="147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pic>
        <p:nvPicPr>
          <p:cNvPr id="49178" name="Image 6" descr="3">
            <a:extLst>
              <a:ext uri="{FF2B5EF4-FFF2-40B4-BE49-F238E27FC236}">
                <a16:creationId xmlns:a16="http://schemas.microsoft.com/office/drawing/2014/main" id="{E4A1BA49-BAC6-8463-06A1-51737860B965}"/>
              </a:ext>
            </a:extLst>
          </p:cNvPr>
          <p:cNvPicPr>
            <a:picLocks/>
          </p:cNvPicPr>
          <p:nvPr>
            <p:custDataLst>
              <p:tags r:id="rId2"/>
            </p:custDataLst>
          </p:nvPr>
        </p:nvPicPr>
        <p:blipFill>
          <a:blip r:embed="rId12">
            <a:extLst>
              <a:ext uri="{28A0092B-C50C-407E-A947-70E740481C1C}">
                <a14:useLocalDpi xmlns:a14="http://schemas.microsoft.com/office/drawing/2010/main" val="0"/>
              </a:ext>
            </a:extLst>
          </a:blip>
          <a:srcRect/>
          <a:stretch>
            <a:fillRect/>
          </a:stretch>
        </p:blipFill>
        <p:spPr bwMode="auto">
          <a:xfrm>
            <a:off x="12574588" y="3348038"/>
            <a:ext cx="3937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9" name="Image 7">
            <a:extLst>
              <a:ext uri="{FF2B5EF4-FFF2-40B4-BE49-F238E27FC236}">
                <a16:creationId xmlns:a16="http://schemas.microsoft.com/office/drawing/2014/main" id="{53D8A8C4-699F-BE9F-81CF-A1A08083759D}"/>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ccolades 1">
            <a:extLst>
              <a:ext uri="{FF2B5EF4-FFF2-40B4-BE49-F238E27FC236}">
                <a16:creationId xmlns:a16="http://schemas.microsoft.com/office/drawing/2014/main" id="{8A9D9413-FB29-B9FC-FF06-B03F240B6093}"/>
              </a:ext>
            </a:extLst>
          </p:cNvPr>
          <p:cNvSpPr/>
          <p:nvPr/>
        </p:nvSpPr>
        <p:spPr>
          <a:xfrm>
            <a:off x="1639556" y="6146999"/>
            <a:ext cx="3687074" cy="380801"/>
          </a:xfrm>
          <a:prstGeom prst="bracePair">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3" name="Rectangle 2">
            <a:extLst>
              <a:ext uri="{FF2B5EF4-FFF2-40B4-BE49-F238E27FC236}">
                <a16:creationId xmlns:a16="http://schemas.microsoft.com/office/drawing/2014/main" id="{8B380E09-3D11-A08D-CD63-6245E1FAD7E9}"/>
              </a:ext>
            </a:extLst>
          </p:cNvPr>
          <p:cNvSpPr>
            <a:spLocks noChangeArrowheads="1"/>
          </p:cNvSpPr>
          <p:nvPr/>
        </p:nvSpPr>
        <p:spPr bwMode="auto">
          <a:xfrm>
            <a:off x="5322556" y="6172342"/>
            <a:ext cx="1647416" cy="49357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Aft>
                <a:spcPct val="45000"/>
              </a:spcAft>
              <a:buClr>
                <a:srgbClr val="618FFD"/>
              </a:buClr>
              <a:buFont typeface="Monotype Sorts" pitchFamily="2" charset="2"/>
              <a:buNone/>
              <a:defRPr/>
            </a:pPr>
            <a:r>
              <a:rPr lang="fr-FR" altLang="fr-FR" sz="1600" b="1" dirty="0">
                <a:solidFill>
                  <a:schemeClr val="accent4">
                    <a:lumMod val="75000"/>
                  </a:schemeClr>
                </a:solidFill>
                <a:cs typeface="Arial" panose="020B0604020202020204" pitchFamily="34" charset="0"/>
              </a:rPr>
              <a:t>Moins de 0,1 </a:t>
            </a:r>
            <a:r>
              <a:rPr lang="fr-FR" sz="1600" b="1" dirty="0">
                <a:solidFill>
                  <a:schemeClr val="accent4">
                    <a:lumMod val="75000"/>
                  </a:schemeClr>
                </a:solidFill>
                <a:cs typeface="Arial" panose="020B0604020202020204" pitchFamily="34" charset="0"/>
              </a:rPr>
              <a:t>µm     </a:t>
            </a:r>
            <a:r>
              <a:rPr lang="fr-FR" sz="1200" dirty="0">
                <a:solidFill>
                  <a:schemeClr val="accent4">
                    <a:lumMod val="75000"/>
                  </a:schemeClr>
                </a:solidFill>
                <a:cs typeface="Arial" panose="020B0604020202020204" pitchFamily="34" charset="0"/>
              </a:rPr>
              <a:t>sang</a:t>
            </a:r>
          </a:p>
        </p:txBody>
      </p:sp>
      <p:sp>
        <p:nvSpPr>
          <p:cNvPr id="56" name="Carré corné Info">
            <a:extLst>
              <a:ext uri="{FF2B5EF4-FFF2-40B4-BE49-F238E27FC236}">
                <a16:creationId xmlns:a16="http://schemas.microsoft.com/office/drawing/2014/main" id="{31982B06-4E75-0974-5CAF-3C4D29EF87C5}"/>
              </a:ext>
            </a:extLst>
          </p:cNvPr>
          <p:cNvSpPr/>
          <p:nvPr/>
        </p:nvSpPr>
        <p:spPr>
          <a:xfrm>
            <a:off x="138113" y="6016625"/>
            <a:ext cx="1354137" cy="544513"/>
          </a:xfrm>
          <a:prstGeom prst="foldedCorner">
            <a:avLst/>
          </a:prstGeom>
          <a:solidFill>
            <a:schemeClr val="bg1"/>
          </a:solidFill>
          <a:ln w="28575">
            <a:solidFill>
              <a:srgbClr val="771F4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771F45"/>
                </a:solidFill>
              </a:rPr>
              <a:t>2,5 micromètres</a:t>
            </a:r>
          </a:p>
        </p:txBody>
      </p:sp>
      <p:grpSp>
        <p:nvGrpSpPr>
          <p:cNvPr id="50" name="Groupe OUI / NON">
            <a:extLst>
              <a:ext uri="{FF2B5EF4-FFF2-40B4-BE49-F238E27FC236}">
                <a16:creationId xmlns:a16="http://schemas.microsoft.com/office/drawing/2014/main" id="{36B7D3E5-5A41-416F-B56B-4CA44542464A}"/>
              </a:ext>
            </a:extLst>
          </p:cNvPr>
          <p:cNvGrpSpPr>
            <a:grpSpLocks/>
          </p:cNvGrpSpPr>
          <p:nvPr/>
        </p:nvGrpSpPr>
        <p:grpSpPr bwMode="auto">
          <a:xfrm>
            <a:off x="11047412" y="242888"/>
            <a:ext cx="985838" cy="586867"/>
            <a:chOff x="10661839" y="250057"/>
            <a:chExt cx="1283656" cy="765126"/>
          </a:xfrm>
        </p:grpSpPr>
        <p:pic>
          <p:nvPicPr>
            <p:cNvPr id="53" name="pouce 4 oui">
              <a:extLst>
                <a:ext uri="{FF2B5EF4-FFF2-40B4-BE49-F238E27FC236}">
                  <a16:creationId xmlns:a16="http://schemas.microsoft.com/office/drawing/2014/main" id="{DFF54CD3-9353-4FE3-8CA6-F77CC21C1570}"/>
                </a:ext>
              </a:extLst>
            </p:cNvPr>
            <p:cNvPicPr>
              <a:picLocks noChangeAspect="1"/>
            </p:cNvPicPr>
            <p:nvPr/>
          </p:nvPicPr>
          <p:blipFill>
            <a:blip r:embed="rId14"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ouce 1 non">
              <a:extLst>
                <a:ext uri="{FF2B5EF4-FFF2-40B4-BE49-F238E27FC236}">
                  <a16:creationId xmlns:a16="http://schemas.microsoft.com/office/drawing/2014/main" id="{7B951DDD-0F50-4B62-8F89-4561AF3C28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 name="Rectangle 1">
            <a:extLst>
              <a:ext uri="{FF2B5EF4-FFF2-40B4-BE49-F238E27FC236}">
                <a16:creationId xmlns:a16="http://schemas.microsoft.com/office/drawing/2014/main" id="{9C39A072-584A-4F80-C94A-0330CE95C83F}"/>
              </a:ext>
            </a:extLst>
          </p:cNvPr>
          <p:cNvSpPr>
            <a:spLocks noChangeArrowheads="1"/>
          </p:cNvSpPr>
          <p:nvPr/>
        </p:nvSpPr>
        <p:spPr bwMode="auto">
          <a:xfrm>
            <a:off x="11276131" y="6354383"/>
            <a:ext cx="914281" cy="365077"/>
          </a:xfrm>
          <a:prstGeom prst="rect">
            <a:avLst/>
          </a:prstGeom>
          <a:solidFill>
            <a:srgbClr val="2F559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hangingPunct="1">
              <a:buClrTx/>
              <a:buFontTx/>
              <a:buNone/>
            </a:pPr>
            <a:r>
              <a:rPr lang="fr-FR" altLang="fr-FR" b="1">
                <a:solidFill>
                  <a:srgbClr val="FFC000"/>
                </a:solidFill>
              </a:rPr>
              <a:t>M</a:t>
            </a:r>
            <a:r>
              <a:rPr lang="fr-FR" altLang="fr-FR" b="1" baseline="30000">
                <a:solidFill>
                  <a:srgbClr val="FFC000"/>
                </a:solidFill>
              </a:rPr>
              <a:t>4</a:t>
            </a:r>
            <a:r>
              <a:rPr lang="fr-FR" altLang="fr-FR" b="1">
                <a:solidFill>
                  <a:srgbClr val="FFC000"/>
                </a:solidFill>
              </a:rPr>
              <a:t> - </a:t>
            </a:r>
            <a:fld id="{8CA385D2-136D-4473-80F7-B5192683ED9E}" type="slidenum">
              <a:rPr lang="fr-FR" altLang="fr-FR" b="1">
                <a:solidFill>
                  <a:srgbClr val="FFC000"/>
                </a:solidFill>
              </a:rPr>
              <a:pPr eaLnBrk="1" hangingPunct="1">
                <a:buClrTx/>
                <a:buFontTx/>
                <a:buNone/>
              </a:pPr>
              <a:t>77</a:t>
            </a:fld>
            <a:endParaRPr lang="fr-FR" altLang="fr-FR" b="1">
              <a:solidFill>
                <a:srgbClr val="FFC000"/>
              </a:solidFill>
            </a:endParaRPr>
          </a:p>
        </p:txBody>
      </p:sp>
      <p:pic>
        <p:nvPicPr>
          <p:cNvPr id="21" name="Retour">
            <a:hlinkClick r:id="rId15" action="ppaction://hlinksldjump"/>
            <a:extLst>
              <a:ext uri="{FF2B5EF4-FFF2-40B4-BE49-F238E27FC236}">
                <a16:creationId xmlns:a16="http://schemas.microsoft.com/office/drawing/2014/main" id="{31518D3F-797F-D950-28D7-681F35DB13A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custDataLst>
      <p:tags r:id="rId1"/>
    </p:custData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808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88088"/>
                  </p:tgtEl>
                </p:cond>
              </p:nextCondLst>
            </p:seq>
            <p:seq concurrent="1" nextAc="seek">
              <p:cTn id="11" restart="whenNotActive" fill="hold" evtFilter="cancelBubble" nodeType="interactiveSeq">
                <p:stCondLst>
                  <p:cond evt="onClick" delay="0">
                    <p:tgtEl>
                      <p:spTgt spid="13"/>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21" restart="whenNotActive" fill="hold" evtFilter="cancelBubble" nodeType="interactiveSeq">
                <p:stCondLst>
                  <p:cond evt="onClick" delay="0">
                    <p:tgtEl>
                      <p:spTgt spid="16"/>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23"/>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916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2"/>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childTnLst>
        </p:cTn>
      </p:par>
    </p:tnLst>
    <p:bldLst>
      <p:bldP spid="143" grpId="0" animBg="1"/>
      <p:bldP spid="141" grpId="0"/>
      <p:bldP spid="142" grpId="0"/>
      <p:bldP spid="144" grpId="0" animBg="1"/>
      <p:bldP spid="145" grpId="0" animBg="1"/>
      <p:bldP spid="49162" grpId="0"/>
      <p:bldP spid="2" grpId="0" animBg="1"/>
      <p:bldP spid="3" grpId="0"/>
      <p:bldP spid="56" grpId="0" animBg="1"/>
      <p:bldP spid="56" grpId="1"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effet PM sur plante envirnmt">
            <a:extLst>
              <a:ext uri="{FF2B5EF4-FFF2-40B4-BE49-F238E27FC236}">
                <a16:creationId xmlns:a16="http://schemas.microsoft.com/office/drawing/2014/main" id="{6AB9FEEC-C834-3D78-E740-AEA3CC03BB8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390451" y="1968872"/>
            <a:ext cx="2824959" cy="4081409"/>
          </a:xfrm>
          <a:prstGeom prst="rect">
            <a:avLst/>
          </a:prstGeom>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Quels sont les effets des particules sur l’environnement ? </a:t>
            </a:r>
          </a:p>
        </p:txBody>
      </p:sp>
      <p:sp>
        <p:nvSpPr>
          <p:cNvPr id="4" name="Texte 2">
            <a:extLst>
              <a:ext uri="{FF2B5EF4-FFF2-40B4-BE49-F238E27FC236}">
                <a16:creationId xmlns:a16="http://schemas.microsoft.com/office/drawing/2014/main" id="{06A65EBD-D7EE-714D-590F-3A091BBAE85E}"/>
              </a:ext>
            </a:extLst>
          </p:cNvPr>
          <p:cNvSpPr txBox="1">
            <a:spLocks noChangeArrowheads="1"/>
          </p:cNvSpPr>
          <p:nvPr/>
        </p:nvSpPr>
        <p:spPr bwMode="auto">
          <a:xfrm>
            <a:off x="6212958" y="4081409"/>
            <a:ext cx="512683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fr-FR" sz="2000" b="1" dirty="0">
                <a:solidFill>
                  <a:schemeClr val="accent1">
                    <a:lumMod val="75000"/>
                  </a:schemeClr>
                </a:solidFill>
              </a:rPr>
              <a:t>Les bâtiments </a:t>
            </a:r>
            <a:r>
              <a:rPr lang="fr-FR" sz="2000" dirty="0">
                <a:solidFill>
                  <a:schemeClr val="accent1">
                    <a:lumMod val="75000"/>
                  </a:schemeClr>
                </a:solidFill>
              </a:rPr>
              <a:t>salis par ces particules représentent l’impact environnemental le plus visible. Leur remise en état, par nettoyage ou ravalement, entraîne des coûts importants.</a:t>
            </a:r>
            <a:endParaRPr lang="fr-FR" sz="2000" b="1" dirty="0">
              <a:solidFill>
                <a:schemeClr val="accent1">
                  <a:lumMod val="75000"/>
                </a:schemeClr>
              </a:solidFill>
            </a:endParaRPr>
          </a:p>
        </p:txBody>
      </p:sp>
      <p:sp>
        <p:nvSpPr>
          <p:cNvPr id="12" name="Texte 1">
            <a:extLst>
              <a:ext uri="{FF2B5EF4-FFF2-40B4-BE49-F238E27FC236}">
                <a16:creationId xmlns:a16="http://schemas.microsoft.com/office/drawing/2014/main" id="{0AB90CC8-AC84-C1F0-B7A0-1C842EC41915}"/>
              </a:ext>
            </a:extLst>
          </p:cNvPr>
          <p:cNvSpPr txBox="1">
            <a:spLocks noChangeArrowheads="1"/>
          </p:cNvSpPr>
          <p:nvPr/>
        </p:nvSpPr>
        <p:spPr bwMode="auto">
          <a:xfrm>
            <a:off x="3874511" y="1917762"/>
            <a:ext cx="64982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Bef>
                <a:spcPts val="438"/>
              </a:spcBef>
              <a:buNone/>
            </a:pPr>
            <a:r>
              <a:rPr lang="fr-FR" sz="2000" b="1" dirty="0">
                <a:solidFill>
                  <a:schemeClr val="accent1">
                    <a:lumMod val="75000"/>
                  </a:schemeClr>
                </a:solidFill>
              </a:rPr>
              <a:t>Les particules </a:t>
            </a:r>
            <a:r>
              <a:rPr lang="fr-FR" sz="2000" dirty="0">
                <a:solidFill>
                  <a:schemeClr val="accent1">
                    <a:lumMod val="75000"/>
                  </a:schemeClr>
                </a:solidFill>
              </a:rPr>
              <a:t>forment </a:t>
            </a:r>
            <a:r>
              <a:rPr lang="fr-FR" sz="2000" b="1" dirty="0">
                <a:solidFill>
                  <a:schemeClr val="accent1">
                    <a:lumMod val="75000"/>
                  </a:schemeClr>
                </a:solidFill>
              </a:rPr>
              <a:t>une couche de poussières sur les plantes</a:t>
            </a:r>
            <a:r>
              <a:rPr lang="fr-FR" sz="2000" dirty="0">
                <a:solidFill>
                  <a:schemeClr val="accent1">
                    <a:lumMod val="75000"/>
                  </a:schemeClr>
                </a:solidFill>
              </a:rPr>
              <a:t> qui les </a:t>
            </a:r>
            <a:r>
              <a:rPr lang="fr-FR" sz="2000" b="1" dirty="0">
                <a:solidFill>
                  <a:schemeClr val="accent1">
                    <a:lumMod val="75000"/>
                  </a:schemeClr>
                </a:solidFill>
              </a:rPr>
              <a:t>empêche</a:t>
            </a:r>
            <a:r>
              <a:rPr lang="fr-FR" sz="2000" dirty="0">
                <a:solidFill>
                  <a:schemeClr val="accent1">
                    <a:lumMod val="75000"/>
                  </a:schemeClr>
                </a:solidFill>
              </a:rPr>
              <a:t> de recevoir </a:t>
            </a:r>
            <a:r>
              <a:rPr lang="fr-FR" sz="2000" b="1" dirty="0">
                <a:solidFill>
                  <a:schemeClr val="accent1">
                    <a:lumMod val="75000"/>
                  </a:schemeClr>
                </a:solidFill>
              </a:rPr>
              <a:t>la lumière nécessaire à leur croissance et donc de profiter de la photosynthèse (importance sur les rendements agricoles).</a:t>
            </a:r>
          </a:p>
        </p:txBody>
      </p:sp>
      <p:cxnSp>
        <p:nvCxnSpPr>
          <p:cNvPr id="5" name="Connecteur droit avec flèche 4">
            <a:extLst>
              <a:ext uri="{FF2B5EF4-FFF2-40B4-BE49-F238E27FC236}">
                <a16:creationId xmlns:a16="http://schemas.microsoft.com/office/drawing/2014/main" id="{E06D4616-1EBA-AD9B-A5AF-F095AD7422CC}"/>
              </a:ext>
            </a:extLst>
          </p:cNvPr>
          <p:cNvCxnSpPr>
            <a:cxnSpLocks/>
          </p:cNvCxnSpPr>
          <p:nvPr/>
        </p:nvCxnSpPr>
        <p:spPr>
          <a:xfrm flipH="1">
            <a:off x="4901609" y="3133384"/>
            <a:ext cx="1752546" cy="1043192"/>
          </a:xfrm>
          <a:prstGeom prst="straightConnector1">
            <a:avLst/>
          </a:prstGeom>
          <a:ln w="38100">
            <a:solidFill>
              <a:srgbClr val="2B2E7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869FACBC-0698-D520-77CD-21B22523C30B}"/>
              </a:ext>
            </a:extLst>
          </p:cNvPr>
          <p:cNvCxnSpPr>
            <a:cxnSpLocks/>
          </p:cNvCxnSpPr>
          <p:nvPr/>
        </p:nvCxnSpPr>
        <p:spPr>
          <a:xfrm flipH="1">
            <a:off x="4901609" y="3654980"/>
            <a:ext cx="876273" cy="927653"/>
          </a:xfrm>
          <a:prstGeom prst="straightConnector1">
            <a:avLst/>
          </a:prstGeom>
          <a:ln w="38100">
            <a:solidFill>
              <a:srgbClr val="2B2E7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081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2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2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6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20" name="Titre de la diapositive">
            <a:extLst>
              <a:ext uri="{FF2B5EF4-FFF2-40B4-BE49-F238E27FC236}">
                <a16:creationId xmlns:a16="http://schemas.microsoft.com/office/drawing/2014/main" id="{646FBB91-4CE6-28B1-CF40-5A9F793673BF}"/>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Qu’est-ce que la mesure optique ?</a:t>
            </a:r>
          </a:p>
        </p:txBody>
      </p:sp>
      <p:sp>
        <p:nvSpPr>
          <p:cNvPr id="2" name="Texte 1">
            <a:extLst>
              <a:ext uri="{FF2B5EF4-FFF2-40B4-BE49-F238E27FC236}">
                <a16:creationId xmlns:a16="http://schemas.microsoft.com/office/drawing/2014/main" id="{505B8FE6-D283-A103-275D-3D99ABC6CE23}"/>
              </a:ext>
            </a:extLst>
          </p:cNvPr>
          <p:cNvSpPr txBox="1">
            <a:spLocks noChangeArrowheads="1"/>
          </p:cNvSpPr>
          <p:nvPr/>
        </p:nvSpPr>
        <p:spPr bwMode="auto">
          <a:xfrm>
            <a:off x="1678130" y="1184350"/>
            <a:ext cx="10512282" cy="7100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r>
              <a:rPr lang="fr-FR" sz="2000" dirty="0">
                <a:solidFill>
                  <a:srgbClr val="2F5597"/>
                </a:solidFill>
              </a:rPr>
              <a:t>Les méthodes de </a:t>
            </a:r>
            <a:r>
              <a:rPr lang="fr-FR" sz="2000" b="1" dirty="0">
                <a:solidFill>
                  <a:srgbClr val="2F5597"/>
                </a:solidFill>
              </a:rPr>
              <a:t>mesure optique </a:t>
            </a:r>
            <a:r>
              <a:rPr lang="fr-FR" sz="2000" dirty="0">
                <a:solidFill>
                  <a:srgbClr val="2F5597"/>
                </a:solidFill>
              </a:rPr>
              <a:t>font appel aux lois </a:t>
            </a:r>
            <a:r>
              <a:rPr lang="fr-FR" sz="2000" b="1" dirty="0">
                <a:solidFill>
                  <a:srgbClr val="2F5597"/>
                </a:solidFill>
              </a:rPr>
              <a:t>de diffusion de la lumière par les particules</a:t>
            </a:r>
            <a:r>
              <a:rPr lang="fr-FR" sz="2000" dirty="0">
                <a:solidFill>
                  <a:srgbClr val="2F5597"/>
                </a:solidFill>
              </a:rPr>
              <a:t>. </a:t>
            </a:r>
          </a:p>
          <a:p>
            <a:r>
              <a:rPr lang="fr-FR" sz="2000" dirty="0">
                <a:solidFill>
                  <a:srgbClr val="2F5597"/>
                </a:solidFill>
              </a:rPr>
              <a:t>Ce </a:t>
            </a:r>
            <a:r>
              <a:rPr lang="fr-FR" sz="2000" b="1" dirty="0">
                <a:solidFill>
                  <a:srgbClr val="2F5597"/>
                </a:solidFill>
              </a:rPr>
              <a:t>compteur optique </a:t>
            </a:r>
            <a:r>
              <a:rPr lang="fr-FR" sz="2000" dirty="0">
                <a:solidFill>
                  <a:srgbClr val="2F5597"/>
                </a:solidFill>
              </a:rPr>
              <a:t>de particules est basé sur </a:t>
            </a:r>
            <a:r>
              <a:rPr lang="fr-FR" sz="2000" b="1" dirty="0">
                <a:solidFill>
                  <a:srgbClr val="2F5597"/>
                </a:solidFill>
              </a:rPr>
              <a:t>la mesure de l’intensité diffusée par une particule</a:t>
            </a:r>
            <a:r>
              <a:rPr lang="fr-FR" sz="2000" dirty="0">
                <a:solidFill>
                  <a:srgbClr val="2F5597"/>
                </a:solidFill>
              </a:rPr>
              <a:t>.</a:t>
            </a:r>
          </a:p>
        </p:txBody>
      </p:sp>
      <p:pic>
        <p:nvPicPr>
          <p:cNvPr id="4" name="Schèma de la mesure optique">
            <a:extLst>
              <a:ext uri="{FF2B5EF4-FFF2-40B4-BE49-F238E27FC236}">
                <a16:creationId xmlns:a16="http://schemas.microsoft.com/office/drawing/2014/main" id="{27803993-0B48-2E1E-53DF-0EAF0D89C6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0537" y="2559437"/>
            <a:ext cx="8587247" cy="3794946"/>
          </a:xfrm>
          <a:prstGeom prst="rect">
            <a:avLst/>
          </a:prstGeom>
        </p:spPr>
      </p:pic>
      <p:sp>
        <p:nvSpPr>
          <p:cNvPr id="5" name="Numéro 1">
            <a:extLst>
              <a:ext uri="{FF2B5EF4-FFF2-40B4-BE49-F238E27FC236}">
                <a16:creationId xmlns:a16="http://schemas.microsoft.com/office/drawing/2014/main" id="{A58EAFC5-4FCA-81BF-79B4-4EE3308D318B}"/>
              </a:ext>
            </a:extLst>
          </p:cNvPr>
          <p:cNvSpPr/>
          <p:nvPr/>
        </p:nvSpPr>
        <p:spPr bwMode="auto">
          <a:xfrm>
            <a:off x="4762642" y="2407623"/>
            <a:ext cx="405269" cy="43305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2800" b="1" dirty="0">
                <a:solidFill>
                  <a:schemeClr val="bg1"/>
                </a:solidFill>
              </a:rPr>
              <a:t>1</a:t>
            </a:r>
          </a:p>
        </p:txBody>
      </p:sp>
      <p:sp>
        <p:nvSpPr>
          <p:cNvPr id="6" name="bulle 1">
            <a:extLst>
              <a:ext uri="{FF2B5EF4-FFF2-40B4-BE49-F238E27FC236}">
                <a16:creationId xmlns:a16="http://schemas.microsoft.com/office/drawing/2014/main" id="{A3FA33FB-2034-A881-530C-1B4D4D344E22}"/>
              </a:ext>
            </a:extLst>
          </p:cNvPr>
          <p:cNvSpPr/>
          <p:nvPr/>
        </p:nvSpPr>
        <p:spPr bwMode="auto">
          <a:xfrm>
            <a:off x="3200237" y="3733162"/>
            <a:ext cx="3530081" cy="159391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dirty="0">
                <a:solidFill>
                  <a:schemeClr val="bg1"/>
                </a:solidFill>
                <a:cs typeface="Arial" panose="020B0604020202020204" pitchFamily="34" charset="0"/>
              </a:rPr>
              <a:t>Un </a:t>
            </a:r>
            <a:r>
              <a:rPr lang="fr-FR" altLang="fr-FR" b="1" dirty="0">
                <a:solidFill>
                  <a:schemeClr val="bg1"/>
                </a:solidFill>
                <a:cs typeface="Arial" panose="020B0604020202020204" pitchFamily="34" charset="0"/>
              </a:rPr>
              <a:t>faisceau laser </a:t>
            </a:r>
            <a:r>
              <a:rPr lang="fr-FR" altLang="fr-FR" dirty="0">
                <a:solidFill>
                  <a:schemeClr val="bg1"/>
                </a:solidFill>
                <a:cs typeface="Arial" panose="020B0604020202020204" pitchFamily="34" charset="0"/>
              </a:rPr>
              <a:t>est focalisé sur </a:t>
            </a:r>
          </a:p>
          <a:p>
            <a:pPr algn="ctr">
              <a:buClrTx/>
              <a:buFontTx/>
              <a:buNone/>
            </a:pPr>
            <a:r>
              <a:rPr lang="fr-FR" altLang="fr-FR" dirty="0">
                <a:solidFill>
                  <a:schemeClr val="bg1"/>
                </a:solidFill>
                <a:cs typeface="Arial" panose="020B0604020202020204" pitchFamily="34" charset="0"/>
              </a:rPr>
              <a:t>un volume de mesure à travers lequel les particules en suspension passent une par une.</a:t>
            </a:r>
            <a:endParaRPr lang="fr-FR" altLang="fr-FR" dirty="0">
              <a:solidFill>
                <a:schemeClr val="bg1"/>
              </a:solidFill>
              <a:highlight>
                <a:srgbClr val="FFFF00"/>
              </a:highlight>
              <a:cs typeface="Arial" panose="020B0604020202020204" pitchFamily="34" charset="0"/>
            </a:endParaRPr>
          </a:p>
        </p:txBody>
      </p:sp>
      <p:sp>
        <p:nvSpPr>
          <p:cNvPr id="8" name="Numéro 3">
            <a:extLst>
              <a:ext uri="{FF2B5EF4-FFF2-40B4-BE49-F238E27FC236}">
                <a16:creationId xmlns:a16="http://schemas.microsoft.com/office/drawing/2014/main" id="{B10CFF24-8629-96D1-6E80-66F8D57BA259}"/>
              </a:ext>
            </a:extLst>
          </p:cNvPr>
          <p:cNvSpPr/>
          <p:nvPr/>
        </p:nvSpPr>
        <p:spPr bwMode="auto">
          <a:xfrm>
            <a:off x="8638695" y="3409556"/>
            <a:ext cx="405269" cy="43305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2800" b="1" dirty="0">
                <a:solidFill>
                  <a:schemeClr val="bg1"/>
                </a:solidFill>
              </a:rPr>
              <a:t>3</a:t>
            </a:r>
          </a:p>
        </p:txBody>
      </p:sp>
      <p:sp>
        <p:nvSpPr>
          <p:cNvPr id="9" name="bulle 3">
            <a:extLst>
              <a:ext uri="{FF2B5EF4-FFF2-40B4-BE49-F238E27FC236}">
                <a16:creationId xmlns:a16="http://schemas.microsoft.com/office/drawing/2014/main" id="{23A7D178-176C-8356-4626-4EADC36895ED}"/>
              </a:ext>
            </a:extLst>
          </p:cNvPr>
          <p:cNvSpPr/>
          <p:nvPr/>
        </p:nvSpPr>
        <p:spPr bwMode="auto">
          <a:xfrm>
            <a:off x="9113707" y="2233702"/>
            <a:ext cx="2277614" cy="163858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dirty="0">
                <a:solidFill>
                  <a:schemeClr val="bg1"/>
                </a:solidFill>
                <a:cs typeface="Arial" panose="020B0604020202020204" pitchFamily="34" charset="0"/>
              </a:rPr>
              <a:t>La quantité de lumière diffusée à un angle </a:t>
            </a:r>
            <a:r>
              <a:rPr lang="el-GR" altLang="fr-FR" dirty="0">
                <a:solidFill>
                  <a:schemeClr val="bg1"/>
                </a:solidFill>
                <a:cs typeface="Arial" panose="020B0604020202020204" pitchFamily="34" charset="0"/>
              </a:rPr>
              <a:t>β</a:t>
            </a:r>
            <a:r>
              <a:rPr lang="fr-FR" altLang="fr-FR" dirty="0">
                <a:solidFill>
                  <a:schemeClr val="bg1"/>
                </a:solidFill>
                <a:cs typeface="Arial" panose="020B0604020202020204" pitchFamily="34" charset="0"/>
              </a:rPr>
              <a:t> est alors mesurée par un détecteur.</a:t>
            </a:r>
            <a:endParaRPr lang="fr-FR" altLang="fr-FR" dirty="0">
              <a:solidFill>
                <a:schemeClr val="bg1"/>
              </a:solidFill>
              <a:highlight>
                <a:srgbClr val="FFFF00"/>
              </a:highlight>
              <a:cs typeface="Arial" panose="020B0604020202020204" pitchFamily="34" charset="0"/>
            </a:endParaRPr>
          </a:p>
        </p:txBody>
      </p:sp>
      <p:sp>
        <p:nvSpPr>
          <p:cNvPr id="12" name="Numéro 4">
            <a:extLst>
              <a:ext uri="{FF2B5EF4-FFF2-40B4-BE49-F238E27FC236}">
                <a16:creationId xmlns:a16="http://schemas.microsoft.com/office/drawing/2014/main" id="{87289918-1CC9-0612-1758-27C42F596046}"/>
              </a:ext>
            </a:extLst>
          </p:cNvPr>
          <p:cNvSpPr/>
          <p:nvPr/>
        </p:nvSpPr>
        <p:spPr bwMode="auto">
          <a:xfrm>
            <a:off x="8450344" y="5983514"/>
            <a:ext cx="410479" cy="43305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2800" b="1" dirty="0">
                <a:solidFill>
                  <a:schemeClr val="bg1"/>
                </a:solidFill>
              </a:rPr>
              <a:t>4</a:t>
            </a:r>
          </a:p>
        </p:txBody>
      </p:sp>
      <p:sp>
        <p:nvSpPr>
          <p:cNvPr id="13" name="bulle 4">
            <a:extLst>
              <a:ext uri="{FF2B5EF4-FFF2-40B4-BE49-F238E27FC236}">
                <a16:creationId xmlns:a16="http://schemas.microsoft.com/office/drawing/2014/main" id="{D817C5C8-56E3-737D-35D1-64A629A60D6C}"/>
              </a:ext>
            </a:extLst>
          </p:cNvPr>
          <p:cNvSpPr/>
          <p:nvPr/>
        </p:nvSpPr>
        <p:spPr bwMode="auto">
          <a:xfrm>
            <a:off x="4912353" y="5361118"/>
            <a:ext cx="3437416" cy="135834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dirty="0">
                <a:solidFill>
                  <a:schemeClr val="bg1"/>
                </a:solidFill>
                <a:cs typeface="Arial" panose="020B0604020202020204" pitchFamily="34" charset="0"/>
              </a:rPr>
              <a:t>Des algorithmes sont ensuite utilisés afin d’obtenir la taille de la particule connaissant son spectre de diffusion angulaire.</a:t>
            </a:r>
            <a:endParaRPr lang="fr-FR" altLang="fr-FR" dirty="0">
              <a:solidFill>
                <a:schemeClr val="bg1"/>
              </a:solidFill>
              <a:highlight>
                <a:srgbClr val="FFFF00"/>
              </a:highlight>
              <a:cs typeface="Arial" panose="020B0604020202020204" pitchFamily="34" charset="0"/>
            </a:endParaRPr>
          </a:p>
        </p:txBody>
      </p:sp>
      <p:sp>
        <p:nvSpPr>
          <p:cNvPr id="16" name="Numéro 2">
            <a:extLst>
              <a:ext uri="{FF2B5EF4-FFF2-40B4-BE49-F238E27FC236}">
                <a16:creationId xmlns:a16="http://schemas.microsoft.com/office/drawing/2014/main" id="{2D316539-7EEE-D568-90EB-4E61165F029C}"/>
              </a:ext>
            </a:extLst>
          </p:cNvPr>
          <p:cNvSpPr/>
          <p:nvPr/>
        </p:nvSpPr>
        <p:spPr bwMode="auto">
          <a:xfrm>
            <a:off x="6568487" y="2794832"/>
            <a:ext cx="405269" cy="47562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2800" b="1" dirty="0">
                <a:solidFill>
                  <a:schemeClr val="bg1"/>
                </a:solidFill>
              </a:rPr>
              <a:t>2</a:t>
            </a:r>
          </a:p>
        </p:txBody>
      </p:sp>
      <p:sp>
        <p:nvSpPr>
          <p:cNvPr id="17" name="bulle 2">
            <a:extLst>
              <a:ext uri="{FF2B5EF4-FFF2-40B4-BE49-F238E27FC236}">
                <a16:creationId xmlns:a16="http://schemas.microsoft.com/office/drawing/2014/main" id="{8E29E2E8-61B8-969C-6C1B-79B27135D1E6}"/>
              </a:ext>
            </a:extLst>
          </p:cNvPr>
          <p:cNvSpPr/>
          <p:nvPr/>
        </p:nvSpPr>
        <p:spPr bwMode="auto">
          <a:xfrm>
            <a:off x="5786259" y="1019355"/>
            <a:ext cx="3530081" cy="174143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b="1" dirty="0">
                <a:solidFill>
                  <a:schemeClr val="bg1"/>
                </a:solidFill>
                <a:cs typeface="Arial" panose="020B0604020202020204" pitchFamily="34" charset="0"/>
              </a:rPr>
              <a:t>Les particules absorbent </a:t>
            </a:r>
            <a:r>
              <a:rPr lang="fr-FR" altLang="fr-FR" dirty="0">
                <a:solidFill>
                  <a:schemeClr val="bg1"/>
                </a:solidFill>
                <a:cs typeface="Arial" panose="020B0604020202020204" pitchFamily="34" charset="0"/>
              </a:rPr>
              <a:t>ou </a:t>
            </a:r>
            <a:r>
              <a:rPr lang="fr-FR" altLang="fr-FR" b="1" dirty="0">
                <a:solidFill>
                  <a:schemeClr val="bg1"/>
                </a:solidFill>
                <a:cs typeface="Arial" panose="020B0604020202020204" pitchFamily="34" charset="0"/>
              </a:rPr>
              <a:t>diffusent</a:t>
            </a:r>
            <a:r>
              <a:rPr lang="fr-FR" altLang="fr-FR" dirty="0">
                <a:solidFill>
                  <a:schemeClr val="bg1"/>
                </a:solidFill>
                <a:cs typeface="Arial" panose="020B0604020202020204" pitchFamily="34" charset="0"/>
              </a:rPr>
              <a:t> le faisceau lumineux.</a:t>
            </a:r>
          </a:p>
          <a:p>
            <a:pPr algn="ctr">
              <a:buClrTx/>
              <a:buFontTx/>
              <a:buNone/>
            </a:pPr>
            <a:r>
              <a:rPr lang="fr-FR" altLang="fr-FR" dirty="0">
                <a:solidFill>
                  <a:schemeClr val="bg1"/>
                </a:solidFill>
                <a:cs typeface="Arial" panose="020B0604020202020204" pitchFamily="34" charset="0"/>
              </a:rPr>
              <a:t>La </a:t>
            </a:r>
            <a:r>
              <a:rPr lang="fr-FR" altLang="fr-FR" b="1" dirty="0">
                <a:solidFill>
                  <a:schemeClr val="bg1"/>
                </a:solidFill>
                <a:cs typeface="Arial" panose="020B0604020202020204" pitchFamily="34" charset="0"/>
              </a:rPr>
              <a:t>quantité de lumière </a:t>
            </a:r>
            <a:r>
              <a:rPr lang="fr-FR" altLang="fr-FR" dirty="0">
                <a:solidFill>
                  <a:schemeClr val="bg1"/>
                </a:solidFill>
                <a:cs typeface="Arial" panose="020B0604020202020204" pitchFamily="34" charset="0"/>
              </a:rPr>
              <a:t>absorbée ou diffusée va être </a:t>
            </a:r>
            <a:r>
              <a:rPr lang="fr-FR" altLang="fr-FR" b="1" dirty="0">
                <a:solidFill>
                  <a:schemeClr val="bg1"/>
                </a:solidFill>
                <a:cs typeface="Arial" panose="020B0604020202020204" pitchFamily="34" charset="0"/>
              </a:rPr>
              <a:t>fonction de la concentration en particules</a:t>
            </a:r>
            <a:r>
              <a:rPr lang="fr-FR" altLang="fr-FR" dirty="0">
                <a:solidFill>
                  <a:schemeClr val="bg1"/>
                </a:solidFill>
                <a:cs typeface="Arial" panose="020B0604020202020204" pitchFamily="34" charset="0"/>
              </a:rPr>
              <a:t>.</a:t>
            </a:r>
            <a:endParaRPr lang="fr-FR" altLang="fr-FR" dirty="0">
              <a:solidFill>
                <a:schemeClr val="bg1"/>
              </a:solidFill>
              <a:highlight>
                <a:srgbClr val="FFFF00"/>
              </a:highlight>
              <a:cs typeface="Arial" panose="020B0604020202020204" pitchFamily="34" charset="0"/>
            </a:endParaRPr>
          </a:p>
        </p:txBody>
      </p:sp>
      <p:pic>
        <p:nvPicPr>
          <p:cNvPr id="18" name="Image 17">
            <a:hlinkClick r:id="rId4" action="ppaction://hlinksldjump"/>
            <a:extLst>
              <a:ext uri="{FF2B5EF4-FFF2-40B4-BE49-F238E27FC236}">
                <a16:creationId xmlns:a16="http://schemas.microsoft.com/office/drawing/2014/main" id="{855758E9-13D5-AE15-6FE8-A5C479384E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4025" y="2725455"/>
            <a:ext cx="745478" cy="703545"/>
          </a:xfrm>
          <a:prstGeom prst="rect">
            <a:avLst/>
          </a:prstGeom>
        </p:spPr>
      </p:pic>
    </p:spTree>
    <p:extLst>
      <p:ext uri="{BB962C8B-B14F-4D97-AF65-F5344CB8AC3E}">
        <p14:creationId xmlns:p14="http://schemas.microsoft.com/office/powerpoint/2010/main" val="187684502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
                                        <p:tgtEl>
                                          <p:spTgt spid="4"/>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3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60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9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1" restart="whenNotActive" fill="hold" evtFilter="cancelBubble" nodeType="interactiveSeq">
                <p:stCondLst>
                  <p:cond evt="onClick" delay="0">
                    <p:tgtEl>
                      <p:spTgt spid="8"/>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1" nodeType="clickEffect">
                                  <p:stCondLst>
                                    <p:cond delay="0"/>
                                  </p:stCondLst>
                                  <p:childTnLst>
                                    <p:set>
                                      <p:cBhvr>
                                        <p:cTn id="39"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9" restart="whenNotActive" fill="hold" evtFilter="cancelBubble" nodeType="interactiveSeq">
                <p:stCondLst>
                  <p:cond evt="onClick" delay="0">
                    <p:tgtEl>
                      <p:spTgt spid="16"/>
                    </p:tgtEl>
                  </p:cond>
                </p:stCondLst>
                <p:endSync evt="end" delay="0">
                  <p:rtn val="all"/>
                </p:endSync>
                <p:childTnLst>
                  <p:par>
                    <p:cTn id="50" fill="hold">
                      <p:stCondLst>
                        <p:cond delay="0"/>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grpId="1" nodeType="clickEffect">
                                  <p:stCondLst>
                                    <p:cond delay="0"/>
                                  </p:stCondLst>
                                  <p:childTnLst>
                                    <p:set>
                                      <p:cBhvr>
                                        <p:cTn id="5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 grpId="0"/>
      <p:bldP spid="5" grpId="0" animBg="1"/>
      <p:bldP spid="6" grpId="0" animBg="1"/>
      <p:bldP spid="6" grpId="1" animBg="1"/>
      <p:bldP spid="8" grpId="0" animBg="1"/>
      <p:bldP spid="9" grpId="0" animBg="1"/>
      <p:bldP spid="9" grpId="1" animBg="1"/>
      <p:bldP spid="12" grpId="0" animBg="1"/>
      <p:bldP spid="13" grpId="0" animBg="1"/>
      <p:bldP spid="13" grpId="1" animBg="1"/>
      <p:bldP spid="16" grpId="0" animBg="1"/>
      <p:bldP spid="17" grpId="0" animBg="1"/>
      <p:bldP spid="1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C6E29E18-1DCB-C085-1451-E0A05AD83809}"/>
              </a:ext>
            </a:extLst>
          </p:cNvPr>
          <p:cNvGrpSpPr/>
          <p:nvPr/>
        </p:nvGrpSpPr>
        <p:grpSpPr>
          <a:xfrm>
            <a:off x="7428928" y="1371414"/>
            <a:ext cx="3405224" cy="2692347"/>
            <a:chOff x="7428928" y="1147675"/>
            <a:chExt cx="3405224" cy="2692347"/>
          </a:xfrm>
        </p:grpSpPr>
        <p:sp>
          <p:nvSpPr>
            <p:cNvPr id="8" name="Texte 2">
              <a:extLst>
                <a:ext uri="{FF2B5EF4-FFF2-40B4-BE49-F238E27FC236}">
                  <a16:creationId xmlns:a16="http://schemas.microsoft.com/office/drawing/2014/main" id="{C9B0B836-9135-5B01-2D73-3A113AF816B8}"/>
                </a:ext>
              </a:extLst>
            </p:cNvPr>
            <p:cNvSpPr txBox="1">
              <a:spLocks noChangeArrowheads="1"/>
            </p:cNvSpPr>
            <p:nvPr/>
          </p:nvSpPr>
          <p:spPr bwMode="auto">
            <a:xfrm>
              <a:off x="7428928" y="3182598"/>
              <a:ext cx="3405224" cy="657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lnSpc>
                  <a:spcPct val="104000"/>
                </a:lnSpc>
                <a:spcBef>
                  <a:spcPts val="1000"/>
                </a:spcBef>
                <a:spcAft>
                  <a:spcPts val="800"/>
                </a:spcAft>
                <a:buNone/>
              </a:pPr>
              <a:r>
                <a:rPr lang="fr-FR" altLang="fr-FR" sz="1800" b="1" dirty="0">
                  <a:solidFill>
                    <a:srgbClr val="2F5597"/>
                  </a:solidFill>
                </a:rPr>
                <a:t>Informer et sensibiliser la population</a:t>
              </a:r>
            </a:p>
          </p:txBody>
        </p:sp>
        <p:pic>
          <p:nvPicPr>
            <p:cNvPr id="6" name="Image 5">
              <a:extLst>
                <a:ext uri="{FF2B5EF4-FFF2-40B4-BE49-F238E27FC236}">
                  <a16:creationId xmlns:a16="http://schemas.microsoft.com/office/drawing/2014/main" id="{F107B0A6-6F41-FA40-A148-994E9EDC142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035954" y="1147675"/>
              <a:ext cx="2072401" cy="1989887"/>
            </a:xfrm>
            <a:prstGeom prst="rect">
              <a:avLst/>
            </a:prstGeom>
          </p:spPr>
        </p:pic>
      </p:grpSp>
      <p:grpSp>
        <p:nvGrpSpPr>
          <p:cNvPr id="25" name="Groupe 24">
            <a:extLst>
              <a:ext uri="{FF2B5EF4-FFF2-40B4-BE49-F238E27FC236}">
                <a16:creationId xmlns:a16="http://schemas.microsoft.com/office/drawing/2014/main" id="{98EBE739-F427-0C46-4C27-8AC0D11A1280}"/>
              </a:ext>
            </a:extLst>
          </p:cNvPr>
          <p:cNvGrpSpPr/>
          <p:nvPr/>
        </p:nvGrpSpPr>
        <p:grpSpPr>
          <a:xfrm>
            <a:off x="7046682" y="3766638"/>
            <a:ext cx="4169715" cy="3026978"/>
            <a:chOff x="7046682" y="3591540"/>
            <a:chExt cx="4169715" cy="3026978"/>
          </a:xfrm>
        </p:grpSpPr>
        <p:sp>
          <p:nvSpPr>
            <p:cNvPr id="23" name="Texte 4">
              <a:extLst>
                <a:ext uri="{FF2B5EF4-FFF2-40B4-BE49-F238E27FC236}">
                  <a16:creationId xmlns:a16="http://schemas.microsoft.com/office/drawing/2014/main" id="{B8193020-7CB1-D9BD-38BA-38922ACB07B3}"/>
                </a:ext>
              </a:extLst>
            </p:cNvPr>
            <p:cNvSpPr txBox="1">
              <a:spLocks noChangeArrowheads="1"/>
            </p:cNvSpPr>
            <p:nvPr/>
          </p:nvSpPr>
          <p:spPr bwMode="auto">
            <a:xfrm>
              <a:off x="7046682" y="6027587"/>
              <a:ext cx="4169715"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1800" b="1" dirty="0">
                  <a:solidFill>
                    <a:srgbClr val="2F5597"/>
                  </a:solidFill>
                </a:rPr>
                <a:t>Améliorer les connaissances en matière de qualité de l’air</a:t>
              </a:r>
              <a:endParaRPr lang="fr-FR" altLang="fr-FR" sz="1800" b="1" dirty="0">
                <a:solidFill>
                  <a:srgbClr val="2F5597"/>
                </a:solidFill>
                <a:cs typeface="Calibri" panose="020F0502020204030204" pitchFamily="34" charset="0"/>
              </a:endParaRPr>
            </a:p>
          </p:txBody>
        </p:sp>
        <p:pic>
          <p:nvPicPr>
            <p:cNvPr id="12" name="Image 11">
              <a:extLst>
                <a:ext uri="{FF2B5EF4-FFF2-40B4-BE49-F238E27FC236}">
                  <a16:creationId xmlns:a16="http://schemas.microsoft.com/office/drawing/2014/main" id="{69205367-B721-D714-55BD-ED36FFC87B5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035954" y="3591540"/>
              <a:ext cx="2400668" cy="2595317"/>
            </a:xfrm>
            <a:prstGeom prst="rect">
              <a:avLst/>
            </a:prstGeom>
          </p:spPr>
        </p:pic>
      </p:grpSp>
      <p:grpSp>
        <p:nvGrpSpPr>
          <p:cNvPr id="15" name="Groupe 14">
            <a:extLst>
              <a:ext uri="{FF2B5EF4-FFF2-40B4-BE49-F238E27FC236}">
                <a16:creationId xmlns:a16="http://schemas.microsoft.com/office/drawing/2014/main" id="{F8E56A38-8406-C702-9D85-C7641823C005}"/>
              </a:ext>
            </a:extLst>
          </p:cNvPr>
          <p:cNvGrpSpPr/>
          <p:nvPr/>
        </p:nvGrpSpPr>
        <p:grpSpPr>
          <a:xfrm>
            <a:off x="2251346" y="4135394"/>
            <a:ext cx="2955587" cy="2654504"/>
            <a:chOff x="2251346" y="3960296"/>
            <a:chExt cx="2955587" cy="2654504"/>
          </a:xfrm>
        </p:grpSpPr>
        <p:sp>
          <p:nvSpPr>
            <p:cNvPr id="24" name="Texte 3">
              <a:extLst>
                <a:ext uri="{FF2B5EF4-FFF2-40B4-BE49-F238E27FC236}">
                  <a16:creationId xmlns:a16="http://schemas.microsoft.com/office/drawing/2014/main" id="{C733CB8A-3E40-84B0-0E20-A18183558543}"/>
                </a:ext>
              </a:extLst>
            </p:cNvPr>
            <p:cNvSpPr txBox="1">
              <a:spLocks noChangeArrowheads="1"/>
            </p:cNvSpPr>
            <p:nvPr/>
          </p:nvSpPr>
          <p:spPr bwMode="auto">
            <a:xfrm>
              <a:off x="2251346" y="6023869"/>
              <a:ext cx="2955587"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1800" b="1" dirty="0">
                  <a:solidFill>
                    <a:srgbClr val="2F5597"/>
                  </a:solidFill>
                </a:rPr>
                <a:t>Accompagner les acteurs locaux</a:t>
              </a:r>
              <a:endParaRPr lang="fr-FR" altLang="fr-FR" sz="1400" b="1" dirty="0">
                <a:solidFill>
                  <a:srgbClr val="2F5597"/>
                </a:solidFill>
                <a:cs typeface="Calibri" panose="020F0502020204030204" pitchFamily="34" charset="0"/>
              </a:endParaRPr>
            </a:p>
          </p:txBody>
        </p:sp>
        <p:pic>
          <p:nvPicPr>
            <p:cNvPr id="4" name="Image 3">
              <a:extLst>
                <a:ext uri="{FF2B5EF4-FFF2-40B4-BE49-F238E27FC236}">
                  <a16:creationId xmlns:a16="http://schemas.microsoft.com/office/drawing/2014/main" id="{9B262EED-5C0B-D174-DDB7-30F176BD9BE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654566" y="3960296"/>
              <a:ext cx="2149142" cy="2063573"/>
            </a:xfrm>
            <a:prstGeom prst="rect">
              <a:avLst/>
            </a:prstGeom>
          </p:spPr>
        </p:pic>
      </p:grpSp>
      <p:grpSp>
        <p:nvGrpSpPr>
          <p:cNvPr id="14" name="Groupe 13">
            <a:extLst>
              <a:ext uri="{FF2B5EF4-FFF2-40B4-BE49-F238E27FC236}">
                <a16:creationId xmlns:a16="http://schemas.microsoft.com/office/drawing/2014/main" id="{0DBE7E22-9CE3-3C79-27D9-56C145837B53}"/>
              </a:ext>
            </a:extLst>
          </p:cNvPr>
          <p:cNvGrpSpPr/>
          <p:nvPr/>
        </p:nvGrpSpPr>
        <p:grpSpPr>
          <a:xfrm>
            <a:off x="2314073" y="1778917"/>
            <a:ext cx="2830129" cy="2277119"/>
            <a:chOff x="2314073" y="1555178"/>
            <a:chExt cx="2830129" cy="2277119"/>
          </a:xfrm>
        </p:grpSpPr>
        <p:sp>
          <p:nvSpPr>
            <p:cNvPr id="11" name="Texte 1">
              <a:extLst>
                <a:ext uri="{FF2B5EF4-FFF2-40B4-BE49-F238E27FC236}">
                  <a16:creationId xmlns:a16="http://schemas.microsoft.com/office/drawing/2014/main" id="{55438E1E-539C-965F-09F0-DF81102FC026}"/>
                </a:ext>
              </a:extLst>
            </p:cNvPr>
            <p:cNvSpPr txBox="1">
              <a:spLocks noChangeArrowheads="1"/>
            </p:cNvSpPr>
            <p:nvPr/>
          </p:nvSpPr>
          <p:spPr bwMode="auto">
            <a:xfrm>
              <a:off x="2314073" y="3241366"/>
              <a:ext cx="2830129"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buNone/>
              </a:pPr>
              <a:r>
                <a:rPr lang="fr-FR" altLang="fr-FR" sz="1800" b="1" dirty="0">
                  <a:solidFill>
                    <a:srgbClr val="2F5597"/>
                  </a:solidFill>
                </a:rPr>
                <a:t>Surveiller et prévoir la qualité de l’air</a:t>
              </a:r>
              <a:endParaRPr lang="fr-FR" altLang="fr-FR" sz="1800" b="1" dirty="0">
                <a:solidFill>
                  <a:srgbClr val="2F5597"/>
                </a:solidFill>
                <a:cs typeface="Calibri" panose="020F0502020204030204" pitchFamily="34" charset="0"/>
              </a:endParaRPr>
            </a:p>
          </p:txBody>
        </p:sp>
        <p:pic>
          <p:nvPicPr>
            <p:cNvPr id="9" name="Image 8">
              <a:extLst>
                <a:ext uri="{FF2B5EF4-FFF2-40B4-BE49-F238E27FC236}">
                  <a16:creationId xmlns:a16="http://schemas.microsoft.com/office/drawing/2014/main" id="{9023AB53-584F-B0D8-3269-E938E3FB0AA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419138" y="1555178"/>
              <a:ext cx="2476372" cy="1839481"/>
            </a:xfrm>
            <a:prstGeom prst="rect">
              <a:avLst/>
            </a:prstGeom>
          </p:spPr>
        </p:pic>
      </p:grpSp>
      <p:sp>
        <p:nvSpPr>
          <p:cNvPr id="2" name="titre de la diapositive">
            <a:extLst>
              <a:ext uri="{FF2B5EF4-FFF2-40B4-BE49-F238E27FC236}">
                <a16:creationId xmlns:a16="http://schemas.microsoft.com/office/drawing/2014/main" id="{A4F23990-2149-595E-3B8B-41B77FA30978}"/>
              </a:ext>
            </a:extLst>
          </p:cNvPr>
          <p:cNvSpPr>
            <a:spLocks noChangeArrowheads="1"/>
          </p:cNvSpPr>
          <p:nvPr/>
        </p:nvSpPr>
        <p:spPr bwMode="auto">
          <a:xfrm>
            <a:off x="1485706" y="447"/>
            <a:ext cx="10704706" cy="1079359"/>
          </a:xfrm>
          <a:prstGeom prst="rect">
            <a:avLst/>
          </a:prstGeom>
          <a:solidFill>
            <a:srgbClr val="CFEDE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eaLnBrk="1" hangingPunct="1">
              <a:buClrTx/>
              <a:buFontTx/>
              <a:buNone/>
            </a:pPr>
            <a:r>
              <a:rPr lang="fr-FR" altLang="fr-FR" sz="3200" b="1" dirty="0">
                <a:solidFill>
                  <a:schemeClr val="accent5">
                    <a:lumMod val="75000"/>
                  </a:schemeClr>
                </a:solidFill>
                <a:latin typeface="+mn-lt"/>
                <a:ea typeface="+mn-ea"/>
                <a:cs typeface="Arial" charset="0"/>
              </a:rPr>
              <a:t>Quelles sont les missions des AASQA ? </a:t>
            </a:r>
          </a:p>
        </p:txBody>
      </p:sp>
      <p:sp>
        <p:nvSpPr>
          <p:cNvPr id="13" name="Texte pricipal">
            <a:extLst>
              <a:ext uri="{FF2B5EF4-FFF2-40B4-BE49-F238E27FC236}">
                <a16:creationId xmlns:a16="http://schemas.microsoft.com/office/drawing/2014/main" id="{B35ACB1B-A3EA-0D9E-258E-ECA1D768C866}"/>
              </a:ext>
            </a:extLst>
          </p:cNvPr>
          <p:cNvSpPr>
            <a:spLocks noChangeArrowheads="1"/>
          </p:cNvSpPr>
          <p:nvPr/>
        </p:nvSpPr>
        <p:spPr bwMode="auto">
          <a:xfrm>
            <a:off x="1755066" y="1186539"/>
            <a:ext cx="7093845" cy="3986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lnSpc>
                <a:spcPct val="104000"/>
              </a:lnSpc>
              <a:spcBef>
                <a:spcPts val="1000"/>
              </a:spcBef>
              <a:spcAft>
                <a:spcPts val="800"/>
              </a:spcAft>
            </a:pPr>
            <a:r>
              <a:rPr lang="fr-FR" altLang="fr-FR" sz="2000" b="1" dirty="0">
                <a:solidFill>
                  <a:srgbClr val="2F5597"/>
                </a:solidFill>
              </a:rPr>
              <a:t>Les AASQA </a:t>
            </a:r>
            <a:r>
              <a:rPr lang="fr-FR" altLang="fr-FR" sz="2000" dirty="0">
                <a:solidFill>
                  <a:srgbClr val="2F5597"/>
                </a:solidFill>
              </a:rPr>
              <a:t>mènent </a:t>
            </a:r>
            <a:r>
              <a:rPr lang="fr-FR" altLang="fr-FR" sz="2000" b="1" dirty="0">
                <a:solidFill>
                  <a:srgbClr val="2F5597"/>
                </a:solidFill>
              </a:rPr>
              <a:t>4 grandes missions :</a:t>
            </a:r>
            <a:endParaRPr lang="fr-FR" altLang="fr-FR" sz="2000" dirty="0">
              <a:solidFill>
                <a:srgbClr val="2F5597"/>
              </a:solidFill>
            </a:endParaRPr>
          </a:p>
        </p:txBody>
      </p:sp>
      <p:pic>
        <p:nvPicPr>
          <p:cNvPr id="16" name="Picto +">
            <a:extLst>
              <a:ext uri="{FF2B5EF4-FFF2-40B4-BE49-F238E27FC236}">
                <a16:creationId xmlns:a16="http://schemas.microsoft.com/office/drawing/2014/main" id="{A4E4B197-82F2-884B-F17B-2972899A2BF7}"/>
              </a:ext>
            </a:extLst>
          </p:cNvPr>
          <p:cNvPicPr preferRelativeResize="0">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5979042" y="1118740"/>
            <a:ext cx="449244" cy="37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bulle">
            <a:extLst>
              <a:ext uri="{FF2B5EF4-FFF2-40B4-BE49-F238E27FC236}">
                <a16:creationId xmlns:a16="http://schemas.microsoft.com/office/drawing/2014/main" id="{6B3D72C8-50B1-1AED-1055-D57E3206839C}"/>
              </a:ext>
            </a:extLst>
          </p:cNvPr>
          <p:cNvSpPr/>
          <p:nvPr/>
        </p:nvSpPr>
        <p:spPr bwMode="auto">
          <a:xfrm>
            <a:off x="4571392" y="2743897"/>
            <a:ext cx="4277519" cy="224818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104000"/>
              </a:lnSpc>
              <a:spcBef>
                <a:spcPts val="1000"/>
              </a:spcBef>
              <a:spcAft>
                <a:spcPts val="800"/>
              </a:spcAft>
            </a:pPr>
            <a:r>
              <a:rPr lang="fr-FR" altLang="fr-FR" dirty="0">
                <a:solidFill>
                  <a:schemeClr val="bg1"/>
                </a:solidFill>
              </a:rPr>
              <a:t>Chaque AASQA gère au quotidien </a:t>
            </a:r>
            <a:r>
              <a:rPr lang="fr-FR" altLang="fr-FR" b="1" dirty="0">
                <a:solidFill>
                  <a:schemeClr val="bg1"/>
                </a:solidFill>
              </a:rPr>
              <a:t>des stations de mesure fixes et des stations mobiles </a:t>
            </a:r>
            <a:r>
              <a:rPr lang="fr-FR" altLang="fr-FR" dirty="0">
                <a:solidFill>
                  <a:schemeClr val="bg1"/>
                </a:solidFill>
              </a:rPr>
              <a:t>équipées de plusieurs analyseurs mesurant en continu et de manière automatique les polluants gazeux et particulaires réglementés.</a:t>
            </a:r>
          </a:p>
        </p:txBody>
      </p:sp>
      <p:sp>
        <p:nvSpPr>
          <p:cNvPr id="26" name="Numéro 1">
            <a:extLst>
              <a:ext uri="{FF2B5EF4-FFF2-40B4-BE49-F238E27FC236}">
                <a16:creationId xmlns:a16="http://schemas.microsoft.com/office/drawing/2014/main" id="{85ABE49C-C13E-9975-2198-C7A04E085C5E}"/>
              </a:ext>
            </a:extLst>
          </p:cNvPr>
          <p:cNvSpPr/>
          <p:nvPr/>
        </p:nvSpPr>
        <p:spPr bwMode="auto">
          <a:xfrm>
            <a:off x="3219899" y="2129806"/>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27" name="Numéro 4">
            <a:extLst>
              <a:ext uri="{FF2B5EF4-FFF2-40B4-BE49-F238E27FC236}">
                <a16:creationId xmlns:a16="http://schemas.microsoft.com/office/drawing/2014/main" id="{5065BF76-B847-D97C-41C2-25EBB339D3AB}"/>
              </a:ext>
            </a:extLst>
          </p:cNvPr>
          <p:cNvSpPr/>
          <p:nvPr/>
        </p:nvSpPr>
        <p:spPr bwMode="auto">
          <a:xfrm>
            <a:off x="8825531" y="4929653"/>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4</a:t>
            </a:r>
          </a:p>
        </p:txBody>
      </p:sp>
      <p:sp>
        <p:nvSpPr>
          <p:cNvPr id="28" name="Numéro 3">
            <a:extLst>
              <a:ext uri="{FF2B5EF4-FFF2-40B4-BE49-F238E27FC236}">
                <a16:creationId xmlns:a16="http://schemas.microsoft.com/office/drawing/2014/main" id="{385AC038-0BB3-4DCA-396F-EED3B5BCFF56}"/>
              </a:ext>
            </a:extLst>
          </p:cNvPr>
          <p:cNvSpPr/>
          <p:nvPr/>
        </p:nvSpPr>
        <p:spPr bwMode="auto">
          <a:xfrm>
            <a:off x="3311948" y="4718734"/>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
        <p:nvSpPr>
          <p:cNvPr id="29" name="Numéro 2">
            <a:extLst>
              <a:ext uri="{FF2B5EF4-FFF2-40B4-BE49-F238E27FC236}">
                <a16:creationId xmlns:a16="http://schemas.microsoft.com/office/drawing/2014/main" id="{18A592CB-179B-FCE0-1851-811B2B5DA31C}"/>
              </a:ext>
            </a:extLst>
          </p:cNvPr>
          <p:cNvSpPr/>
          <p:nvPr/>
        </p:nvSpPr>
        <p:spPr bwMode="auto">
          <a:xfrm>
            <a:off x="8676404" y="2129805"/>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spTree>
    <p:extLst>
      <p:ext uri="{BB962C8B-B14F-4D97-AF65-F5344CB8AC3E}">
        <p14:creationId xmlns:p14="http://schemas.microsoft.com/office/powerpoint/2010/main" val="122380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6" restart="whenNotActive" fill="hold" evtFilter="cancelBubble" nodeType="interactiveSeq">
                <p:stCondLst>
                  <p:cond evt="onClick" delay="0">
                    <p:tgtEl>
                      <p:spTgt spid="29"/>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29"/>
                                        </p:tgtEl>
                                      </p:cBhvr>
                                    </p:animEffect>
                                    <p:set>
                                      <p:cBhvr>
                                        <p:cTn id="21" dur="1" fill="hold">
                                          <p:stCondLst>
                                            <p:cond delay="499"/>
                                          </p:stCondLst>
                                        </p:cTn>
                                        <p:tgtEl>
                                          <p:spTgt spid="29"/>
                                        </p:tgtEl>
                                        <p:attrNameLst>
                                          <p:attrName>style.visibility</p:attrName>
                                        </p:attrNameLst>
                                      </p:cBhvr>
                                      <p:to>
                                        <p:strVal val="hidden"/>
                                      </p:to>
                                    </p:set>
                                  </p:childTnLst>
                                </p:cTn>
                              </p:par>
                              <p:par>
                                <p:cTn id="22" presetID="1"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24" restart="whenNotActive" fill="hold" evtFilter="cancelBubble" nodeType="interactiveSeq">
                <p:stCondLst>
                  <p:cond evt="onClick" delay="0">
                    <p:tgtEl>
                      <p:spTgt spid="26"/>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26"/>
                                        </p:tgtEl>
                                      </p:cBhvr>
                                    </p:animEffect>
                                    <p:set>
                                      <p:cBhvr>
                                        <p:cTn id="29" dur="1" fill="hold">
                                          <p:stCondLst>
                                            <p:cond delay="499"/>
                                          </p:stCondLst>
                                        </p:cTn>
                                        <p:tgtEl>
                                          <p:spTgt spid="26"/>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40" restart="whenNotActive" fill="hold" evtFilter="cancelBubble" nodeType="interactiveSeq">
                <p:stCondLst>
                  <p:cond evt="onClick" delay="0">
                    <p:tgtEl>
                      <p:spTgt spid="28"/>
                    </p:tgtEl>
                  </p:cond>
                </p:stCondLst>
                <p:endSync evt="end" delay="0">
                  <p:rtn val="all"/>
                </p:endSync>
                <p:childTnLst>
                  <p:par>
                    <p:cTn id="41" fill="hold">
                      <p:stCondLst>
                        <p:cond delay="0"/>
                      </p:stCondLst>
                      <p:childTnLst>
                        <p:par>
                          <p:cTn id="42" fill="hold">
                            <p:stCondLst>
                              <p:cond delay="0"/>
                            </p:stCondLst>
                            <p:childTnLst>
                              <p:par>
                                <p:cTn id="43" presetID="10" presetClass="exit" presetSubtype="0" fill="hold" grpId="0" nodeType="clickEffect">
                                  <p:stCondLst>
                                    <p:cond delay="0"/>
                                  </p:stCondLst>
                                  <p:childTnLst>
                                    <p:animEffect transition="out" filter="fade">
                                      <p:cBhvr>
                                        <p:cTn id="44" dur="500"/>
                                        <p:tgtEl>
                                          <p:spTgt spid="28"/>
                                        </p:tgtEl>
                                      </p:cBhvr>
                                    </p:animEffect>
                                    <p:set>
                                      <p:cBhvr>
                                        <p:cTn id="45" dur="1" fill="hold">
                                          <p:stCondLst>
                                            <p:cond delay="499"/>
                                          </p:stCondLst>
                                        </p:cTn>
                                        <p:tgtEl>
                                          <p:spTgt spid="28"/>
                                        </p:tgtEl>
                                        <p:attrNameLst>
                                          <p:attrName>style.visibility</p:attrName>
                                        </p:attrNameLst>
                                      </p:cBhvr>
                                      <p:to>
                                        <p:strVal val="hidden"/>
                                      </p:to>
                                    </p:set>
                                  </p:childTnLst>
                                </p:cTn>
                              </p:par>
                              <p:par>
                                <p:cTn id="46" presetID="1" presetClass="entr" presetSubtype="0" fill="hold" nodeType="with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childTnLst>
        </p:cTn>
      </p:par>
    </p:tnLst>
    <p:bldLst>
      <p:bldP spid="17" grpId="0" animBg="1"/>
      <p:bldP spid="17" grpId="1" animBg="1"/>
      <p:bldP spid="26" grpId="0" animBg="1"/>
      <p:bldP spid="27" grpId="0" animBg="1"/>
      <p:bldP spid="28" grpId="0" animBg="1"/>
      <p:bldP spid="29" grpId="0" animBg="1"/>
    </p:bld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e 2">
            <a:extLst>
              <a:ext uri="{FF2B5EF4-FFF2-40B4-BE49-F238E27FC236}">
                <a16:creationId xmlns:a16="http://schemas.microsoft.com/office/drawing/2014/main" id="{A6FA5887-EA7E-B837-2BBC-CA4424444A0E}"/>
              </a:ext>
            </a:extLst>
          </p:cNvPr>
          <p:cNvSpPr txBox="1">
            <a:spLocks noChangeArrowheads="1"/>
          </p:cNvSpPr>
          <p:nvPr/>
        </p:nvSpPr>
        <p:spPr bwMode="auto">
          <a:xfrm>
            <a:off x="2200715" y="1352516"/>
            <a:ext cx="9516364" cy="37878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r>
              <a:rPr lang="fr-FR" sz="2000" dirty="0">
                <a:solidFill>
                  <a:srgbClr val="2F5597"/>
                </a:solidFill>
              </a:rPr>
              <a:t>Le principe de cette mesure est celui de </a:t>
            </a:r>
            <a:r>
              <a:rPr lang="fr-FR" sz="2000" b="1" dirty="0">
                <a:solidFill>
                  <a:srgbClr val="2F5597"/>
                </a:solidFill>
              </a:rPr>
              <a:t>la diffusion par les particules d’un faisceau lumineux</a:t>
            </a:r>
            <a:r>
              <a:rPr lang="fr-FR" sz="2000" dirty="0">
                <a:solidFill>
                  <a:srgbClr val="2F5597"/>
                </a:solidFill>
              </a:rPr>
              <a:t> (l’angle de diffusion est fonction de la taille de la particule) où les particules sont comptées une par une. </a:t>
            </a:r>
          </a:p>
          <a:p>
            <a:pPr algn="just"/>
            <a:endParaRPr lang="fr-FR" sz="2000" dirty="0">
              <a:solidFill>
                <a:srgbClr val="2F5597"/>
              </a:solidFill>
            </a:endParaRPr>
          </a:p>
          <a:p>
            <a:pPr algn="just"/>
            <a:r>
              <a:rPr lang="fr-FR" sz="2000" dirty="0">
                <a:solidFill>
                  <a:srgbClr val="2F5597"/>
                </a:solidFill>
              </a:rPr>
              <a:t>Étant basé sur </a:t>
            </a:r>
            <a:r>
              <a:rPr lang="fr-FR" sz="2000" b="1" dirty="0">
                <a:solidFill>
                  <a:srgbClr val="2F5597"/>
                </a:solidFill>
              </a:rPr>
              <a:t>des propriétés optiques, </a:t>
            </a:r>
            <a:r>
              <a:rPr lang="fr-FR" sz="2000" dirty="0">
                <a:solidFill>
                  <a:srgbClr val="2F5597"/>
                </a:solidFill>
              </a:rPr>
              <a:t>cet appareil est </a:t>
            </a:r>
            <a:r>
              <a:rPr lang="fr-FR" sz="2000" b="1" dirty="0">
                <a:solidFill>
                  <a:srgbClr val="2F5597"/>
                </a:solidFill>
              </a:rPr>
              <a:t>plus sensible au nombre de particules qu’à leur masse. </a:t>
            </a:r>
          </a:p>
          <a:p>
            <a:pPr algn="just"/>
            <a:endParaRPr lang="fr-FR" sz="2000" dirty="0">
              <a:solidFill>
                <a:srgbClr val="2F5597"/>
              </a:solidFill>
            </a:endParaRPr>
          </a:p>
          <a:p>
            <a:pPr algn="just"/>
            <a:r>
              <a:rPr lang="fr-FR" sz="2000" dirty="0">
                <a:solidFill>
                  <a:srgbClr val="2F5597"/>
                </a:solidFill>
              </a:rPr>
              <a:t>Ces appareils fournissent donc </a:t>
            </a:r>
            <a:r>
              <a:rPr lang="fr-FR" sz="2000" b="1" dirty="0">
                <a:solidFill>
                  <a:srgbClr val="2F5597"/>
                </a:solidFill>
              </a:rPr>
              <a:t>une estimation de la concentration massique. </a:t>
            </a:r>
            <a:r>
              <a:rPr lang="fr-FR" sz="2000" dirty="0">
                <a:solidFill>
                  <a:srgbClr val="2F5597"/>
                </a:solidFill>
              </a:rPr>
              <a:t>Néanmoins, </a:t>
            </a:r>
            <a:r>
              <a:rPr lang="fr-FR" sz="2000" b="1" dirty="0">
                <a:solidFill>
                  <a:srgbClr val="2F5597"/>
                </a:solidFill>
              </a:rPr>
              <a:t>dans certains cas</a:t>
            </a:r>
            <a:r>
              <a:rPr lang="fr-FR" sz="2000" dirty="0">
                <a:solidFill>
                  <a:srgbClr val="2F5597"/>
                </a:solidFill>
              </a:rPr>
              <a:t>, il est </a:t>
            </a:r>
            <a:r>
              <a:rPr lang="fr-FR" sz="2000" b="1" dirty="0">
                <a:solidFill>
                  <a:srgbClr val="2F5597"/>
                </a:solidFill>
              </a:rPr>
              <a:t>possible de calibrer l’appareil par rapport aux conditions de mesure. </a:t>
            </a:r>
            <a:r>
              <a:rPr lang="fr-FR" sz="2000" dirty="0">
                <a:solidFill>
                  <a:srgbClr val="2F5597"/>
                </a:solidFill>
              </a:rPr>
              <a:t>Pour cela, une </a:t>
            </a:r>
            <a:r>
              <a:rPr lang="fr-FR" sz="2000" b="1" dirty="0">
                <a:solidFill>
                  <a:srgbClr val="2F5597"/>
                </a:solidFill>
              </a:rPr>
              <a:t>comparaison</a:t>
            </a:r>
            <a:r>
              <a:rPr lang="fr-FR" sz="2000" dirty="0">
                <a:solidFill>
                  <a:srgbClr val="2F5597"/>
                </a:solidFill>
              </a:rPr>
              <a:t> est faite entre </a:t>
            </a:r>
            <a:r>
              <a:rPr lang="fr-FR" sz="2000" b="1" dirty="0">
                <a:solidFill>
                  <a:srgbClr val="2F5597"/>
                </a:solidFill>
              </a:rPr>
              <a:t>la concentration massique </a:t>
            </a:r>
            <a:r>
              <a:rPr lang="fr-FR" sz="2000" dirty="0">
                <a:solidFill>
                  <a:srgbClr val="2F5597"/>
                </a:solidFill>
              </a:rPr>
              <a:t>cumulée mesurée avec </a:t>
            </a:r>
            <a:r>
              <a:rPr lang="fr-FR" sz="2000" b="1" dirty="0">
                <a:solidFill>
                  <a:srgbClr val="2F5597"/>
                </a:solidFill>
              </a:rPr>
              <a:t>l’appareil optique </a:t>
            </a:r>
            <a:r>
              <a:rPr lang="fr-FR" sz="2000" dirty="0">
                <a:solidFill>
                  <a:srgbClr val="2F5597"/>
                </a:solidFill>
              </a:rPr>
              <a:t>et </a:t>
            </a:r>
            <a:r>
              <a:rPr lang="fr-FR" sz="2000" b="1" dirty="0">
                <a:solidFill>
                  <a:srgbClr val="2F5597"/>
                </a:solidFill>
              </a:rPr>
              <a:t>la concentration massique</a:t>
            </a:r>
            <a:r>
              <a:rPr lang="fr-FR" sz="2000" dirty="0">
                <a:solidFill>
                  <a:srgbClr val="2F5597"/>
                </a:solidFill>
              </a:rPr>
              <a:t> mesurée avec un </a:t>
            </a:r>
            <a:r>
              <a:rPr lang="fr-FR" sz="2000" b="1" dirty="0">
                <a:solidFill>
                  <a:srgbClr val="2F5597"/>
                </a:solidFill>
              </a:rPr>
              <a:t>dispositif gravimétrique de référence. </a:t>
            </a:r>
          </a:p>
        </p:txBody>
      </p:sp>
      <p:sp>
        <p:nvSpPr>
          <p:cNvPr id="4" name="Titre 3">
            <a:extLst>
              <a:ext uri="{FF2B5EF4-FFF2-40B4-BE49-F238E27FC236}">
                <a16:creationId xmlns:a16="http://schemas.microsoft.com/office/drawing/2014/main" id="{F9ADAFF6-6285-6FF5-31F8-5E8AB730E565}"/>
              </a:ext>
            </a:extLst>
          </p:cNvPr>
          <p:cNvSpPr>
            <a:spLocks noGrp="1"/>
          </p:cNvSpPr>
          <p:nvPr>
            <p:ph type="title"/>
          </p:nvPr>
        </p:nvSpPr>
        <p:spPr/>
        <p:txBody>
          <a:bodyPr>
            <a:normAutofit/>
          </a:bodyPr>
          <a:lstStyle/>
          <a:p>
            <a:r>
              <a:rPr lang="fr-FR" sz="3200" dirty="0"/>
              <a:t>Explication du schéma de la mesure optique</a:t>
            </a:r>
          </a:p>
        </p:txBody>
      </p:sp>
      <p:pic>
        <p:nvPicPr>
          <p:cNvPr id="7" name="Picto Retour">
            <a:hlinkClick r:id="rId2" action="ppaction://hlinksldjump"/>
            <a:extLst>
              <a:ext uri="{FF2B5EF4-FFF2-40B4-BE49-F238E27FC236}">
                <a16:creationId xmlns:a16="http://schemas.microsoft.com/office/drawing/2014/main" id="{4AFB73D2-0819-CFBB-27A2-8CCED9796A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86783" y="5964794"/>
            <a:ext cx="596157" cy="567075"/>
          </a:xfrm>
          <a:prstGeom prst="rect">
            <a:avLst/>
          </a:prstGeom>
        </p:spPr>
      </p:pic>
    </p:spTree>
    <p:extLst>
      <p:ext uri="{BB962C8B-B14F-4D97-AF65-F5344CB8AC3E}">
        <p14:creationId xmlns:p14="http://schemas.microsoft.com/office/powerpoint/2010/main" val="1782297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re de la diapositive">
            <a:extLst>
              <a:ext uri="{FF2B5EF4-FFF2-40B4-BE49-F238E27FC236}">
                <a16:creationId xmlns:a16="http://schemas.microsoft.com/office/drawing/2014/main" id="{7D7D10CD-816A-CDDB-A916-D42A484CE22D}"/>
              </a:ext>
            </a:extLst>
          </p:cNvPr>
          <p:cNvSpPr>
            <a:spLocks noChangeArrowheads="1"/>
          </p:cNvSpPr>
          <p:nvPr/>
        </p:nvSpPr>
        <p:spPr bwMode="auto">
          <a:xfrm>
            <a:off x="1468247" y="447"/>
            <a:ext cx="10707881" cy="1126978"/>
          </a:xfrm>
          <a:prstGeom prst="rect">
            <a:avLst/>
          </a:prstGeom>
          <a:solidFill>
            <a:srgbClr val="CFEDEF"/>
          </a:solidFill>
          <a:ln>
            <a:noFill/>
          </a:ln>
          <a:effectLst>
            <a:outerShdw dist="25407" dir="4155235" algn="ctr" rotWithShape="0">
              <a:srgbClr val="000000">
                <a:alpha val="25041"/>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89988" tIns="44994" rIns="89988" bIns="44994"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3200" b="1" dirty="0">
                <a:solidFill>
                  <a:schemeClr val="accent5">
                    <a:lumMod val="75000"/>
                  </a:schemeClr>
                </a:solidFill>
                <a:latin typeface="+mn-lt"/>
                <a:ea typeface="+mn-ea"/>
                <a:cs typeface="Arial" charset="0"/>
              </a:rPr>
              <a:t>La mesure des autres polluants</a:t>
            </a:r>
          </a:p>
        </p:txBody>
      </p:sp>
      <p:sp>
        <p:nvSpPr>
          <p:cNvPr id="51213" name="Texte 1">
            <a:extLst>
              <a:ext uri="{FF2B5EF4-FFF2-40B4-BE49-F238E27FC236}">
                <a16:creationId xmlns:a16="http://schemas.microsoft.com/office/drawing/2014/main" id="{977953A1-2776-4F97-88D3-CD5C0F841208}"/>
              </a:ext>
            </a:extLst>
          </p:cNvPr>
          <p:cNvSpPr>
            <a:spLocks noChangeArrowheads="1"/>
          </p:cNvSpPr>
          <p:nvPr/>
        </p:nvSpPr>
        <p:spPr bwMode="auto">
          <a:xfrm>
            <a:off x="6313251" y="2457758"/>
            <a:ext cx="5617304" cy="2840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nSpc>
                <a:spcPct val="90000"/>
              </a:lnSpc>
              <a:spcBef>
                <a:spcPts val="1000"/>
              </a:spcBef>
            </a:pPr>
            <a:r>
              <a:rPr lang="fr-FR" sz="2000" dirty="0">
                <a:solidFill>
                  <a:srgbClr val="2F5597"/>
                </a:solidFill>
              </a:rPr>
              <a:t>Pour certains polluants (pesticides) on ne peut pas avoir de mesure immédiate. </a:t>
            </a:r>
          </a:p>
          <a:p>
            <a:pPr>
              <a:lnSpc>
                <a:spcPct val="90000"/>
              </a:lnSpc>
              <a:spcBef>
                <a:spcPts val="1000"/>
              </a:spcBef>
            </a:pPr>
            <a:r>
              <a:rPr lang="fr-FR" sz="2000" dirty="0">
                <a:solidFill>
                  <a:srgbClr val="2F5597"/>
                </a:solidFill>
              </a:rPr>
              <a:t>Pour mesurer ces polluants, </a:t>
            </a:r>
            <a:r>
              <a:rPr lang="fr-FR" sz="2000" b="1" dirty="0">
                <a:solidFill>
                  <a:srgbClr val="2F5597"/>
                </a:solidFill>
              </a:rPr>
              <a:t>des mousses ou des filtres </a:t>
            </a:r>
            <a:r>
              <a:rPr lang="fr-FR" sz="2000" dirty="0">
                <a:solidFill>
                  <a:srgbClr val="2F5597"/>
                </a:solidFill>
              </a:rPr>
              <a:t>sont installés pendant </a:t>
            </a:r>
            <a:r>
              <a:rPr lang="fr-FR" sz="2000" b="1" dirty="0">
                <a:solidFill>
                  <a:srgbClr val="2F5597"/>
                </a:solidFill>
              </a:rPr>
              <a:t>une à sept jours</a:t>
            </a:r>
            <a:r>
              <a:rPr lang="fr-FR" sz="2000" dirty="0">
                <a:solidFill>
                  <a:srgbClr val="2F5597"/>
                </a:solidFill>
              </a:rPr>
              <a:t>, puis envoyés au </a:t>
            </a:r>
            <a:r>
              <a:rPr lang="fr-FR" sz="2000" b="1" dirty="0">
                <a:solidFill>
                  <a:srgbClr val="2F5597"/>
                </a:solidFill>
              </a:rPr>
              <a:t>laboratoire pour analyse</a:t>
            </a:r>
            <a:r>
              <a:rPr lang="fr-FR" sz="2000" dirty="0">
                <a:solidFill>
                  <a:srgbClr val="2F5597"/>
                </a:solidFill>
              </a:rPr>
              <a:t>.</a:t>
            </a:r>
          </a:p>
          <a:p>
            <a:pPr>
              <a:lnSpc>
                <a:spcPct val="90000"/>
              </a:lnSpc>
              <a:spcBef>
                <a:spcPts val="1000"/>
              </a:spcBef>
            </a:pPr>
            <a:r>
              <a:rPr lang="fr-FR" sz="2000" dirty="0">
                <a:solidFill>
                  <a:srgbClr val="2F5597"/>
                </a:solidFill>
              </a:rPr>
              <a:t>Les résultats sont disponibles deux semaines après. Cette méthode</a:t>
            </a:r>
            <a:r>
              <a:rPr lang="fr-FR" sz="2000" b="1" dirty="0">
                <a:solidFill>
                  <a:srgbClr val="2F5597"/>
                </a:solidFill>
              </a:rPr>
              <a:t> permet donc d’avoir, avec plusieurs semaines de décalage, la pollution cumulée d’une journée ou d’une semaine </a:t>
            </a:r>
            <a:r>
              <a:rPr lang="fr-FR" sz="2000" dirty="0">
                <a:solidFill>
                  <a:srgbClr val="2F5597"/>
                </a:solidFill>
              </a:rPr>
              <a:t>(et non à un instant T). </a:t>
            </a:r>
          </a:p>
        </p:txBody>
      </p:sp>
      <p:pic>
        <p:nvPicPr>
          <p:cNvPr id="5" name="Image 1">
            <a:extLst>
              <a:ext uri="{FF2B5EF4-FFF2-40B4-BE49-F238E27FC236}">
                <a16:creationId xmlns:a16="http://schemas.microsoft.com/office/drawing/2014/main" id="{D266E090-4174-E7BD-C2F9-DE2C0FA85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700" y="1738611"/>
            <a:ext cx="5479555" cy="4474723"/>
          </a:xfrm>
          <a:prstGeom prst="rect">
            <a:avLst/>
          </a:prstGeom>
        </p:spPr>
      </p:pic>
      <p:pic>
        <p:nvPicPr>
          <p:cNvPr id="6" name="picto +">
            <a:extLst>
              <a:ext uri="{FF2B5EF4-FFF2-40B4-BE49-F238E27FC236}">
                <a16:creationId xmlns:a16="http://schemas.microsoft.com/office/drawing/2014/main" id="{716522DD-62EF-F16F-54E4-7267CE8807CD}"/>
              </a:ext>
            </a:extLst>
          </p:cNvPr>
          <p:cNvPicPr preferRelativeResize="0">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878750" y="2261322"/>
            <a:ext cx="496956" cy="39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bulle 1">
            <a:extLst>
              <a:ext uri="{FF2B5EF4-FFF2-40B4-BE49-F238E27FC236}">
                <a16:creationId xmlns:a16="http://schemas.microsoft.com/office/drawing/2014/main" id="{492ADA5C-CC30-3A5F-4AD4-D8965BAFA340}"/>
              </a:ext>
            </a:extLst>
          </p:cNvPr>
          <p:cNvSpPr/>
          <p:nvPr/>
        </p:nvSpPr>
        <p:spPr bwMode="auto">
          <a:xfrm>
            <a:off x="1401436" y="884418"/>
            <a:ext cx="4273827" cy="275380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90000"/>
              </a:lnSpc>
              <a:spcBef>
                <a:spcPts val="1000"/>
              </a:spcBef>
            </a:pPr>
            <a:r>
              <a:rPr lang="fr-FR" dirty="0">
                <a:solidFill>
                  <a:schemeClr val="bg1"/>
                </a:solidFill>
              </a:rPr>
              <a:t>Le premier filtre capte les particules ou aérosols du pesticide, tandis que le deuxième piège la phase gazeuse. Un adsorbant supplémentaire peut être ajouté pour vérifier l’efficacité du piégeage en observant la transition des substances entre les deux filtres.</a:t>
            </a:r>
          </a:p>
        </p:txBody>
      </p:sp>
    </p:spTree>
    <p:extLst>
      <p:ext uri="{BB962C8B-B14F-4D97-AF65-F5344CB8AC3E}">
        <p14:creationId xmlns:p14="http://schemas.microsoft.com/office/powerpoint/2010/main" val="53846430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0"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51213" grpId="0"/>
      <p:bldP spid="7" grpId="0" animBg="1"/>
      <p:bldP spid="7" grpId="1"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7F2EB5B-F4E7-0E68-9046-418B3EAE52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260" y="1589315"/>
            <a:ext cx="6013010" cy="4466541"/>
          </a:xfrm>
          <a:prstGeom prst="rect">
            <a:avLst/>
          </a:prstGeom>
        </p:spPr>
      </p:pic>
      <p:sp>
        <p:nvSpPr>
          <p:cNvPr id="2" name="Rectangle 12">
            <a:extLst>
              <a:ext uri="{FF2B5EF4-FFF2-40B4-BE49-F238E27FC236}">
                <a16:creationId xmlns:a16="http://schemas.microsoft.com/office/drawing/2014/main" id="{40E0DEF5-CFAF-7CD8-26CE-5A34DE68BBE0}"/>
              </a:ext>
            </a:extLst>
          </p:cNvPr>
          <p:cNvSpPr>
            <a:spLocks noChangeArrowheads="1"/>
          </p:cNvSpPr>
          <p:nvPr/>
        </p:nvSpPr>
        <p:spPr bwMode="auto">
          <a:xfrm>
            <a:off x="6358270" y="690562"/>
            <a:ext cx="5833730" cy="2236181"/>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4000" b="1" dirty="0">
              <a:solidFill>
                <a:schemeClr val="bg1"/>
              </a:solidFill>
            </a:endParaRPr>
          </a:p>
        </p:txBody>
      </p:sp>
      <p:sp>
        <p:nvSpPr>
          <p:cNvPr id="8" name="ZoneTexte 7">
            <a:extLst>
              <a:ext uri="{FF2B5EF4-FFF2-40B4-BE49-F238E27FC236}">
                <a16:creationId xmlns:a16="http://schemas.microsoft.com/office/drawing/2014/main" id="{E45EA4C0-42EA-377B-F6BA-BF9BA5469412}"/>
              </a:ext>
            </a:extLst>
          </p:cNvPr>
          <p:cNvSpPr txBox="1"/>
          <p:nvPr/>
        </p:nvSpPr>
        <p:spPr>
          <a:xfrm>
            <a:off x="6792173" y="1146932"/>
            <a:ext cx="6096000" cy="1323439"/>
          </a:xfrm>
          <a:prstGeom prst="rect">
            <a:avLst/>
          </a:prstGeom>
          <a:noFill/>
        </p:spPr>
        <p:txBody>
          <a:bodyPr wrap="square">
            <a:spAutoFit/>
          </a:bodyPr>
          <a:lstStyle/>
          <a:p>
            <a:r>
              <a:rPr lang="fr-FR" sz="4000" b="1" dirty="0">
                <a:solidFill>
                  <a:schemeClr val="bg1"/>
                </a:solidFill>
              </a:rPr>
              <a:t>INFORMER SUR LA </a:t>
            </a:r>
          </a:p>
          <a:p>
            <a:r>
              <a:rPr lang="fr-FR" sz="4000" b="1" dirty="0">
                <a:solidFill>
                  <a:schemeClr val="bg1"/>
                </a:solidFill>
              </a:rPr>
              <a:t>QUALITÉ DE L’AIR</a:t>
            </a:r>
          </a:p>
        </p:txBody>
      </p:sp>
    </p:spTree>
    <p:extLst>
      <p:ext uri="{BB962C8B-B14F-4D97-AF65-F5344CB8AC3E}">
        <p14:creationId xmlns:p14="http://schemas.microsoft.com/office/powerpoint/2010/main" val="1837240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nd ?">
            <a:extLst>
              <a:ext uri="{FF2B5EF4-FFF2-40B4-BE49-F238E27FC236}">
                <a16:creationId xmlns:a16="http://schemas.microsoft.com/office/drawing/2014/main" id="{C4B3C2E5-48FF-1C7D-640F-2A1302083A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20267" r="74062" b="18936"/>
          <a:stretch/>
        </p:blipFill>
        <p:spPr bwMode="auto">
          <a:xfrm>
            <a:off x="5114936" y="1277708"/>
            <a:ext cx="3099763" cy="5265582"/>
          </a:xfrm>
          <a:prstGeom prst="rect">
            <a:avLst/>
          </a:prstGeom>
          <a:noFill/>
          <a:ln>
            <a:noFill/>
          </a:ln>
          <a:effectLst/>
          <a:extLst>
            <a:ext uri="{909E8E84-426E-40DD-AFC4-6F175D3DCCD1}">
              <a14:hiddenFill xmlns:a14="http://schemas.microsoft.com/office/drawing/2010/main">
                <a:blipFill dpi="0" rotWithShape="0">
                  <a:blip/>
                  <a:srcRect t="20267" r="71779" b="1893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2" name="Rectangle 2">
            <a:extLst>
              <a:ext uri="{FF2B5EF4-FFF2-40B4-BE49-F238E27FC236}">
                <a16:creationId xmlns:a16="http://schemas.microsoft.com/office/drawing/2014/main" id="{09EDC968-FB11-5AFC-F61D-921C5976551D}"/>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Existe-t-il une météo de l’air ?</a:t>
            </a:r>
          </a:p>
        </p:txBody>
      </p:sp>
      <p:sp>
        <p:nvSpPr>
          <p:cNvPr id="7" name="Rectangle 16">
            <a:extLst>
              <a:ext uri="{FF2B5EF4-FFF2-40B4-BE49-F238E27FC236}">
                <a16:creationId xmlns:a16="http://schemas.microsoft.com/office/drawing/2014/main" id="{A6AA722C-A151-9DDC-66C7-02F884EF31B0}"/>
              </a:ext>
            </a:extLst>
          </p:cNvPr>
          <p:cNvSpPr>
            <a:spLocks noChangeArrowheads="1"/>
          </p:cNvSpPr>
          <p:nvPr/>
        </p:nvSpPr>
        <p:spPr bwMode="auto">
          <a:xfrm>
            <a:off x="7102549" y="2509031"/>
            <a:ext cx="4401879" cy="28029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just">
              <a:buClrTx/>
              <a:buFontTx/>
              <a:buNone/>
            </a:pPr>
            <a:r>
              <a:rPr lang="fr-FR" altLang="fr-FR" sz="2200" dirty="0">
                <a:solidFill>
                  <a:schemeClr val="accent1">
                    <a:lumMod val="75000"/>
                  </a:schemeClr>
                </a:solidFill>
                <a:cs typeface="Arial" panose="020B0604020202020204" pitchFamily="34" charset="0"/>
              </a:rPr>
              <a:t>Chaque jour, on peut connaître la qualité de l’air du jour et les </a:t>
            </a:r>
            <a:r>
              <a:rPr lang="fr-FR" altLang="fr-FR" sz="2200" b="1" dirty="0">
                <a:solidFill>
                  <a:schemeClr val="accent1">
                    <a:lumMod val="75000"/>
                  </a:schemeClr>
                </a:solidFill>
                <a:cs typeface="Arial" panose="020B0604020202020204" pitchFamily="34" charset="0"/>
              </a:rPr>
              <a:t>prévisions pour le lendemain et le surlendemain</a:t>
            </a:r>
            <a:r>
              <a:rPr lang="fr-FR" altLang="fr-FR" sz="2200" dirty="0">
                <a:solidFill>
                  <a:schemeClr val="accent1">
                    <a:lumMod val="75000"/>
                  </a:schemeClr>
                </a:solidFill>
                <a:cs typeface="Arial" panose="020B0604020202020204" pitchFamily="34" charset="0"/>
              </a:rPr>
              <a:t>.</a:t>
            </a:r>
          </a:p>
          <a:p>
            <a:pPr algn="just">
              <a:buClrTx/>
              <a:buFontTx/>
              <a:buNone/>
            </a:pPr>
            <a:endParaRPr lang="fr-FR" altLang="fr-FR" sz="2200" dirty="0">
              <a:solidFill>
                <a:schemeClr val="accent1">
                  <a:lumMod val="75000"/>
                </a:schemeClr>
              </a:solidFill>
              <a:cs typeface="Arial" panose="020B0604020202020204" pitchFamily="34" charset="0"/>
            </a:endParaRPr>
          </a:p>
          <a:p>
            <a:pPr algn="just">
              <a:buClrTx/>
              <a:buFontTx/>
              <a:buNone/>
            </a:pPr>
            <a:endParaRPr lang="fr-FR" altLang="fr-FR" sz="2200" dirty="0">
              <a:solidFill>
                <a:schemeClr val="accent1">
                  <a:lumMod val="75000"/>
                </a:schemeClr>
              </a:solidFill>
              <a:cs typeface="Arial" panose="020B0604020202020204" pitchFamily="34" charset="0"/>
            </a:endParaRPr>
          </a:p>
          <a:p>
            <a:pPr algn="just">
              <a:buClrTx/>
              <a:buFontTx/>
              <a:buNone/>
            </a:pPr>
            <a:r>
              <a:rPr lang="fr-FR" altLang="fr-FR" sz="2200" dirty="0">
                <a:solidFill>
                  <a:schemeClr val="accent1">
                    <a:lumMod val="75000"/>
                  </a:schemeClr>
                </a:solidFill>
                <a:cs typeface="Arial" panose="020B0604020202020204" pitchFamily="34" charset="0"/>
              </a:rPr>
              <a:t>L’indice utilisé (ICAIR) est défini par </a:t>
            </a:r>
            <a:r>
              <a:rPr lang="fr-FR" altLang="fr-FR" sz="2200" dirty="0" err="1">
                <a:solidFill>
                  <a:schemeClr val="accent1">
                    <a:lumMod val="75000"/>
                  </a:schemeClr>
                </a:solidFill>
                <a:cs typeface="Arial" panose="020B0604020202020204" pitchFamily="34" charset="0"/>
              </a:rPr>
              <a:t>AtmoSud</a:t>
            </a:r>
            <a:r>
              <a:rPr lang="fr-FR" altLang="fr-FR" sz="2200" dirty="0">
                <a:solidFill>
                  <a:schemeClr val="accent1">
                    <a:lumMod val="75000"/>
                  </a:schemeClr>
                </a:solidFill>
                <a:cs typeface="Arial" panose="020B0604020202020204" pitchFamily="34" charset="0"/>
              </a:rPr>
              <a:t>.</a:t>
            </a:r>
            <a:endParaRPr lang="fr-FR" altLang="fr-FR" sz="2200" dirty="0">
              <a:solidFill>
                <a:schemeClr val="accent1">
                  <a:lumMod val="75000"/>
                </a:schemeClr>
              </a:solidFill>
              <a:highlight>
                <a:srgbClr val="FFFF00"/>
              </a:highlight>
              <a:cs typeface="Arial" panose="020B0604020202020204" pitchFamily="34" charset="0"/>
            </a:endParaRPr>
          </a:p>
        </p:txBody>
      </p:sp>
      <p:sp>
        <p:nvSpPr>
          <p:cNvPr id="10" name="Text Box 17">
            <a:extLst>
              <a:ext uri="{FF2B5EF4-FFF2-40B4-BE49-F238E27FC236}">
                <a16:creationId xmlns:a16="http://schemas.microsoft.com/office/drawing/2014/main" id="{E7E69420-795C-9B3E-403E-611EC4086A8F}"/>
              </a:ext>
            </a:extLst>
          </p:cNvPr>
          <p:cNvSpPr txBox="1">
            <a:spLocks noChangeArrowheads="1"/>
          </p:cNvSpPr>
          <p:nvPr/>
        </p:nvSpPr>
        <p:spPr bwMode="auto">
          <a:xfrm rot="364029">
            <a:off x="9991041" y="636919"/>
            <a:ext cx="1711055" cy="709520"/>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a:buClrTx/>
              <a:buFontTx/>
              <a:buNone/>
            </a:pPr>
            <a:r>
              <a:rPr lang="fr-FR" altLang="fr-FR" sz="4000" b="1" dirty="0">
                <a:solidFill>
                  <a:srgbClr val="E15A4C"/>
                </a:solidFill>
              </a:rPr>
              <a:t>  Oui !</a:t>
            </a:r>
          </a:p>
        </p:txBody>
      </p:sp>
      <p:pic>
        <p:nvPicPr>
          <p:cNvPr id="4" name="Image 3">
            <a:extLst>
              <a:ext uri="{FF2B5EF4-FFF2-40B4-BE49-F238E27FC236}">
                <a16:creationId xmlns:a16="http://schemas.microsoft.com/office/drawing/2014/main" id="{BE444AFE-3772-D90B-4AD0-083F8B63A4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5920" y="2364743"/>
            <a:ext cx="5261442" cy="2947224"/>
          </a:xfrm>
          <a:prstGeom prst="rect">
            <a:avLst/>
          </a:prstGeom>
        </p:spPr>
      </p:pic>
    </p:spTree>
    <p:extLst>
      <p:ext uri="{BB962C8B-B14F-4D97-AF65-F5344CB8AC3E}">
        <p14:creationId xmlns:p14="http://schemas.microsoft.com/office/powerpoint/2010/main" val="195912334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fill="hold"/>
                                        <p:tgtEl>
                                          <p:spTgt spid="10"/>
                                        </p:tgtEl>
                                        <p:attrNameLst>
                                          <p:attrName>ppt_x</p:attrName>
                                        </p:attrNameLst>
                                      </p:cBhvr>
                                      <p:tavLst>
                                        <p:tav tm="0">
                                          <p:val>
                                            <p:strVal val="#ppt_x"/>
                                          </p:val>
                                        </p:tav>
                                        <p:tav tm="100000">
                                          <p:val>
                                            <p:strVal val="#ppt_x"/>
                                          </p:val>
                                        </p:tav>
                                      </p:tavLst>
                                    </p:anim>
                                    <p:anim calcmode="lin" valueType="num">
                                      <p:cBhvr additive="base">
                                        <p:cTn id="11" dur="500" fill="hold"/>
                                        <p:tgtEl>
                                          <p:spTgt spid="10"/>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re de la diapositive">
            <a:extLst>
              <a:ext uri="{FF2B5EF4-FFF2-40B4-BE49-F238E27FC236}">
                <a16:creationId xmlns:a16="http://schemas.microsoft.com/office/drawing/2014/main" id="{09EDC968-FB11-5AFC-F61D-921C5976551D}"/>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Qu’est-ce que l’indice ICAIR – </a:t>
            </a:r>
            <a:r>
              <a:rPr lang="fr-FR" altLang="fr-FR" sz="3200" dirty="0">
                <a:solidFill>
                  <a:schemeClr val="accent5">
                    <a:lumMod val="75000"/>
                  </a:schemeClr>
                </a:solidFill>
                <a:cs typeface="Arial" charset="0"/>
              </a:rPr>
              <a:t>L’</a:t>
            </a:r>
            <a:r>
              <a:rPr lang="fr-FR" altLang="fr-FR" sz="3200" b="1" dirty="0">
                <a:solidFill>
                  <a:schemeClr val="accent5">
                    <a:lumMod val="75000"/>
                  </a:schemeClr>
                </a:solidFill>
                <a:cs typeface="Arial" charset="0"/>
              </a:rPr>
              <a:t>I</a:t>
            </a:r>
            <a:r>
              <a:rPr lang="fr-FR" altLang="fr-FR" sz="3200" dirty="0">
                <a:solidFill>
                  <a:schemeClr val="accent5">
                    <a:lumMod val="75000"/>
                  </a:schemeClr>
                </a:solidFill>
                <a:cs typeface="Arial" charset="0"/>
              </a:rPr>
              <a:t>NDICE</a:t>
            </a:r>
            <a:r>
              <a:rPr lang="fr-FR" altLang="fr-FR" sz="3200" b="1" dirty="0">
                <a:solidFill>
                  <a:schemeClr val="accent5">
                    <a:lumMod val="75000"/>
                  </a:schemeClr>
                </a:solidFill>
                <a:cs typeface="Arial" charset="0"/>
              </a:rPr>
              <a:t> C</a:t>
            </a:r>
            <a:r>
              <a:rPr lang="fr-FR" altLang="fr-FR" sz="3200" dirty="0">
                <a:solidFill>
                  <a:schemeClr val="accent5">
                    <a:lumMod val="75000"/>
                  </a:schemeClr>
                </a:solidFill>
                <a:cs typeface="Arial" charset="0"/>
              </a:rPr>
              <a:t>UMULÉ DE</a:t>
            </a:r>
            <a:r>
              <a:rPr lang="fr-FR" altLang="fr-FR" sz="3200" b="1" dirty="0">
                <a:solidFill>
                  <a:schemeClr val="accent5">
                    <a:lumMod val="75000"/>
                  </a:schemeClr>
                </a:solidFill>
                <a:cs typeface="Arial" charset="0"/>
              </a:rPr>
              <a:t> </a:t>
            </a:r>
            <a:r>
              <a:rPr lang="fr-FR" altLang="fr-FR" sz="3200" dirty="0">
                <a:solidFill>
                  <a:schemeClr val="accent5">
                    <a:lumMod val="75000"/>
                  </a:schemeClr>
                </a:solidFill>
                <a:cs typeface="Arial" charset="0"/>
              </a:rPr>
              <a:t>L’</a:t>
            </a:r>
            <a:r>
              <a:rPr lang="fr-FR" altLang="fr-FR" sz="3200" b="1" dirty="0">
                <a:solidFill>
                  <a:schemeClr val="accent5">
                    <a:lumMod val="75000"/>
                  </a:schemeClr>
                </a:solidFill>
                <a:cs typeface="Arial" charset="0"/>
              </a:rPr>
              <a:t>AIR ?</a:t>
            </a:r>
          </a:p>
        </p:txBody>
      </p:sp>
      <p:sp>
        <p:nvSpPr>
          <p:cNvPr id="28" name="Texte 1">
            <a:extLst>
              <a:ext uri="{FF2B5EF4-FFF2-40B4-BE49-F238E27FC236}">
                <a16:creationId xmlns:a16="http://schemas.microsoft.com/office/drawing/2014/main" id="{F9BAE0CB-005F-110D-3288-5200856A43E4}"/>
              </a:ext>
            </a:extLst>
          </p:cNvPr>
          <p:cNvSpPr>
            <a:spLocks noChangeArrowheads="1"/>
          </p:cNvSpPr>
          <p:nvPr/>
        </p:nvSpPr>
        <p:spPr bwMode="auto">
          <a:xfrm>
            <a:off x="1684734" y="1289957"/>
            <a:ext cx="10305256" cy="707886"/>
          </a:xfrm>
          <a:prstGeom prst="rect">
            <a:avLst/>
          </a:prstGeom>
          <a:noFill/>
          <a:ln>
            <a:noFill/>
          </a:ln>
        </p:spPr>
        <p:txBody>
          <a:bodyPr wrap="squar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just">
              <a:lnSpc>
                <a:spcPct val="100000"/>
              </a:lnSpc>
              <a:spcBef>
                <a:spcPct val="0"/>
              </a:spcBef>
              <a:buFontTx/>
              <a:buNone/>
              <a:defRPr/>
            </a:pPr>
            <a:r>
              <a:rPr lang="fr-FR" altLang="fr-FR" sz="2000" b="1" dirty="0">
                <a:solidFill>
                  <a:schemeClr val="accent5">
                    <a:lumMod val="75000"/>
                  </a:schemeClr>
                </a:solidFill>
                <a:latin typeface="+mn-lt"/>
              </a:rPr>
              <a:t>ICAIR </a:t>
            </a:r>
            <a:r>
              <a:rPr lang="fr-FR" altLang="fr-FR" sz="2000" dirty="0">
                <a:solidFill>
                  <a:schemeClr val="accent5">
                    <a:lumMod val="75000"/>
                  </a:schemeClr>
                </a:solidFill>
                <a:latin typeface="+mn-lt"/>
              </a:rPr>
              <a:t>est un </a:t>
            </a:r>
            <a:r>
              <a:rPr lang="fr-FR" altLang="fr-FR" sz="2000" b="1" dirty="0">
                <a:solidFill>
                  <a:schemeClr val="accent5">
                    <a:lumMod val="75000"/>
                  </a:schemeClr>
                </a:solidFill>
                <a:latin typeface="+mn-lt"/>
              </a:rPr>
              <a:t>indice qui cumule </a:t>
            </a:r>
            <a:r>
              <a:rPr lang="fr-FR" altLang="fr-FR" sz="2000" dirty="0">
                <a:solidFill>
                  <a:schemeClr val="accent5">
                    <a:lumMod val="75000"/>
                  </a:schemeClr>
                </a:solidFill>
                <a:latin typeface="+mn-lt"/>
              </a:rPr>
              <a:t>quatre polluants réglementés : </a:t>
            </a:r>
            <a:r>
              <a:rPr lang="fr-FR" altLang="fr-FR" sz="2000" b="1" dirty="0">
                <a:solidFill>
                  <a:schemeClr val="accent5">
                    <a:lumMod val="75000"/>
                  </a:schemeClr>
                </a:solidFill>
                <a:latin typeface="+mn-lt"/>
              </a:rPr>
              <a:t>NO₂, O₃, PM</a:t>
            </a:r>
            <a:r>
              <a:rPr lang="fr-FR" altLang="fr-FR" sz="1800" b="1" dirty="0">
                <a:solidFill>
                  <a:schemeClr val="accent5">
                    <a:lumMod val="75000"/>
                  </a:schemeClr>
                </a:solidFill>
                <a:latin typeface="+mn-lt"/>
              </a:rPr>
              <a:t>2.5</a:t>
            </a:r>
            <a:r>
              <a:rPr lang="fr-FR" altLang="fr-FR" sz="2000" b="1" dirty="0">
                <a:solidFill>
                  <a:schemeClr val="accent5">
                    <a:lumMod val="75000"/>
                  </a:schemeClr>
                </a:solidFill>
                <a:latin typeface="+mn-lt"/>
              </a:rPr>
              <a:t> et PM</a:t>
            </a:r>
            <a:r>
              <a:rPr lang="fr-FR" altLang="fr-FR" sz="1800" b="1" dirty="0">
                <a:solidFill>
                  <a:schemeClr val="accent5">
                    <a:lumMod val="75000"/>
                  </a:schemeClr>
                </a:solidFill>
                <a:latin typeface="+mn-lt"/>
              </a:rPr>
              <a:t>10</a:t>
            </a:r>
            <a:r>
              <a:rPr lang="fr-FR" altLang="fr-FR" sz="2000" b="1" dirty="0">
                <a:solidFill>
                  <a:schemeClr val="accent5">
                    <a:lumMod val="75000"/>
                  </a:schemeClr>
                </a:solidFill>
                <a:latin typeface="+mn-lt"/>
              </a:rPr>
              <a:t>. </a:t>
            </a:r>
          </a:p>
          <a:p>
            <a:pPr algn="just">
              <a:lnSpc>
                <a:spcPct val="100000"/>
              </a:lnSpc>
              <a:spcBef>
                <a:spcPct val="0"/>
              </a:spcBef>
              <a:buFontTx/>
              <a:buNone/>
              <a:defRPr/>
            </a:pPr>
            <a:r>
              <a:rPr lang="fr-FR" altLang="fr-FR" sz="2000" b="1" dirty="0">
                <a:solidFill>
                  <a:schemeClr val="accent5">
                    <a:lumMod val="75000"/>
                  </a:schemeClr>
                </a:solidFill>
                <a:latin typeface="+mn-lt"/>
              </a:rPr>
              <a:t>Il existe 3 versions :</a:t>
            </a:r>
          </a:p>
        </p:txBody>
      </p:sp>
      <p:pic>
        <p:nvPicPr>
          <p:cNvPr id="10" name="Image 2">
            <a:extLst>
              <a:ext uri="{FF2B5EF4-FFF2-40B4-BE49-F238E27FC236}">
                <a16:creationId xmlns:a16="http://schemas.microsoft.com/office/drawing/2014/main" id="{EDF001FA-E096-0CB9-A37E-720617C013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1928" y="1750840"/>
            <a:ext cx="2048761" cy="1050314"/>
          </a:xfrm>
          <a:prstGeom prst="rect">
            <a:avLst/>
          </a:prstGeom>
        </p:spPr>
      </p:pic>
      <p:pic>
        <p:nvPicPr>
          <p:cNvPr id="13" name="Image 3">
            <a:extLst>
              <a:ext uri="{FF2B5EF4-FFF2-40B4-BE49-F238E27FC236}">
                <a16:creationId xmlns:a16="http://schemas.microsoft.com/office/drawing/2014/main" id="{26BEC945-AD16-D71B-4666-9B3A02EAE7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4885" y="1844277"/>
            <a:ext cx="2048761" cy="990460"/>
          </a:xfrm>
          <a:prstGeom prst="rect">
            <a:avLst/>
          </a:prstGeom>
        </p:spPr>
      </p:pic>
      <p:pic>
        <p:nvPicPr>
          <p:cNvPr id="15" name="Image 1">
            <a:extLst>
              <a:ext uri="{FF2B5EF4-FFF2-40B4-BE49-F238E27FC236}">
                <a16:creationId xmlns:a16="http://schemas.microsoft.com/office/drawing/2014/main" id="{59D16B77-F42D-67E3-D472-30EAEF5F02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6565" y="1782579"/>
            <a:ext cx="2048761" cy="987130"/>
          </a:xfrm>
          <a:prstGeom prst="rect">
            <a:avLst/>
          </a:prstGeom>
        </p:spPr>
      </p:pic>
      <p:sp>
        <p:nvSpPr>
          <p:cNvPr id="19" name="ZoneTexte 2">
            <a:extLst>
              <a:ext uri="{FF2B5EF4-FFF2-40B4-BE49-F238E27FC236}">
                <a16:creationId xmlns:a16="http://schemas.microsoft.com/office/drawing/2014/main" id="{64EA43BD-01E9-EE5A-9750-9FB077199322}"/>
              </a:ext>
            </a:extLst>
          </p:cNvPr>
          <p:cNvSpPr txBox="1"/>
          <p:nvPr/>
        </p:nvSpPr>
        <p:spPr>
          <a:xfrm>
            <a:off x="4605670" y="2773770"/>
            <a:ext cx="3720623" cy="646331"/>
          </a:xfrm>
          <a:prstGeom prst="rect">
            <a:avLst/>
          </a:prstGeom>
          <a:noFill/>
        </p:spPr>
        <p:txBody>
          <a:bodyPr wrap="square">
            <a:spAutoFit/>
          </a:bodyPr>
          <a:lstStyle/>
          <a:p>
            <a:pPr algn="ctr">
              <a:lnSpc>
                <a:spcPct val="100000"/>
              </a:lnSpc>
              <a:spcBef>
                <a:spcPct val="0"/>
              </a:spcBef>
              <a:buFontTx/>
              <a:buNone/>
              <a:defRPr/>
            </a:pPr>
            <a:r>
              <a:rPr lang="fr-FR" altLang="fr-FR" sz="1800" b="1" dirty="0">
                <a:solidFill>
                  <a:srgbClr val="25B3E8"/>
                </a:solidFill>
                <a:latin typeface="+mn-lt"/>
              </a:rPr>
              <a:t>Version horaire avec une prévision sur 24h </a:t>
            </a:r>
            <a:r>
              <a:rPr lang="fr-FR" altLang="fr-FR" b="1" dirty="0">
                <a:solidFill>
                  <a:srgbClr val="25B3E8"/>
                </a:solidFill>
              </a:rPr>
              <a:t>(indice journalier)</a:t>
            </a:r>
            <a:endParaRPr lang="fr-FR" altLang="fr-FR" sz="1800" b="1" dirty="0">
              <a:solidFill>
                <a:srgbClr val="25B3E8"/>
              </a:solidFill>
              <a:latin typeface="+mn-lt"/>
            </a:endParaRPr>
          </a:p>
        </p:txBody>
      </p:sp>
      <p:sp>
        <p:nvSpPr>
          <p:cNvPr id="20" name="ZoneTexte 3">
            <a:extLst>
              <a:ext uri="{FF2B5EF4-FFF2-40B4-BE49-F238E27FC236}">
                <a16:creationId xmlns:a16="http://schemas.microsoft.com/office/drawing/2014/main" id="{6B15E427-C0AD-5947-887C-9B06025CEBCC}"/>
              </a:ext>
            </a:extLst>
          </p:cNvPr>
          <p:cNvSpPr txBox="1"/>
          <p:nvPr/>
        </p:nvSpPr>
        <p:spPr>
          <a:xfrm>
            <a:off x="9287760" y="2756332"/>
            <a:ext cx="1915886" cy="369332"/>
          </a:xfrm>
          <a:prstGeom prst="rect">
            <a:avLst/>
          </a:prstGeom>
          <a:noFill/>
        </p:spPr>
        <p:txBody>
          <a:bodyPr wrap="square">
            <a:spAutoFit/>
          </a:bodyPr>
          <a:lstStyle/>
          <a:p>
            <a:pPr algn="ctr">
              <a:lnSpc>
                <a:spcPct val="100000"/>
              </a:lnSpc>
              <a:spcBef>
                <a:spcPct val="0"/>
              </a:spcBef>
              <a:buFontTx/>
              <a:buNone/>
              <a:defRPr/>
            </a:pPr>
            <a:r>
              <a:rPr lang="fr-FR" altLang="fr-FR" sz="1800" b="1" dirty="0">
                <a:solidFill>
                  <a:srgbClr val="25B3E8"/>
                </a:solidFill>
                <a:latin typeface="+mn-lt"/>
              </a:rPr>
              <a:t>Version annuelle</a:t>
            </a:r>
          </a:p>
        </p:txBody>
      </p:sp>
      <p:sp>
        <p:nvSpPr>
          <p:cNvPr id="21" name="ZoneTexte 1">
            <a:extLst>
              <a:ext uri="{FF2B5EF4-FFF2-40B4-BE49-F238E27FC236}">
                <a16:creationId xmlns:a16="http://schemas.microsoft.com/office/drawing/2014/main" id="{A71ED87A-951C-54A3-4D83-1AF2804E11DE}"/>
              </a:ext>
            </a:extLst>
          </p:cNvPr>
          <p:cNvSpPr txBox="1"/>
          <p:nvPr/>
        </p:nvSpPr>
        <p:spPr>
          <a:xfrm>
            <a:off x="1644432" y="2737195"/>
            <a:ext cx="2275675" cy="369332"/>
          </a:xfrm>
          <a:prstGeom prst="rect">
            <a:avLst/>
          </a:prstGeom>
          <a:noFill/>
        </p:spPr>
        <p:txBody>
          <a:bodyPr wrap="square">
            <a:spAutoFit/>
          </a:bodyPr>
          <a:lstStyle/>
          <a:p>
            <a:pPr algn="ctr">
              <a:lnSpc>
                <a:spcPct val="100000"/>
              </a:lnSpc>
              <a:spcBef>
                <a:spcPct val="0"/>
              </a:spcBef>
              <a:buFontTx/>
              <a:buNone/>
              <a:defRPr/>
            </a:pPr>
            <a:r>
              <a:rPr lang="fr-FR" altLang="fr-FR" sz="1800" b="1" dirty="0">
                <a:solidFill>
                  <a:srgbClr val="25B3E8"/>
                </a:solidFill>
                <a:latin typeface="+mn-lt"/>
              </a:rPr>
              <a:t>Version horaire</a:t>
            </a:r>
          </a:p>
        </p:txBody>
      </p:sp>
      <p:pic>
        <p:nvPicPr>
          <p:cNvPr id="25" name="Picto PHOTO">
            <a:hlinkClick r:id="rId6" action="ppaction://hlinksldjump"/>
            <a:extLst>
              <a:ext uri="{FF2B5EF4-FFF2-40B4-BE49-F238E27FC236}">
                <a16:creationId xmlns:a16="http://schemas.microsoft.com/office/drawing/2014/main" id="{47552A03-8098-585A-64D2-521D9BEB0B5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86138" y="5850532"/>
            <a:ext cx="544046"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ZoneTexte 2">
            <a:extLst>
              <a:ext uri="{FF2B5EF4-FFF2-40B4-BE49-F238E27FC236}">
                <a16:creationId xmlns:a16="http://schemas.microsoft.com/office/drawing/2014/main" id="{5645691E-7278-E1B9-0A05-C02CB742D416}"/>
              </a:ext>
            </a:extLst>
          </p:cNvPr>
          <p:cNvSpPr txBox="1"/>
          <p:nvPr/>
        </p:nvSpPr>
        <p:spPr>
          <a:xfrm>
            <a:off x="1762549" y="5945101"/>
            <a:ext cx="7627588" cy="707886"/>
          </a:xfrm>
          <a:prstGeom prst="rect">
            <a:avLst/>
          </a:prstGeom>
          <a:noFill/>
        </p:spPr>
        <p:txBody>
          <a:bodyPr wrap="square">
            <a:spAutoFit/>
          </a:bodyPr>
          <a:lstStyle/>
          <a:p>
            <a:pPr>
              <a:lnSpc>
                <a:spcPct val="100000"/>
              </a:lnSpc>
              <a:spcBef>
                <a:spcPct val="0"/>
              </a:spcBef>
              <a:buFontTx/>
              <a:buNone/>
              <a:defRPr/>
            </a:pPr>
            <a:r>
              <a:rPr lang="fr-FR" altLang="fr-FR" sz="2000" dirty="0">
                <a:solidFill>
                  <a:srgbClr val="2E75B6"/>
                </a:solidFill>
                <a:latin typeface="+mn-lt"/>
              </a:rPr>
              <a:t>L’échelle de couleur applicable est un dégradé de couleur : </a:t>
            </a:r>
          </a:p>
          <a:p>
            <a:pPr>
              <a:lnSpc>
                <a:spcPct val="100000"/>
              </a:lnSpc>
              <a:spcBef>
                <a:spcPct val="0"/>
              </a:spcBef>
              <a:buFontTx/>
              <a:buNone/>
              <a:defRPr/>
            </a:pPr>
            <a:r>
              <a:rPr lang="fr-FR" altLang="fr-FR" sz="2000" b="1" dirty="0">
                <a:solidFill>
                  <a:srgbClr val="2E75B6"/>
                </a:solidFill>
                <a:latin typeface="+mn-lt"/>
              </a:rPr>
              <a:t>Bon/moyen/dégradé/mauvais/très mauvais/extrêmement mauvais.</a:t>
            </a:r>
          </a:p>
        </p:txBody>
      </p:sp>
      <p:pic>
        <p:nvPicPr>
          <p:cNvPr id="3" name="picto + 1">
            <a:extLst>
              <a:ext uri="{FF2B5EF4-FFF2-40B4-BE49-F238E27FC236}">
                <a16:creationId xmlns:a16="http://schemas.microsoft.com/office/drawing/2014/main" id="{2550DF33-2650-5F9F-CC1E-FAEAA42E6E9D}"/>
              </a:ext>
            </a:extLst>
          </p:cNvPr>
          <p:cNvPicPr preferRelativeResize="0">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3509580" y="2374226"/>
            <a:ext cx="410527" cy="32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bulle 1">
            <a:extLst>
              <a:ext uri="{FF2B5EF4-FFF2-40B4-BE49-F238E27FC236}">
                <a16:creationId xmlns:a16="http://schemas.microsoft.com/office/drawing/2014/main" id="{1A1E0635-3CCE-6EB2-C8F1-584EB29582B0}"/>
              </a:ext>
            </a:extLst>
          </p:cNvPr>
          <p:cNvSpPr/>
          <p:nvPr/>
        </p:nvSpPr>
        <p:spPr bwMode="auto">
          <a:xfrm>
            <a:off x="1560205" y="3156012"/>
            <a:ext cx="2765293" cy="256814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90000"/>
              </a:lnSpc>
              <a:spcBef>
                <a:spcPts val="1000"/>
              </a:spcBef>
            </a:pPr>
            <a:r>
              <a:rPr lang="fr-FR" sz="2000" dirty="0">
                <a:solidFill>
                  <a:schemeClr val="bg1"/>
                </a:solidFill>
              </a:rPr>
              <a:t>Il se base sur </a:t>
            </a:r>
            <a:r>
              <a:rPr lang="fr-FR" sz="2000" b="1" dirty="0">
                <a:solidFill>
                  <a:schemeClr val="bg1"/>
                </a:solidFill>
              </a:rPr>
              <a:t>les échelles de l’indice européen</a:t>
            </a:r>
            <a:r>
              <a:rPr lang="fr-FR" sz="2000" dirty="0">
                <a:solidFill>
                  <a:schemeClr val="bg1"/>
                </a:solidFill>
              </a:rPr>
              <a:t>. Il apporte une information spatiale et temporelle fine qui répond aux questions du quotidien.</a:t>
            </a:r>
          </a:p>
        </p:txBody>
      </p:sp>
      <p:pic>
        <p:nvPicPr>
          <p:cNvPr id="5" name="picto + 2">
            <a:extLst>
              <a:ext uri="{FF2B5EF4-FFF2-40B4-BE49-F238E27FC236}">
                <a16:creationId xmlns:a16="http://schemas.microsoft.com/office/drawing/2014/main" id="{B60508B9-682F-D1EF-9361-129398AD49A2}"/>
              </a:ext>
            </a:extLst>
          </p:cNvPr>
          <p:cNvPicPr preferRelativeResize="0">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7132497" y="2452409"/>
            <a:ext cx="410527" cy="32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bulle 2">
            <a:extLst>
              <a:ext uri="{FF2B5EF4-FFF2-40B4-BE49-F238E27FC236}">
                <a16:creationId xmlns:a16="http://schemas.microsoft.com/office/drawing/2014/main" id="{D8A282A5-5786-25D2-AF5A-1BA75EBCA52B}"/>
              </a:ext>
            </a:extLst>
          </p:cNvPr>
          <p:cNvSpPr/>
          <p:nvPr/>
        </p:nvSpPr>
        <p:spPr bwMode="auto">
          <a:xfrm>
            <a:off x="4518815" y="3289390"/>
            <a:ext cx="3911369" cy="256814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90000"/>
              </a:lnSpc>
              <a:spcBef>
                <a:spcPts val="1000"/>
              </a:spcBef>
            </a:pPr>
            <a:r>
              <a:rPr lang="fr-FR" sz="2000" dirty="0">
                <a:solidFill>
                  <a:schemeClr val="bg1"/>
                </a:solidFill>
              </a:rPr>
              <a:t>Il se base sur les </a:t>
            </a:r>
            <a:r>
              <a:rPr lang="fr-FR" sz="2000" b="1" dirty="0">
                <a:solidFill>
                  <a:schemeClr val="bg1"/>
                </a:solidFill>
              </a:rPr>
              <a:t>échelles de référence de l’indice européen</a:t>
            </a:r>
            <a:r>
              <a:rPr lang="fr-FR" sz="2000" dirty="0">
                <a:solidFill>
                  <a:schemeClr val="bg1"/>
                </a:solidFill>
              </a:rPr>
              <a:t>. Il propose une évolution de l’indice </a:t>
            </a:r>
            <a:r>
              <a:rPr lang="fr-FR" sz="2000" dirty="0" err="1">
                <a:solidFill>
                  <a:schemeClr val="bg1"/>
                </a:solidFill>
              </a:rPr>
              <a:t>Atmo</a:t>
            </a:r>
            <a:r>
              <a:rPr lang="fr-FR" sz="2000" dirty="0">
                <a:solidFill>
                  <a:schemeClr val="bg1"/>
                </a:solidFill>
              </a:rPr>
              <a:t> avec une résolution spatiale plus fine que la commune et une meilleure représentation de l’exposition des populations.</a:t>
            </a:r>
          </a:p>
        </p:txBody>
      </p:sp>
      <p:pic>
        <p:nvPicPr>
          <p:cNvPr id="7" name="picto + 3">
            <a:extLst>
              <a:ext uri="{FF2B5EF4-FFF2-40B4-BE49-F238E27FC236}">
                <a16:creationId xmlns:a16="http://schemas.microsoft.com/office/drawing/2014/main" id="{85393D61-BAFF-D642-C114-917581EA385C}"/>
              </a:ext>
            </a:extLst>
          </p:cNvPr>
          <p:cNvPicPr preferRelativeResize="0">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11094632" y="2434078"/>
            <a:ext cx="410527" cy="32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bulle 3">
            <a:extLst>
              <a:ext uri="{FF2B5EF4-FFF2-40B4-BE49-F238E27FC236}">
                <a16:creationId xmlns:a16="http://schemas.microsoft.com/office/drawing/2014/main" id="{1E787B66-B419-435D-A9FB-3779271FFD31}"/>
              </a:ext>
            </a:extLst>
          </p:cNvPr>
          <p:cNvSpPr/>
          <p:nvPr/>
        </p:nvSpPr>
        <p:spPr bwMode="auto">
          <a:xfrm>
            <a:off x="8537328" y="2998071"/>
            <a:ext cx="3416750" cy="340332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lnSpc>
                <a:spcPct val="90000"/>
              </a:lnSpc>
              <a:spcBef>
                <a:spcPts val="1000"/>
              </a:spcBef>
            </a:pPr>
            <a:r>
              <a:rPr lang="fr-FR" sz="2000" dirty="0">
                <a:solidFill>
                  <a:schemeClr val="bg1"/>
                </a:solidFill>
              </a:rPr>
              <a:t>Fournit une information annuelle basée sur les lignes directrices de </a:t>
            </a:r>
            <a:r>
              <a:rPr lang="fr-FR" sz="2000" b="1" dirty="0">
                <a:solidFill>
                  <a:schemeClr val="bg1"/>
                </a:solidFill>
              </a:rPr>
              <a:t>l’Organisation Mondiale de la Santé (OMS)</a:t>
            </a:r>
            <a:r>
              <a:rPr lang="fr-FR" sz="2000" dirty="0">
                <a:solidFill>
                  <a:schemeClr val="bg1"/>
                </a:solidFill>
              </a:rPr>
              <a:t>, que les normes européennes devraient reprendre comme référence.</a:t>
            </a:r>
            <a:r>
              <a:rPr lang="fr-FR" sz="2000" b="1" dirty="0">
                <a:solidFill>
                  <a:schemeClr val="bg1"/>
                </a:solidFill>
              </a:rPr>
              <a:t> </a:t>
            </a:r>
            <a:r>
              <a:rPr lang="fr-FR" sz="2000" dirty="0">
                <a:solidFill>
                  <a:schemeClr val="bg1"/>
                </a:solidFill>
              </a:rPr>
              <a:t>Il reflète l’exposition chronique des populations pour l’air extérieur et il s’adresse à tous les publics.</a:t>
            </a:r>
          </a:p>
        </p:txBody>
      </p:sp>
      <p:sp>
        <p:nvSpPr>
          <p:cNvPr id="2" name="ZoneTexte 1">
            <a:extLst>
              <a:ext uri="{FF2B5EF4-FFF2-40B4-BE49-F238E27FC236}">
                <a16:creationId xmlns:a16="http://schemas.microsoft.com/office/drawing/2014/main" id="{4E7F4ACA-5458-8E27-0556-BE15845058D6}"/>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AtmoSud</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2700472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nodeType="withEffect">
                                  <p:stCondLst>
                                    <p:cond delay="20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nodeType="withEffect">
                                  <p:stCondLst>
                                    <p:cond delay="20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nodeType="withEffect">
                                  <p:stCondLst>
                                    <p:cond delay="4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60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nodeType="withEffect">
                                  <p:stCondLst>
                                    <p:cond delay="60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0" presetClass="entr" presetSubtype="0" fill="hold" nodeType="withEffect">
                                  <p:stCondLst>
                                    <p:cond delay="8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3"/>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46" restart="whenNotActive" fill="hold" evtFilter="cancelBubble" nodeType="interactiveSeq">
                <p:stCondLst>
                  <p:cond evt="onClick" delay="0">
                    <p:tgtEl>
                      <p:spTgt spid="5"/>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5" restart="whenNotActive" fill="hold" evtFilter="cancelBubble" nodeType="interactiveSeq">
                <p:stCondLst>
                  <p:cond evt="onClick" delay="0">
                    <p:tgtEl>
                      <p:spTgt spid="7"/>
                    </p:tgtEl>
                  </p:cond>
                </p:stCondLst>
                <p:endSync evt="end" delay="0">
                  <p:rtn val="all"/>
                </p:endSync>
                <p:childTnLst>
                  <p:par>
                    <p:cTn id="56" fill="hold">
                      <p:stCondLst>
                        <p:cond delay="0"/>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8"/>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grpId="1" nodeType="clickEffect">
                                  <p:stCondLst>
                                    <p:cond delay="0"/>
                                  </p:stCondLst>
                                  <p:childTnLst>
                                    <p:set>
                                      <p:cBhvr>
                                        <p:cTn id="63"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28" grpId="0"/>
      <p:bldP spid="19" grpId="0"/>
      <p:bldP spid="20" grpId="0"/>
      <p:bldP spid="21" grpId="0"/>
      <p:bldP spid="4" grpId="0" animBg="1"/>
      <p:bldP spid="4" grpId="1" animBg="1"/>
      <p:bldP spid="6" grpId="0" animBg="1"/>
      <p:bldP spid="6" grpId="1" animBg="1"/>
      <p:bldP spid="8" grpId="0" animBg="1"/>
      <p:bldP spid="8" grpId="1"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re de la diapositive">
            <a:extLst>
              <a:ext uri="{FF2B5EF4-FFF2-40B4-BE49-F238E27FC236}">
                <a16:creationId xmlns:a16="http://schemas.microsoft.com/office/drawing/2014/main" id="{09EDC968-FB11-5AFC-F61D-921C5976551D}"/>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L’échelle de couleurs</a:t>
            </a:r>
          </a:p>
        </p:txBody>
      </p:sp>
      <p:pic>
        <p:nvPicPr>
          <p:cNvPr id="9" name="Image 8">
            <a:extLst>
              <a:ext uri="{FF2B5EF4-FFF2-40B4-BE49-F238E27FC236}">
                <a16:creationId xmlns:a16="http://schemas.microsoft.com/office/drawing/2014/main" id="{DFC9829E-1C46-D26B-DF59-9EDBE47730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8925" y="1503916"/>
            <a:ext cx="10256874" cy="4273698"/>
          </a:xfrm>
          <a:prstGeom prst="rect">
            <a:avLst/>
          </a:prstGeom>
        </p:spPr>
      </p:pic>
      <p:sp>
        <p:nvSpPr>
          <p:cNvPr id="2" name="ZoneTexte 1">
            <a:extLst>
              <a:ext uri="{FF2B5EF4-FFF2-40B4-BE49-F238E27FC236}">
                <a16:creationId xmlns:a16="http://schemas.microsoft.com/office/drawing/2014/main" id="{CA703C0C-7112-8531-E1AE-19D3EA62F8BC}"/>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AtmoSud</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122041976"/>
      </p:ext>
    </p:extLst>
  </p:cSld>
  <p:clrMapOvr>
    <a:masterClrMapping/>
  </p:clrMapOvr>
  <p:transition spd="slow"/>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re de la diapositive">
            <a:extLst>
              <a:ext uri="{FF2B5EF4-FFF2-40B4-BE49-F238E27FC236}">
                <a16:creationId xmlns:a16="http://schemas.microsoft.com/office/drawing/2014/main" id="{09EDC968-FB11-5AFC-F61D-921C5976551D}"/>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Comment fonctionne l’indice ICAIR ?</a:t>
            </a:r>
          </a:p>
        </p:txBody>
      </p:sp>
      <p:pic>
        <p:nvPicPr>
          <p:cNvPr id="3" name="Image NO2">
            <a:extLst>
              <a:ext uri="{FF2B5EF4-FFF2-40B4-BE49-F238E27FC236}">
                <a16:creationId xmlns:a16="http://schemas.microsoft.com/office/drawing/2014/main" id="{CF92F4FD-EA10-C39D-8FE3-9AA59FEF7FC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166352" y="1435511"/>
            <a:ext cx="994823" cy="1128713"/>
          </a:xfrm>
          <a:prstGeom prst="rect">
            <a:avLst/>
          </a:prstGeom>
        </p:spPr>
      </p:pic>
      <p:pic>
        <p:nvPicPr>
          <p:cNvPr id="5" name="Image O3">
            <a:extLst>
              <a:ext uri="{FF2B5EF4-FFF2-40B4-BE49-F238E27FC236}">
                <a16:creationId xmlns:a16="http://schemas.microsoft.com/office/drawing/2014/main" id="{416C6AB9-9FF3-C6D8-B7E9-D218D08B61A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487625" y="4352581"/>
            <a:ext cx="1070422" cy="1082741"/>
          </a:xfrm>
          <a:prstGeom prst="rect">
            <a:avLst/>
          </a:prstGeom>
        </p:spPr>
      </p:pic>
      <p:pic>
        <p:nvPicPr>
          <p:cNvPr id="7" name="Image PM2.5">
            <a:extLst>
              <a:ext uri="{FF2B5EF4-FFF2-40B4-BE49-F238E27FC236}">
                <a16:creationId xmlns:a16="http://schemas.microsoft.com/office/drawing/2014/main" id="{42B2BBED-1335-7169-AD9B-00696F1FE32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538188" y="2429065"/>
            <a:ext cx="1012094" cy="1302879"/>
          </a:xfrm>
          <a:prstGeom prst="rect">
            <a:avLst/>
          </a:prstGeom>
        </p:spPr>
      </p:pic>
      <p:pic>
        <p:nvPicPr>
          <p:cNvPr id="9" name="Image PM10">
            <a:extLst>
              <a:ext uri="{FF2B5EF4-FFF2-40B4-BE49-F238E27FC236}">
                <a16:creationId xmlns:a16="http://schemas.microsoft.com/office/drawing/2014/main" id="{793007CB-0104-5CA2-F1C6-F72FFA6128D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143834" y="3550358"/>
            <a:ext cx="994823" cy="1161243"/>
          </a:xfrm>
          <a:prstGeom prst="rect">
            <a:avLst/>
          </a:prstGeom>
        </p:spPr>
      </p:pic>
      <p:sp>
        <p:nvSpPr>
          <p:cNvPr id="13" name="ZoneTexte 2">
            <a:extLst>
              <a:ext uri="{FF2B5EF4-FFF2-40B4-BE49-F238E27FC236}">
                <a16:creationId xmlns:a16="http://schemas.microsoft.com/office/drawing/2014/main" id="{4F7094A8-F0A3-4C45-78D2-D6A8D86C035A}"/>
              </a:ext>
            </a:extLst>
          </p:cNvPr>
          <p:cNvSpPr txBox="1"/>
          <p:nvPr/>
        </p:nvSpPr>
        <p:spPr>
          <a:xfrm>
            <a:off x="3513264" y="3191186"/>
            <a:ext cx="1759299" cy="707886"/>
          </a:xfrm>
          <a:prstGeom prst="rect">
            <a:avLst/>
          </a:prstGeom>
          <a:noFill/>
        </p:spPr>
        <p:txBody>
          <a:bodyPr wrap="square">
            <a:spAutoFit/>
          </a:bodyPr>
          <a:lstStyle/>
          <a:p>
            <a:pPr algn="ctr"/>
            <a:r>
              <a:rPr lang="fr-FR" sz="2000" b="1" dirty="0">
                <a:solidFill>
                  <a:srgbClr val="2E75B6"/>
                </a:solidFill>
              </a:rPr>
              <a:t>Concentration</a:t>
            </a:r>
          </a:p>
          <a:p>
            <a:pPr algn="ctr"/>
            <a:r>
              <a:rPr lang="fr-FR" sz="2000" b="1" dirty="0">
                <a:solidFill>
                  <a:srgbClr val="2E75B6"/>
                </a:solidFill>
              </a:rPr>
              <a:t>[</a:t>
            </a:r>
            <a:r>
              <a:rPr lang="el-GR" sz="2000" b="1" dirty="0">
                <a:solidFill>
                  <a:srgbClr val="2E75B6"/>
                </a:solidFill>
              </a:rPr>
              <a:t>μ</a:t>
            </a:r>
            <a:r>
              <a:rPr lang="fr-FR" sz="2000" b="1" dirty="0">
                <a:solidFill>
                  <a:srgbClr val="2E75B6"/>
                </a:solidFill>
              </a:rPr>
              <a:t>g/m</a:t>
            </a:r>
            <a:r>
              <a:rPr lang="fr-FR" sz="2000" b="1" baseline="24000" dirty="0">
                <a:solidFill>
                  <a:srgbClr val="2E75B6"/>
                </a:solidFill>
              </a:rPr>
              <a:t>3</a:t>
            </a:r>
            <a:r>
              <a:rPr lang="fr-FR" sz="2000" b="1" dirty="0">
                <a:solidFill>
                  <a:srgbClr val="2E75B6"/>
                </a:solidFill>
              </a:rPr>
              <a:t>]</a:t>
            </a:r>
          </a:p>
        </p:txBody>
      </p:sp>
      <p:sp>
        <p:nvSpPr>
          <p:cNvPr id="15" name="Flèche 1">
            <a:extLst>
              <a:ext uri="{FF2B5EF4-FFF2-40B4-BE49-F238E27FC236}">
                <a16:creationId xmlns:a16="http://schemas.microsoft.com/office/drawing/2014/main" id="{8016264E-EEFC-5CF4-0A0A-FA49988CD50F}"/>
              </a:ext>
            </a:extLst>
          </p:cNvPr>
          <p:cNvSpPr/>
          <p:nvPr/>
        </p:nvSpPr>
        <p:spPr>
          <a:xfrm rot="16200000">
            <a:off x="5523912" y="3290253"/>
            <a:ext cx="144598" cy="520211"/>
          </a:xfrm>
          <a:prstGeom prst="downArrow">
            <a:avLst/>
          </a:prstGeom>
          <a:solidFill>
            <a:srgbClr val="282F6E"/>
          </a:solidFill>
          <a:ln>
            <a:solidFill>
              <a:srgbClr val="282F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3">
            <a:extLst>
              <a:ext uri="{FF2B5EF4-FFF2-40B4-BE49-F238E27FC236}">
                <a16:creationId xmlns:a16="http://schemas.microsoft.com/office/drawing/2014/main" id="{5AF4B833-87C4-73A9-4189-22AAD475CC75}"/>
              </a:ext>
            </a:extLst>
          </p:cNvPr>
          <p:cNvSpPr txBox="1"/>
          <p:nvPr/>
        </p:nvSpPr>
        <p:spPr>
          <a:xfrm>
            <a:off x="5818729" y="2997857"/>
            <a:ext cx="1539348" cy="1323439"/>
          </a:xfrm>
          <a:prstGeom prst="rect">
            <a:avLst/>
          </a:prstGeom>
          <a:noFill/>
        </p:spPr>
        <p:txBody>
          <a:bodyPr wrap="square">
            <a:spAutoFit/>
          </a:bodyPr>
          <a:lstStyle/>
          <a:p>
            <a:pPr algn="ctr"/>
            <a:r>
              <a:rPr lang="fr-FR" sz="2000" b="1" dirty="0">
                <a:solidFill>
                  <a:srgbClr val="2E75B6"/>
                </a:solidFill>
              </a:rPr>
              <a:t>Sous-Indices</a:t>
            </a:r>
          </a:p>
          <a:p>
            <a:pPr algn="ctr"/>
            <a:r>
              <a:rPr lang="fr-FR" sz="2000" b="1" dirty="0">
                <a:solidFill>
                  <a:srgbClr val="387BB9"/>
                </a:solidFill>
              </a:rPr>
              <a:t>calculés pour chaque polluant</a:t>
            </a:r>
          </a:p>
        </p:txBody>
      </p:sp>
      <p:sp>
        <p:nvSpPr>
          <p:cNvPr id="20" name="ZoneTexte NO2">
            <a:extLst>
              <a:ext uri="{FF2B5EF4-FFF2-40B4-BE49-F238E27FC236}">
                <a16:creationId xmlns:a16="http://schemas.microsoft.com/office/drawing/2014/main" id="{36A08E89-33B3-080B-BEBE-EB0CD0D632CB}"/>
              </a:ext>
            </a:extLst>
          </p:cNvPr>
          <p:cNvSpPr txBox="1"/>
          <p:nvPr/>
        </p:nvSpPr>
        <p:spPr>
          <a:xfrm>
            <a:off x="7940088" y="2172272"/>
            <a:ext cx="951663" cy="707886"/>
          </a:xfrm>
          <a:prstGeom prst="rect">
            <a:avLst/>
          </a:prstGeom>
          <a:noFill/>
          <a:ln w="28575">
            <a:solidFill>
              <a:srgbClr val="008CB5"/>
            </a:solidFill>
          </a:ln>
        </p:spPr>
        <p:txBody>
          <a:bodyPr wrap="square">
            <a:spAutoFit/>
          </a:bodyPr>
          <a:lstStyle/>
          <a:p>
            <a:pPr algn="ctr"/>
            <a:r>
              <a:rPr lang="fr-FR" sz="2000" dirty="0">
                <a:solidFill>
                  <a:srgbClr val="2E75B6"/>
                </a:solidFill>
              </a:rPr>
              <a:t>Indice</a:t>
            </a:r>
          </a:p>
          <a:p>
            <a:pPr algn="ctr"/>
            <a:r>
              <a:rPr lang="fr-FR" sz="2000" dirty="0">
                <a:solidFill>
                  <a:srgbClr val="2E75B6"/>
                </a:solidFill>
              </a:rPr>
              <a:t>NO</a:t>
            </a:r>
            <a:r>
              <a:rPr lang="fr-FR" sz="2000" baseline="-25000" dirty="0">
                <a:solidFill>
                  <a:srgbClr val="2E75B6"/>
                </a:solidFill>
              </a:rPr>
              <a:t>2</a:t>
            </a:r>
          </a:p>
        </p:txBody>
      </p:sp>
      <p:sp>
        <p:nvSpPr>
          <p:cNvPr id="21" name="ZoneTexte pm">
            <a:extLst>
              <a:ext uri="{FF2B5EF4-FFF2-40B4-BE49-F238E27FC236}">
                <a16:creationId xmlns:a16="http://schemas.microsoft.com/office/drawing/2014/main" id="{9095193A-82F5-94E4-282B-30A60DB1383F}"/>
              </a:ext>
            </a:extLst>
          </p:cNvPr>
          <p:cNvSpPr txBox="1"/>
          <p:nvPr/>
        </p:nvSpPr>
        <p:spPr>
          <a:xfrm>
            <a:off x="7931021" y="3142956"/>
            <a:ext cx="951663" cy="707886"/>
          </a:xfrm>
          <a:prstGeom prst="rect">
            <a:avLst/>
          </a:prstGeom>
          <a:noFill/>
          <a:ln w="28575">
            <a:solidFill>
              <a:srgbClr val="FBB907"/>
            </a:solidFill>
          </a:ln>
        </p:spPr>
        <p:txBody>
          <a:bodyPr wrap="square">
            <a:spAutoFit/>
          </a:bodyPr>
          <a:lstStyle/>
          <a:p>
            <a:pPr algn="ctr"/>
            <a:r>
              <a:rPr lang="fr-FR" sz="2000" dirty="0">
                <a:solidFill>
                  <a:srgbClr val="2E75B6"/>
                </a:solidFill>
              </a:rPr>
              <a:t>Indice</a:t>
            </a:r>
          </a:p>
          <a:p>
            <a:pPr algn="ctr"/>
            <a:r>
              <a:rPr lang="fr-FR" sz="2000" dirty="0">
                <a:solidFill>
                  <a:srgbClr val="2E75B6"/>
                </a:solidFill>
              </a:rPr>
              <a:t>PM</a:t>
            </a:r>
          </a:p>
        </p:txBody>
      </p:sp>
      <p:sp>
        <p:nvSpPr>
          <p:cNvPr id="22" name="ZoneTexte ozone">
            <a:extLst>
              <a:ext uri="{FF2B5EF4-FFF2-40B4-BE49-F238E27FC236}">
                <a16:creationId xmlns:a16="http://schemas.microsoft.com/office/drawing/2014/main" id="{55EE9FFF-CE26-EE40-31DC-54426FD5588B}"/>
              </a:ext>
            </a:extLst>
          </p:cNvPr>
          <p:cNvSpPr txBox="1"/>
          <p:nvPr/>
        </p:nvSpPr>
        <p:spPr>
          <a:xfrm>
            <a:off x="7940089" y="4125380"/>
            <a:ext cx="951662" cy="707886"/>
          </a:xfrm>
          <a:prstGeom prst="rect">
            <a:avLst/>
          </a:prstGeom>
          <a:noFill/>
          <a:ln w="28575">
            <a:solidFill>
              <a:srgbClr val="25B3E8"/>
            </a:solidFill>
          </a:ln>
        </p:spPr>
        <p:txBody>
          <a:bodyPr wrap="square">
            <a:spAutoFit/>
          </a:bodyPr>
          <a:lstStyle/>
          <a:p>
            <a:pPr algn="ctr"/>
            <a:r>
              <a:rPr lang="fr-FR" sz="2000" dirty="0">
                <a:solidFill>
                  <a:srgbClr val="2E75B6"/>
                </a:solidFill>
              </a:rPr>
              <a:t>Indice</a:t>
            </a:r>
          </a:p>
          <a:p>
            <a:pPr algn="ctr"/>
            <a:r>
              <a:rPr lang="fr-FR" sz="2000" dirty="0">
                <a:solidFill>
                  <a:srgbClr val="2E75B6"/>
                </a:solidFill>
              </a:rPr>
              <a:t>O</a:t>
            </a:r>
            <a:r>
              <a:rPr lang="fr-FR" sz="2000" baseline="-25000" dirty="0">
                <a:solidFill>
                  <a:srgbClr val="2E75B6"/>
                </a:solidFill>
              </a:rPr>
              <a:t>3</a:t>
            </a:r>
          </a:p>
        </p:txBody>
      </p:sp>
      <p:sp>
        <p:nvSpPr>
          <p:cNvPr id="24" name="Arc plein 2">
            <a:extLst>
              <a:ext uri="{FF2B5EF4-FFF2-40B4-BE49-F238E27FC236}">
                <a16:creationId xmlns:a16="http://schemas.microsoft.com/office/drawing/2014/main" id="{E7AA4529-A3D8-7107-00A7-16ABFEECF740}"/>
              </a:ext>
            </a:extLst>
          </p:cNvPr>
          <p:cNvSpPr/>
          <p:nvPr/>
        </p:nvSpPr>
        <p:spPr>
          <a:xfrm rot="16200000">
            <a:off x="7187914" y="2395977"/>
            <a:ext cx="2624020" cy="2201845"/>
          </a:xfrm>
          <a:prstGeom prst="blockArc">
            <a:avLst>
              <a:gd name="adj1" fmla="val 12949134"/>
              <a:gd name="adj2" fmla="val 19535449"/>
              <a:gd name="adj3" fmla="val 2296"/>
            </a:avLst>
          </a:prstGeom>
          <a:solidFill>
            <a:srgbClr val="282F6E"/>
          </a:solidFill>
          <a:ln>
            <a:solidFill>
              <a:srgbClr val="282F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Arc plein 3">
            <a:extLst>
              <a:ext uri="{FF2B5EF4-FFF2-40B4-BE49-F238E27FC236}">
                <a16:creationId xmlns:a16="http://schemas.microsoft.com/office/drawing/2014/main" id="{9F9A98A1-7BB2-DA9B-EF7B-138828F5B652}"/>
              </a:ext>
            </a:extLst>
          </p:cNvPr>
          <p:cNvSpPr/>
          <p:nvPr/>
        </p:nvSpPr>
        <p:spPr>
          <a:xfrm rot="5400000">
            <a:off x="7124372" y="2424824"/>
            <a:ext cx="2624020" cy="2074762"/>
          </a:xfrm>
          <a:prstGeom prst="blockArc">
            <a:avLst>
              <a:gd name="adj1" fmla="val 12949134"/>
              <a:gd name="adj2" fmla="val 19854484"/>
              <a:gd name="adj3" fmla="val 2980"/>
            </a:avLst>
          </a:prstGeom>
          <a:solidFill>
            <a:srgbClr val="282F6E"/>
          </a:solidFill>
          <a:ln>
            <a:solidFill>
              <a:srgbClr val="282F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6" name="Flèche 2">
            <a:extLst>
              <a:ext uri="{FF2B5EF4-FFF2-40B4-BE49-F238E27FC236}">
                <a16:creationId xmlns:a16="http://schemas.microsoft.com/office/drawing/2014/main" id="{A0C9D1F4-4C13-92C6-76A1-47B26EF2FAED}"/>
              </a:ext>
            </a:extLst>
          </p:cNvPr>
          <p:cNvSpPr/>
          <p:nvPr/>
        </p:nvSpPr>
        <p:spPr>
          <a:xfrm rot="16200000">
            <a:off x="9788654" y="3285024"/>
            <a:ext cx="144598" cy="520211"/>
          </a:xfrm>
          <a:prstGeom prst="downArrow">
            <a:avLst/>
          </a:prstGeom>
          <a:solidFill>
            <a:srgbClr val="282F6E"/>
          </a:solidFill>
          <a:ln>
            <a:solidFill>
              <a:srgbClr val="282F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4">
            <a:extLst>
              <a:ext uri="{FF2B5EF4-FFF2-40B4-BE49-F238E27FC236}">
                <a16:creationId xmlns:a16="http://schemas.microsoft.com/office/drawing/2014/main" id="{A7363C4E-060D-214D-C146-0330A9663BF5}"/>
              </a:ext>
            </a:extLst>
          </p:cNvPr>
          <p:cNvSpPr txBox="1"/>
          <p:nvPr/>
        </p:nvSpPr>
        <p:spPr>
          <a:xfrm>
            <a:off x="10132867" y="3318334"/>
            <a:ext cx="1759299" cy="400110"/>
          </a:xfrm>
          <a:prstGeom prst="rect">
            <a:avLst/>
          </a:prstGeom>
          <a:noFill/>
        </p:spPr>
        <p:txBody>
          <a:bodyPr wrap="square">
            <a:spAutoFit/>
          </a:bodyPr>
          <a:lstStyle/>
          <a:p>
            <a:pPr algn="ctr"/>
            <a:r>
              <a:rPr lang="fr-FR" sz="2000" b="1" dirty="0">
                <a:solidFill>
                  <a:srgbClr val="2E75B6"/>
                </a:solidFill>
              </a:rPr>
              <a:t>Indice unique</a:t>
            </a:r>
          </a:p>
        </p:txBody>
      </p:sp>
      <p:sp>
        <p:nvSpPr>
          <p:cNvPr id="2" name="Arc plein 1">
            <a:extLst>
              <a:ext uri="{FF2B5EF4-FFF2-40B4-BE49-F238E27FC236}">
                <a16:creationId xmlns:a16="http://schemas.microsoft.com/office/drawing/2014/main" id="{0CF465D9-3A9C-FA79-A5C7-8D2E824FBB50}"/>
              </a:ext>
            </a:extLst>
          </p:cNvPr>
          <p:cNvSpPr/>
          <p:nvPr/>
        </p:nvSpPr>
        <p:spPr>
          <a:xfrm rot="5650476">
            <a:off x="1074853" y="2543946"/>
            <a:ext cx="2624020" cy="2231263"/>
          </a:xfrm>
          <a:prstGeom prst="blockArc">
            <a:avLst>
              <a:gd name="adj1" fmla="val 12756280"/>
              <a:gd name="adj2" fmla="val 19535449"/>
              <a:gd name="adj3" fmla="val 2296"/>
            </a:avLst>
          </a:prstGeom>
          <a:solidFill>
            <a:srgbClr val="282F6E"/>
          </a:solidFill>
          <a:ln>
            <a:solidFill>
              <a:srgbClr val="282F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Numéro 1">
            <a:extLst>
              <a:ext uri="{FF2B5EF4-FFF2-40B4-BE49-F238E27FC236}">
                <a16:creationId xmlns:a16="http://schemas.microsoft.com/office/drawing/2014/main" id="{3F532DF6-BE4E-684B-8121-4798BEB55220}"/>
              </a:ext>
            </a:extLst>
          </p:cNvPr>
          <p:cNvSpPr/>
          <p:nvPr/>
        </p:nvSpPr>
        <p:spPr bwMode="auto">
          <a:xfrm>
            <a:off x="2069805" y="3195585"/>
            <a:ext cx="648432" cy="69289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200" b="1" dirty="0">
                <a:solidFill>
                  <a:schemeClr val="bg1"/>
                </a:solidFill>
              </a:rPr>
              <a:t>1</a:t>
            </a:r>
          </a:p>
        </p:txBody>
      </p:sp>
      <p:sp>
        <p:nvSpPr>
          <p:cNvPr id="18" name="bulle 1">
            <a:extLst>
              <a:ext uri="{FF2B5EF4-FFF2-40B4-BE49-F238E27FC236}">
                <a16:creationId xmlns:a16="http://schemas.microsoft.com/office/drawing/2014/main" id="{3FA89792-565C-947F-BD54-EAFCE80D250F}"/>
              </a:ext>
            </a:extLst>
          </p:cNvPr>
          <p:cNvSpPr/>
          <p:nvPr/>
        </p:nvSpPr>
        <p:spPr bwMode="auto">
          <a:xfrm>
            <a:off x="1482725" y="5378620"/>
            <a:ext cx="2658518" cy="112662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dirty="0">
                <a:solidFill>
                  <a:schemeClr val="bg1"/>
                </a:solidFill>
                <a:cs typeface="Arial" panose="020B0604020202020204" pitchFamily="34" charset="0"/>
              </a:rPr>
              <a:t>Sélection des composés qui sont des traceurs de pollution</a:t>
            </a:r>
          </a:p>
        </p:txBody>
      </p:sp>
      <p:sp>
        <p:nvSpPr>
          <p:cNvPr id="19" name="Numéro 3">
            <a:extLst>
              <a:ext uri="{FF2B5EF4-FFF2-40B4-BE49-F238E27FC236}">
                <a16:creationId xmlns:a16="http://schemas.microsoft.com/office/drawing/2014/main" id="{4A16CC94-68DE-039D-8444-B334A18E8882}"/>
              </a:ext>
            </a:extLst>
          </p:cNvPr>
          <p:cNvSpPr/>
          <p:nvPr/>
        </p:nvSpPr>
        <p:spPr bwMode="auto">
          <a:xfrm>
            <a:off x="6188931" y="3135895"/>
            <a:ext cx="648431" cy="69289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200" b="1" dirty="0">
                <a:solidFill>
                  <a:schemeClr val="bg1"/>
                </a:solidFill>
              </a:rPr>
              <a:t>3</a:t>
            </a:r>
            <a:endParaRPr lang="fr-FR" altLang="fr-FR" sz="2800" b="1" dirty="0">
              <a:solidFill>
                <a:schemeClr val="bg1"/>
              </a:solidFill>
            </a:endParaRPr>
          </a:p>
        </p:txBody>
      </p:sp>
      <p:sp>
        <p:nvSpPr>
          <p:cNvPr id="27" name="Numéro 4">
            <a:extLst>
              <a:ext uri="{FF2B5EF4-FFF2-40B4-BE49-F238E27FC236}">
                <a16:creationId xmlns:a16="http://schemas.microsoft.com/office/drawing/2014/main" id="{F0B69CF2-31D8-6FD0-3743-F17A329A8917}"/>
              </a:ext>
            </a:extLst>
          </p:cNvPr>
          <p:cNvSpPr/>
          <p:nvPr/>
        </p:nvSpPr>
        <p:spPr bwMode="auto">
          <a:xfrm>
            <a:off x="10614480" y="3120156"/>
            <a:ext cx="648432" cy="68409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200" b="1" dirty="0">
                <a:solidFill>
                  <a:schemeClr val="bg1"/>
                </a:solidFill>
              </a:rPr>
              <a:t>4</a:t>
            </a:r>
          </a:p>
        </p:txBody>
      </p:sp>
      <p:sp>
        <p:nvSpPr>
          <p:cNvPr id="28" name="bulle 4">
            <a:extLst>
              <a:ext uri="{FF2B5EF4-FFF2-40B4-BE49-F238E27FC236}">
                <a16:creationId xmlns:a16="http://schemas.microsoft.com/office/drawing/2014/main" id="{0D10F319-2E33-DB5E-62F9-88CC5D96449D}"/>
              </a:ext>
            </a:extLst>
          </p:cNvPr>
          <p:cNvSpPr/>
          <p:nvPr/>
        </p:nvSpPr>
        <p:spPr bwMode="auto">
          <a:xfrm>
            <a:off x="9807714" y="3913329"/>
            <a:ext cx="2109115" cy="160009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dirty="0">
                <a:solidFill>
                  <a:schemeClr val="bg1"/>
                </a:solidFill>
                <a:cs typeface="Arial" panose="020B0604020202020204" pitchFamily="34" charset="0"/>
              </a:rPr>
              <a:t>Fusion des sous-indices en un indice unique (information exclusive). </a:t>
            </a:r>
            <a:endParaRPr lang="fr-FR" altLang="fr-FR" dirty="0">
              <a:solidFill>
                <a:schemeClr val="bg1"/>
              </a:solidFill>
              <a:highlight>
                <a:srgbClr val="FFFF00"/>
              </a:highlight>
              <a:cs typeface="Arial" panose="020B0604020202020204" pitchFamily="34" charset="0"/>
            </a:endParaRPr>
          </a:p>
        </p:txBody>
      </p:sp>
      <p:sp>
        <p:nvSpPr>
          <p:cNvPr id="29" name="Numéro 2">
            <a:extLst>
              <a:ext uri="{FF2B5EF4-FFF2-40B4-BE49-F238E27FC236}">
                <a16:creationId xmlns:a16="http://schemas.microsoft.com/office/drawing/2014/main" id="{D871F879-716D-51F4-2FE2-8AAF4C24B7FD}"/>
              </a:ext>
            </a:extLst>
          </p:cNvPr>
          <p:cNvSpPr/>
          <p:nvPr/>
        </p:nvSpPr>
        <p:spPr bwMode="auto">
          <a:xfrm>
            <a:off x="4053851" y="3188870"/>
            <a:ext cx="648431" cy="63416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3200" b="1" dirty="0">
                <a:solidFill>
                  <a:schemeClr val="bg1"/>
                </a:solidFill>
              </a:rPr>
              <a:t>2</a:t>
            </a:r>
          </a:p>
        </p:txBody>
      </p:sp>
      <p:sp>
        <p:nvSpPr>
          <p:cNvPr id="31" name="bulle 2">
            <a:extLst>
              <a:ext uri="{FF2B5EF4-FFF2-40B4-BE49-F238E27FC236}">
                <a16:creationId xmlns:a16="http://schemas.microsoft.com/office/drawing/2014/main" id="{099D1D36-1A94-6D2F-946C-9445DC275E88}"/>
              </a:ext>
            </a:extLst>
          </p:cNvPr>
          <p:cNvSpPr/>
          <p:nvPr/>
        </p:nvSpPr>
        <p:spPr bwMode="auto">
          <a:xfrm>
            <a:off x="3422259" y="3951957"/>
            <a:ext cx="2074763" cy="154486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ClrTx/>
              <a:buFontTx/>
              <a:buNone/>
            </a:pPr>
            <a:r>
              <a:rPr lang="fr-FR" altLang="fr-FR" dirty="0">
                <a:solidFill>
                  <a:schemeClr val="bg1"/>
                </a:solidFill>
                <a:cs typeface="Arial" panose="020B0604020202020204" pitchFamily="34" charset="0"/>
              </a:rPr>
              <a:t>Passé de la concentration à des sous-indices pour chaque polluant (une valeur)</a:t>
            </a:r>
            <a:endParaRPr lang="fr-FR" altLang="fr-FR" dirty="0">
              <a:solidFill>
                <a:schemeClr val="bg1"/>
              </a:solidFill>
              <a:highlight>
                <a:srgbClr val="FFFF00"/>
              </a:highlight>
              <a:cs typeface="Arial" panose="020B0604020202020204" pitchFamily="34" charset="0"/>
            </a:endParaRPr>
          </a:p>
        </p:txBody>
      </p:sp>
      <p:pic>
        <p:nvPicPr>
          <p:cNvPr id="4" name="Picto guide">
            <a:hlinkClick r:id="rId7" action="ppaction://hlinksldjump"/>
            <a:extLst>
              <a:ext uri="{FF2B5EF4-FFF2-40B4-BE49-F238E27FC236}">
                <a16:creationId xmlns:a16="http://schemas.microsoft.com/office/drawing/2014/main" id="{990926BF-30C2-3101-38E7-AFA07ED8294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4025" y="2725455"/>
            <a:ext cx="745478" cy="703545"/>
          </a:xfrm>
          <a:prstGeom prst="rect">
            <a:avLst/>
          </a:prstGeom>
        </p:spPr>
      </p:pic>
      <p:sp>
        <p:nvSpPr>
          <p:cNvPr id="8" name="ZoneTexte 7">
            <a:extLst>
              <a:ext uri="{FF2B5EF4-FFF2-40B4-BE49-F238E27FC236}">
                <a16:creationId xmlns:a16="http://schemas.microsoft.com/office/drawing/2014/main" id="{9CDA4052-EDA4-3F40-A05F-902AB8CBD490}"/>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AtmoSud</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2477250085"/>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5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nextCondLst>
                <p:cond evt="onClick" delay="0">
                  <p:tgtEl>
                    <p:spTgt spid="16"/>
                  </p:tgtEl>
                </p:cond>
              </p:nextCondLst>
            </p:seq>
            <p:seq concurrent="1" nextAc="seek">
              <p:cTn id="25" restart="whenNotActive" fill="hold" evtFilter="cancelBubble" nodeType="interactiveSeq">
                <p:stCondLst>
                  <p:cond evt="onClick" delay="0">
                    <p:tgtEl>
                      <p:spTgt spid="27"/>
                    </p:tgtEl>
                  </p:cond>
                </p:stCondLst>
                <p:endSync evt="end" delay="0">
                  <p:rtn val="all"/>
                </p:endSync>
                <p:childTnLst>
                  <p:par>
                    <p:cTn id="26" fill="hold">
                      <p:stCondLst>
                        <p:cond delay="0"/>
                      </p:stCondLst>
                      <p:childTnLst>
                        <p:par>
                          <p:cTn id="27" fill="hold">
                            <p:stCondLst>
                              <p:cond delay="0"/>
                            </p:stCondLst>
                            <p:childTnLst>
                              <p:par>
                                <p:cTn id="28" presetID="1" presetClass="exit" presetSubtype="0" fill="hold" grpId="0" nodeType="clickEffect">
                                  <p:stCondLst>
                                    <p:cond delay="0"/>
                                  </p:stCondLst>
                                  <p:childTnLst>
                                    <p:set>
                                      <p:cBhvr>
                                        <p:cTn id="29" dur="1" fill="hold">
                                          <p:stCondLst>
                                            <p:cond delay="0"/>
                                          </p:stCondLst>
                                        </p:cTn>
                                        <p:tgtEl>
                                          <p:spTgt spid="27"/>
                                        </p:tgtEl>
                                        <p:attrNameLst>
                                          <p:attrName>style.visibility</p:attrName>
                                        </p:attrNameLst>
                                      </p:cBhvr>
                                      <p:to>
                                        <p:strVal val="hidden"/>
                                      </p:to>
                                    </p:set>
                                  </p:childTnLst>
                                </p:cTn>
                              </p:par>
                              <p:par>
                                <p:cTn id="30" presetID="1" presetClass="entr" presetSubtype="0"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childTnLst>
                                </p:cTn>
                              </p:par>
                              <p:par>
                                <p:cTn id="32" presetID="10" presetClass="entr" presetSubtype="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childTnLst>
                          </p:cTn>
                        </p:par>
                      </p:childTnLst>
                    </p:cTn>
                  </p:par>
                </p:childTnLst>
              </p:cTn>
              <p:nextCondLst>
                <p:cond evt="onClick" delay="0">
                  <p:tgtEl>
                    <p:spTgt spid="27"/>
                  </p:tgtEl>
                </p:cond>
              </p:nextCondLst>
            </p:seq>
            <p:seq concurrent="1" nextAc="seek">
              <p:cTn id="35" restart="whenNotActive" fill="hold" evtFilter="cancelBubble" nodeType="interactiveSeq">
                <p:stCondLst>
                  <p:cond evt="onClick" delay="0">
                    <p:tgtEl>
                      <p:spTgt spid="29"/>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grpId="0" nodeType="clickEffect">
                                  <p:stCondLst>
                                    <p:cond delay="0"/>
                                  </p:stCondLst>
                                  <p:childTnLst>
                                    <p:set>
                                      <p:cBhvr>
                                        <p:cTn id="39" dur="1" fill="hold">
                                          <p:stCondLst>
                                            <p:cond delay="0"/>
                                          </p:stCondLst>
                                        </p:cTn>
                                        <p:tgtEl>
                                          <p:spTgt spid="29"/>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0"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childTnLst>
              </p:cTn>
              <p:nextCondLst>
                <p:cond evt="onClick" delay="0">
                  <p:tgtEl>
                    <p:spTgt spid="29"/>
                  </p:tgtEl>
                </p:cond>
              </p:nextCondLst>
            </p:seq>
            <p:seq concurrent="1" nextAc="seek">
              <p:cTn id="48" restart="whenNotActive" fill="hold" evtFilter="cancelBubble" nodeType="interactiveSeq">
                <p:stCondLst>
                  <p:cond evt="onClick" delay="0">
                    <p:tgtEl>
                      <p:spTgt spid="19"/>
                    </p:tgtEl>
                  </p:cond>
                </p:stCondLst>
                <p:endSync evt="end" delay="0">
                  <p:rtn val="all"/>
                </p:endSync>
                <p:childTnLst>
                  <p:par>
                    <p:cTn id="49" fill="hold">
                      <p:stCondLst>
                        <p:cond delay="0"/>
                      </p:stCondLst>
                      <p:childTnLst>
                        <p:par>
                          <p:cTn id="50" fill="hold">
                            <p:stCondLst>
                              <p:cond delay="0"/>
                            </p:stCondLst>
                            <p:childTnLst>
                              <p:par>
                                <p:cTn id="51" presetID="1" presetClass="exit" presetSubtype="0" fill="hold" grpId="0" nodeType="clickEffect">
                                  <p:stCondLst>
                                    <p:cond delay="0"/>
                                  </p:stCondLst>
                                  <p:childTnLst>
                                    <p:set>
                                      <p:cBhvr>
                                        <p:cTn id="52" dur="1" fill="hold">
                                          <p:stCondLst>
                                            <p:cond delay="0"/>
                                          </p:stCondLst>
                                        </p:cTn>
                                        <p:tgtEl>
                                          <p:spTgt spid="19"/>
                                        </p:tgtEl>
                                        <p:attrNameLst>
                                          <p:attrName>style.visibility</p:attrName>
                                        </p:attrNameLst>
                                      </p:cBhvr>
                                      <p:to>
                                        <p:strVal val="hidden"/>
                                      </p:to>
                                    </p:set>
                                  </p:childTnLst>
                                </p:cTn>
                              </p:par>
                              <p:par>
                                <p:cTn id="53" presetID="10"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par>
                                <p:cTn id="56" presetID="10" presetClass="entr" presetSubtype="0" fill="hold" grpId="0" nodeType="withEffect">
                                  <p:stCondLst>
                                    <p:cond delay="50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50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50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par>
                                <p:cTn id="65" presetID="10" presetClass="entr" presetSubtype="0" fill="hold" grpId="0" nodeType="withEffect">
                                  <p:stCondLst>
                                    <p:cond delay="50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par>
                                <p:cTn id="68" presetID="10" presetClass="entr" presetSubtype="0" fill="hold" grpId="0" nodeType="withEffect">
                                  <p:stCondLst>
                                    <p:cond delay="500"/>
                                  </p:stCondLst>
                                  <p:childTnLst>
                                    <p:set>
                                      <p:cBhvr>
                                        <p:cTn id="69" dur="1" fill="hold">
                                          <p:stCondLst>
                                            <p:cond delay="0"/>
                                          </p:stCondLst>
                                        </p:cTn>
                                        <p:tgtEl>
                                          <p:spTgt spid="22"/>
                                        </p:tgtEl>
                                        <p:attrNameLst>
                                          <p:attrName>style.visibility</p:attrName>
                                        </p:attrNameLst>
                                      </p:cBhvr>
                                      <p:to>
                                        <p:strVal val="visible"/>
                                      </p:to>
                                    </p:set>
                                    <p:animEffect transition="in" filter="fade">
                                      <p:cBhvr>
                                        <p:cTn id="70" dur="500"/>
                                        <p:tgtEl>
                                          <p:spTgt spid="22"/>
                                        </p:tgtEl>
                                      </p:cBhvr>
                                    </p:animEffect>
                                  </p:childTnLst>
                                </p:cTn>
                              </p:par>
                              <p:par>
                                <p:cTn id="71" presetID="10" presetClass="entr" presetSubtype="0" fill="hold" grpId="0" nodeType="withEffect">
                                  <p:stCondLst>
                                    <p:cond delay="70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500"/>
                                        <p:tgtEl>
                                          <p:spTgt spid="26"/>
                                        </p:tgtEl>
                                      </p:cBhvr>
                                    </p:animEffect>
                                  </p:childTnLst>
                                </p:cTn>
                              </p:par>
                            </p:childTnLst>
                          </p:cTn>
                        </p:par>
                      </p:childTnLst>
                    </p:cTn>
                  </p:par>
                </p:childTnLst>
              </p:cTn>
              <p:nextCondLst>
                <p:cond evt="onClick" delay="0">
                  <p:tgtEl>
                    <p:spTgt spid="19"/>
                  </p:tgtEl>
                </p:cond>
              </p:nextCondLst>
            </p:seq>
          </p:childTnLst>
        </p:cTn>
      </p:par>
    </p:tnLst>
    <p:bldLst>
      <p:bldP spid="13" grpId="0"/>
      <p:bldP spid="15" grpId="0" animBg="1"/>
      <p:bldP spid="17" grpId="0"/>
      <p:bldP spid="20" grpId="0" animBg="1"/>
      <p:bldP spid="21" grpId="0" animBg="1"/>
      <p:bldP spid="22" grpId="0" animBg="1"/>
      <p:bldP spid="24" grpId="0" animBg="1"/>
      <p:bldP spid="25" grpId="0" animBg="1"/>
      <p:bldP spid="26" grpId="0" animBg="1"/>
      <p:bldP spid="30" grpId="0"/>
      <p:bldP spid="2" grpId="0" animBg="1"/>
      <p:bldP spid="16" grpId="0" animBg="1"/>
      <p:bldP spid="18" grpId="0" animBg="1"/>
      <p:bldP spid="19" grpId="0" animBg="1"/>
      <p:bldP spid="27" grpId="0" animBg="1"/>
      <p:bldP spid="28" grpId="0" animBg="1"/>
      <p:bldP spid="29" grpId="0" animBg="1"/>
      <p:bldP spid="31" grpId="0" animBg="1"/>
    </p:bld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5DC427-6D41-F8B5-F6F2-EC3276A249DE}"/>
              </a:ext>
            </a:extLst>
          </p:cNvPr>
          <p:cNvSpPr>
            <a:spLocks noGrp="1"/>
          </p:cNvSpPr>
          <p:nvPr>
            <p:ph type="title"/>
          </p:nvPr>
        </p:nvSpPr>
        <p:spPr/>
        <p:txBody>
          <a:bodyPr>
            <a:normAutofit/>
          </a:bodyPr>
          <a:lstStyle/>
          <a:p>
            <a:pPr algn="ctr">
              <a:defRPr/>
            </a:pPr>
            <a:r>
              <a:rPr lang="fr-FR" altLang="fr-FR" sz="3200" b="1" dirty="0">
                <a:solidFill>
                  <a:schemeClr val="accent5">
                    <a:lumMod val="75000"/>
                  </a:schemeClr>
                </a:solidFill>
                <a:cs typeface="Arial" charset="0"/>
              </a:rPr>
              <a:t>Indice ICAIR -  </a:t>
            </a:r>
            <a:r>
              <a:rPr lang="fr-FR" altLang="fr-FR" sz="3200" dirty="0">
                <a:solidFill>
                  <a:schemeClr val="accent5">
                    <a:lumMod val="75000"/>
                  </a:schemeClr>
                </a:solidFill>
                <a:cs typeface="Arial" charset="0"/>
              </a:rPr>
              <a:t>L’</a:t>
            </a:r>
            <a:r>
              <a:rPr lang="fr-FR" altLang="fr-FR" sz="3200" b="1" dirty="0">
                <a:solidFill>
                  <a:schemeClr val="accent5">
                    <a:lumMod val="75000"/>
                  </a:schemeClr>
                </a:solidFill>
                <a:cs typeface="Arial" charset="0"/>
              </a:rPr>
              <a:t>I</a:t>
            </a:r>
            <a:r>
              <a:rPr lang="fr-FR" altLang="fr-FR" sz="3200" dirty="0">
                <a:solidFill>
                  <a:schemeClr val="accent5">
                    <a:lumMod val="75000"/>
                  </a:schemeClr>
                </a:solidFill>
                <a:cs typeface="Arial" charset="0"/>
              </a:rPr>
              <a:t>NDICE</a:t>
            </a:r>
            <a:r>
              <a:rPr lang="fr-FR" altLang="fr-FR" sz="3200" b="1" dirty="0">
                <a:solidFill>
                  <a:schemeClr val="accent5">
                    <a:lumMod val="75000"/>
                  </a:schemeClr>
                </a:solidFill>
                <a:cs typeface="Arial" charset="0"/>
              </a:rPr>
              <a:t> C</a:t>
            </a:r>
            <a:r>
              <a:rPr lang="fr-FR" altLang="fr-FR" sz="3200" dirty="0">
                <a:solidFill>
                  <a:schemeClr val="accent5">
                    <a:lumMod val="75000"/>
                  </a:schemeClr>
                </a:solidFill>
                <a:cs typeface="Arial" charset="0"/>
              </a:rPr>
              <a:t>UMULÉ DE</a:t>
            </a:r>
            <a:r>
              <a:rPr lang="fr-FR" altLang="fr-FR" sz="3200" b="1" dirty="0">
                <a:solidFill>
                  <a:schemeClr val="accent5">
                    <a:lumMod val="75000"/>
                  </a:schemeClr>
                </a:solidFill>
                <a:cs typeface="Arial" charset="0"/>
              </a:rPr>
              <a:t> </a:t>
            </a:r>
            <a:r>
              <a:rPr lang="fr-FR" altLang="fr-FR" sz="3200" dirty="0">
                <a:solidFill>
                  <a:schemeClr val="accent5">
                    <a:lumMod val="75000"/>
                  </a:schemeClr>
                </a:solidFill>
                <a:cs typeface="Arial" charset="0"/>
              </a:rPr>
              <a:t>L’</a:t>
            </a:r>
            <a:r>
              <a:rPr lang="fr-FR" altLang="fr-FR" sz="3200" b="1" dirty="0">
                <a:solidFill>
                  <a:schemeClr val="accent5">
                    <a:lumMod val="75000"/>
                  </a:schemeClr>
                </a:solidFill>
                <a:cs typeface="Arial" charset="0"/>
              </a:rPr>
              <a:t>AIR</a:t>
            </a:r>
          </a:p>
        </p:txBody>
      </p:sp>
      <p:sp>
        <p:nvSpPr>
          <p:cNvPr id="3" name="Rectangle 13">
            <a:extLst>
              <a:ext uri="{FF2B5EF4-FFF2-40B4-BE49-F238E27FC236}">
                <a16:creationId xmlns:a16="http://schemas.microsoft.com/office/drawing/2014/main" id="{3D463942-B2A2-033A-0F53-4766D6C7C1EC}"/>
              </a:ext>
            </a:extLst>
          </p:cNvPr>
          <p:cNvSpPr>
            <a:spLocks noChangeArrowheads="1"/>
          </p:cNvSpPr>
          <p:nvPr/>
        </p:nvSpPr>
        <p:spPr bwMode="auto">
          <a:xfrm>
            <a:off x="2056380" y="1314884"/>
            <a:ext cx="9601200" cy="52153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lnSpc>
                <a:spcPct val="100000"/>
              </a:lnSpc>
              <a:spcBef>
                <a:spcPct val="0"/>
              </a:spcBef>
              <a:buFontTx/>
              <a:buNone/>
              <a:defRPr/>
            </a:pPr>
            <a:r>
              <a:rPr lang="fr-FR" altLang="fr-FR" sz="2000" dirty="0">
                <a:solidFill>
                  <a:schemeClr val="accent5">
                    <a:lumMod val="75000"/>
                  </a:schemeClr>
                </a:solidFill>
              </a:rPr>
              <a:t>L’indice ICAIR prend en compte le cumul des 4 polluants PM10, PM2.5, O₃ et NO₂, pour calculer une valeur unique d’évaluation de la qualité de l’air permettant ainsi de bien évaluer l'exposition de chacun à la pollution.</a:t>
            </a:r>
          </a:p>
          <a:p>
            <a:pPr algn="just">
              <a:lnSpc>
                <a:spcPct val="100000"/>
              </a:lnSpc>
              <a:spcBef>
                <a:spcPct val="0"/>
              </a:spcBef>
              <a:buFontTx/>
              <a:buNone/>
              <a:defRPr/>
            </a:pPr>
            <a:endParaRPr lang="fr-FR" altLang="fr-FR" sz="1100" dirty="0">
              <a:solidFill>
                <a:schemeClr val="accent5">
                  <a:lumMod val="75000"/>
                </a:schemeClr>
              </a:solidFill>
            </a:endParaRPr>
          </a:p>
          <a:p>
            <a:pPr algn="just">
              <a:lnSpc>
                <a:spcPct val="100000"/>
              </a:lnSpc>
              <a:spcBef>
                <a:spcPct val="0"/>
              </a:spcBef>
              <a:buFontTx/>
              <a:buNone/>
              <a:defRPr/>
            </a:pPr>
            <a:r>
              <a:rPr lang="fr-FR" altLang="fr-FR" sz="2000" dirty="0">
                <a:solidFill>
                  <a:schemeClr val="accent5">
                    <a:lumMod val="75000"/>
                  </a:schemeClr>
                </a:solidFill>
              </a:rPr>
              <a:t>La pondération des différents polluants est basée sur :</a:t>
            </a:r>
          </a:p>
          <a:p>
            <a:pPr marL="342900" indent="-342900" algn="just">
              <a:lnSpc>
                <a:spcPct val="100000"/>
              </a:lnSpc>
              <a:spcBef>
                <a:spcPct val="0"/>
              </a:spcBef>
              <a:buFont typeface="Arial" panose="020B0604020202020204" pitchFamily="34" charset="0"/>
              <a:buChar char="•"/>
              <a:defRPr/>
            </a:pPr>
            <a:r>
              <a:rPr lang="fr-FR" altLang="fr-FR" sz="2000" dirty="0">
                <a:solidFill>
                  <a:schemeClr val="accent5">
                    <a:lumMod val="75000"/>
                  </a:schemeClr>
                </a:solidFill>
              </a:rPr>
              <a:t>Les seuils de l'indice européen pour l'indicateur horaire,</a:t>
            </a:r>
          </a:p>
          <a:p>
            <a:pPr marL="342900" indent="-342900" algn="just">
              <a:lnSpc>
                <a:spcPct val="100000"/>
              </a:lnSpc>
              <a:spcBef>
                <a:spcPct val="0"/>
              </a:spcBef>
              <a:buFont typeface="Arial" panose="020B0604020202020204" pitchFamily="34" charset="0"/>
              <a:buChar char="•"/>
              <a:defRPr/>
            </a:pPr>
            <a:r>
              <a:rPr lang="fr-FR" altLang="fr-FR" sz="2000" dirty="0">
                <a:solidFill>
                  <a:schemeClr val="accent5">
                    <a:lumMod val="75000"/>
                  </a:schemeClr>
                </a:solidFill>
              </a:rPr>
              <a:t>Les lignes directrices de l'OMS (2021) pour l'indicateur annuel.</a:t>
            </a:r>
          </a:p>
          <a:p>
            <a:pPr algn="just">
              <a:lnSpc>
                <a:spcPct val="100000"/>
              </a:lnSpc>
              <a:spcBef>
                <a:spcPct val="0"/>
              </a:spcBef>
              <a:buNone/>
              <a:defRPr/>
            </a:pPr>
            <a:r>
              <a:rPr lang="fr-FR" altLang="fr-FR" sz="2000" dirty="0">
                <a:solidFill>
                  <a:schemeClr val="accent5">
                    <a:lumMod val="75000"/>
                  </a:schemeClr>
                </a:solidFill>
              </a:rPr>
              <a:t>L’indicateur varie sur une échelle ouverte, généralement comprise entre 0 et 10, sans être strictement limité à ces deux seuils.</a:t>
            </a:r>
          </a:p>
          <a:p>
            <a:pPr algn="just">
              <a:lnSpc>
                <a:spcPct val="100000"/>
              </a:lnSpc>
              <a:spcBef>
                <a:spcPct val="0"/>
              </a:spcBef>
              <a:buNone/>
              <a:defRPr/>
            </a:pPr>
            <a:endParaRPr lang="fr-FR" altLang="fr-FR" sz="1100" dirty="0">
              <a:solidFill>
                <a:schemeClr val="accent5">
                  <a:lumMod val="75000"/>
                </a:schemeClr>
              </a:solidFill>
            </a:endParaRPr>
          </a:p>
          <a:p>
            <a:pPr algn="just">
              <a:lnSpc>
                <a:spcPct val="100000"/>
              </a:lnSpc>
              <a:spcBef>
                <a:spcPct val="0"/>
              </a:spcBef>
              <a:buFontTx/>
              <a:buNone/>
              <a:defRPr/>
            </a:pPr>
            <a:r>
              <a:rPr lang="fr-FR" altLang="fr-FR" sz="2000" dirty="0">
                <a:solidFill>
                  <a:schemeClr val="accent5">
                    <a:lumMod val="75000"/>
                  </a:schemeClr>
                </a:solidFill>
              </a:rPr>
              <a:t>Du fait du cumul des polluants, il n'y a pas de correspondance exacte entre le dépassement d'un seuil réglementaire et une valeur de cet indicateur.</a:t>
            </a:r>
          </a:p>
          <a:p>
            <a:pPr algn="just">
              <a:lnSpc>
                <a:spcPct val="100000"/>
              </a:lnSpc>
              <a:spcBef>
                <a:spcPct val="0"/>
              </a:spcBef>
              <a:buFontTx/>
              <a:buNone/>
              <a:defRPr/>
            </a:pPr>
            <a:endParaRPr lang="fr-FR" altLang="fr-FR" sz="1100" dirty="0">
              <a:solidFill>
                <a:schemeClr val="accent5">
                  <a:lumMod val="75000"/>
                </a:schemeClr>
              </a:solidFill>
            </a:endParaRPr>
          </a:p>
          <a:p>
            <a:pPr algn="just">
              <a:lnSpc>
                <a:spcPct val="100000"/>
              </a:lnSpc>
              <a:spcBef>
                <a:spcPct val="0"/>
              </a:spcBef>
              <a:buFontTx/>
              <a:buNone/>
              <a:defRPr/>
            </a:pPr>
            <a:r>
              <a:rPr lang="fr-FR" altLang="fr-FR" sz="2000" dirty="0">
                <a:solidFill>
                  <a:schemeClr val="accent5">
                    <a:lumMod val="75000"/>
                  </a:schemeClr>
                </a:solidFill>
              </a:rPr>
              <a:t>La méthode de calcul a été ajustée pour exprimer un </a:t>
            </a:r>
            <a:r>
              <a:rPr lang="fr-FR" altLang="fr-FR" sz="2000" b="1" dirty="0">
                <a:solidFill>
                  <a:schemeClr val="accent5">
                    <a:lumMod val="75000"/>
                  </a:schemeClr>
                </a:solidFill>
              </a:rPr>
              <a:t>« équivalent nombre de lignes directrices dépassées »</a:t>
            </a:r>
            <a:r>
              <a:rPr lang="fr-FR" altLang="fr-FR" sz="2000" dirty="0">
                <a:solidFill>
                  <a:schemeClr val="accent5">
                    <a:lumMod val="75000"/>
                  </a:schemeClr>
                </a:solidFill>
              </a:rPr>
              <a:t> : par exemple, </a:t>
            </a:r>
            <a:r>
              <a:rPr lang="fr-FR" altLang="fr-FR" sz="2000" b="1" dirty="0">
                <a:solidFill>
                  <a:schemeClr val="accent5">
                    <a:lumMod val="75000"/>
                  </a:schemeClr>
                </a:solidFill>
              </a:rPr>
              <a:t>une valeur de 3 </a:t>
            </a:r>
            <a:r>
              <a:rPr lang="fr-FR" altLang="fr-FR" sz="2000" dirty="0">
                <a:solidFill>
                  <a:schemeClr val="accent5">
                    <a:lumMod val="75000"/>
                  </a:schemeClr>
                </a:solidFill>
              </a:rPr>
              <a:t>peut signifier que </a:t>
            </a:r>
            <a:r>
              <a:rPr lang="fr-FR" altLang="fr-FR" sz="2000" b="1" dirty="0">
                <a:solidFill>
                  <a:schemeClr val="accent5">
                    <a:lumMod val="75000"/>
                  </a:schemeClr>
                </a:solidFill>
              </a:rPr>
              <a:t>les concentrations d’ozone et de PM2.5 sont chacune à 1.5 fois leurs lignes directrices respectives </a:t>
            </a:r>
            <a:r>
              <a:rPr lang="fr-FR" altLang="fr-FR" sz="2000" dirty="0">
                <a:solidFill>
                  <a:schemeClr val="accent5">
                    <a:lumMod val="75000"/>
                  </a:schemeClr>
                </a:solidFill>
              </a:rPr>
              <a:t>ou </a:t>
            </a:r>
            <a:r>
              <a:rPr lang="fr-FR" altLang="fr-FR" sz="2000" b="1" dirty="0">
                <a:solidFill>
                  <a:schemeClr val="accent5">
                    <a:lumMod val="75000"/>
                  </a:schemeClr>
                </a:solidFill>
              </a:rPr>
              <a:t>que les concentrations en ozone, en PM2.5 et en NO₂ sont chacune au niveau de leurs lignes directrices respectives.</a:t>
            </a:r>
          </a:p>
        </p:txBody>
      </p:sp>
      <p:sp>
        <p:nvSpPr>
          <p:cNvPr id="4" name="Espace réservé du numéro de diapositive 1">
            <a:extLst>
              <a:ext uri="{FF2B5EF4-FFF2-40B4-BE49-F238E27FC236}">
                <a16:creationId xmlns:a16="http://schemas.microsoft.com/office/drawing/2014/main" id="{5AD44738-E461-B300-14F3-38B696F30C07}"/>
              </a:ext>
            </a:extLst>
          </p:cNvPr>
          <p:cNvSpPr txBox="1">
            <a:spLocks/>
          </p:cNvSpPr>
          <p:nvPr/>
        </p:nvSpPr>
        <p:spPr bwMode="auto">
          <a:xfrm>
            <a:off x="11277600" y="6354763"/>
            <a:ext cx="914400" cy="365125"/>
          </a:xfrm>
          <a:prstGeom prst="rect">
            <a:avLst/>
          </a:prstGeom>
          <a:solidFill>
            <a:srgbClr val="2F5597"/>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rgbClr val="FFC000"/>
                </a:solidFill>
              </a:rPr>
              <a:t>M</a:t>
            </a:r>
            <a:r>
              <a:rPr lang="fr-FR" altLang="fr-FR" sz="1800" b="1" baseline="30000" dirty="0">
                <a:solidFill>
                  <a:srgbClr val="FFC000"/>
                </a:solidFill>
              </a:rPr>
              <a:t>4</a:t>
            </a:r>
            <a:r>
              <a:rPr lang="fr-FR" altLang="fr-FR" sz="1800" b="1" dirty="0">
                <a:solidFill>
                  <a:srgbClr val="FFC000"/>
                </a:solidFill>
              </a:rPr>
              <a:t> - </a:t>
            </a:r>
            <a:fld id="{2798C770-FC2B-45C7-A36C-23623BD7F586}" type="slidenum">
              <a:rPr lang="fr-FR" altLang="fr-FR" sz="1800" b="1">
                <a:solidFill>
                  <a:srgbClr val="FFC000"/>
                </a:solidFill>
              </a:rPr>
              <a:pPr eaLnBrk="1" hangingPunct="1">
                <a:lnSpc>
                  <a:spcPct val="100000"/>
                </a:lnSpc>
                <a:spcBef>
                  <a:spcPct val="0"/>
                </a:spcBef>
                <a:buFontTx/>
                <a:buNone/>
              </a:pPr>
              <a:t>87</a:t>
            </a:fld>
            <a:endParaRPr lang="fr-FR" altLang="fr-FR" sz="1800" b="1" dirty="0">
              <a:solidFill>
                <a:srgbClr val="FFC000"/>
              </a:solidFill>
            </a:endParaRPr>
          </a:p>
        </p:txBody>
      </p:sp>
      <p:pic>
        <p:nvPicPr>
          <p:cNvPr id="5" name="Picto Retour">
            <a:hlinkClick r:id="rId3" action="ppaction://hlinksldjump"/>
            <a:extLst>
              <a:ext uri="{FF2B5EF4-FFF2-40B4-BE49-F238E27FC236}">
                <a16:creationId xmlns:a16="http://schemas.microsoft.com/office/drawing/2014/main" id="{B3082BAF-B291-7B2F-3142-BEF4CD6618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57580" y="5817833"/>
            <a:ext cx="514756" cy="489645"/>
          </a:xfrm>
          <a:prstGeom prst="rect">
            <a:avLst/>
          </a:prstGeom>
        </p:spPr>
      </p:pic>
      <p:sp>
        <p:nvSpPr>
          <p:cNvPr id="7" name="ZoneTexte 6">
            <a:extLst>
              <a:ext uri="{FF2B5EF4-FFF2-40B4-BE49-F238E27FC236}">
                <a16:creationId xmlns:a16="http://schemas.microsoft.com/office/drawing/2014/main" id="{294C6507-D1CC-9824-E4DE-9AF91F50F14C}"/>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AtmoSud</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123453260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 name="Titre de la diapositive">
            <a:extLst>
              <a:ext uri="{FF2B5EF4-FFF2-40B4-BE49-F238E27FC236}">
                <a16:creationId xmlns:a16="http://schemas.microsoft.com/office/drawing/2014/main" id="{09EDC968-FB11-5AFC-F61D-921C5976551D}"/>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200" b="1" dirty="0">
                <a:solidFill>
                  <a:schemeClr val="accent5">
                    <a:lumMod val="75000"/>
                  </a:schemeClr>
                </a:solidFill>
                <a:cs typeface="Arial" charset="0"/>
              </a:rPr>
              <a:t>Carte indice ICAIR</a:t>
            </a:r>
          </a:p>
        </p:txBody>
      </p:sp>
      <p:pic>
        <p:nvPicPr>
          <p:cNvPr id="6" name="Image 5">
            <a:extLst>
              <a:ext uri="{FF2B5EF4-FFF2-40B4-BE49-F238E27FC236}">
                <a16:creationId xmlns:a16="http://schemas.microsoft.com/office/drawing/2014/main" id="{D5B70401-9035-19AA-125F-5C5976776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7711" y="1256689"/>
            <a:ext cx="8425112" cy="4739125"/>
          </a:xfrm>
          <a:prstGeom prst="rect">
            <a:avLst/>
          </a:prstGeom>
        </p:spPr>
      </p:pic>
      <p:pic>
        <p:nvPicPr>
          <p:cNvPr id="2" name="Picture 21">
            <a:extLst>
              <a:ext uri="{FF2B5EF4-FFF2-40B4-BE49-F238E27FC236}">
                <a16:creationId xmlns:a16="http://schemas.microsoft.com/office/drawing/2014/main" id="{669F9C0B-3111-33DF-A93A-07152FC84F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9095" y="4136671"/>
            <a:ext cx="1868616" cy="245246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AutoShape 7">
            <a:extLst>
              <a:ext uri="{FF2B5EF4-FFF2-40B4-BE49-F238E27FC236}">
                <a16:creationId xmlns:a16="http://schemas.microsoft.com/office/drawing/2014/main" id="{307540DD-5E48-E56A-8786-5A42CB69E84D}"/>
              </a:ext>
            </a:extLst>
          </p:cNvPr>
          <p:cNvSpPr>
            <a:spLocks noChangeArrowheads="1"/>
          </p:cNvSpPr>
          <p:nvPr/>
        </p:nvSpPr>
        <p:spPr bwMode="auto">
          <a:xfrm>
            <a:off x="1482725" y="1598849"/>
            <a:ext cx="2436320" cy="2236659"/>
          </a:xfrm>
          <a:prstGeom prst="wedgeEllipseCallout">
            <a:avLst>
              <a:gd name="adj1" fmla="val -27317"/>
              <a:gd name="adj2" fmla="val 72336"/>
            </a:avLst>
          </a:prstGeom>
          <a:solidFill>
            <a:srgbClr val="FFFFFF"/>
          </a:solidFill>
          <a:ln w="12600" cap="sq">
            <a:solidFill>
              <a:srgbClr val="7F7F7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r>
              <a:rPr lang="fr-FR" sz="2400" dirty="0">
                <a:solidFill>
                  <a:srgbClr val="131313"/>
                </a:solidFill>
                <a:effectLst/>
              </a:rPr>
              <a:t>Exemple </a:t>
            </a:r>
          </a:p>
          <a:p>
            <a:pPr algn="ctr"/>
            <a:r>
              <a:rPr lang="fr-FR" sz="2400" dirty="0">
                <a:solidFill>
                  <a:srgbClr val="131313"/>
                </a:solidFill>
                <a:effectLst/>
              </a:rPr>
              <a:t>de carte </a:t>
            </a:r>
            <a:r>
              <a:rPr lang="fr-FR" sz="2400" dirty="0" err="1">
                <a:solidFill>
                  <a:srgbClr val="131313"/>
                </a:solidFill>
                <a:effectLst/>
              </a:rPr>
              <a:t>ICAIRh</a:t>
            </a:r>
            <a:r>
              <a:rPr lang="fr-FR" sz="2400" dirty="0">
                <a:solidFill>
                  <a:srgbClr val="131313"/>
                </a:solidFill>
                <a:effectLst/>
              </a:rPr>
              <a:t> </a:t>
            </a:r>
          </a:p>
          <a:p>
            <a:pPr algn="ctr"/>
            <a:r>
              <a:rPr lang="fr-FR" sz="2400" dirty="0">
                <a:solidFill>
                  <a:srgbClr val="131313"/>
                </a:solidFill>
                <a:effectLst/>
              </a:rPr>
              <a:t>pour une journée </a:t>
            </a:r>
          </a:p>
          <a:p>
            <a:pPr algn="ctr"/>
            <a:r>
              <a:rPr lang="fr-FR" sz="2400" dirty="0">
                <a:solidFill>
                  <a:srgbClr val="131313"/>
                </a:solidFill>
                <a:effectLst/>
              </a:rPr>
              <a:t>estivale</a:t>
            </a:r>
            <a:endParaRPr lang="fr-FR" altLang="fr-FR" sz="2200" dirty="0">
              <a:solidFill>
                <a:srgbClr val="0D0D0D"/>
              </a:solidFill>
              <a:cs typeface="Arial" panose="020B0604020202020204" pitchFamily="34" charset="0"/>
            </a:endParaRPr>
          </a:p>
        </p:txBody>
      </p:sp>
      <p:pic>
        <p:nvPicPr>
          <p:cNvPr id="4" name="Retour">
            <a:hlinkClick r:id="rId5" action="ppaction://hlinksldjump"/>
            <a:extLst>
              <a:ext uri="{FF2B5EF4-FFF2-40B4-BE49-F238E27FC236}">
                <a16:creationId xmlns:a16="http://schemas.microsoft.com/office/drawing/2014/main" id="{A0A76FD1-8C7B-1995-6EFA-0E4E116BED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76666" y="5712276"/>
            <a:ext cx="596157" cy="567075"/>
          </a:xfrm>
          <a:prstGeom prst="rect">
            <a:avLst/>
          </a:prstGeom>
        </p:spPr>
      </p:pic>
      <p:sp>
        <p:nvSpPr>
          <p:cNvPr id="5" name="ZoneTexte 4">
            <a:extLst>
              <a:ext uri="{FF2B5EF4-FFF2-40B4-BE49-F238E27FC236}">
                <a16:creationId xmlns:a16="http://schemas.microsoft.com/office/drawing/2014/main" id="{53266AC6-F31D-5D9C-916D-FED84ECED2D8}"/>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AtmoSud</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3597644010"/>
      </p:ext>
    </p:extLst>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exte Titr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Que peut-on déduire de cette animation ?</a:t>
            </a:r>
          </a:p>
        </p:txBody>
      </p:sp>
      <p:sp>
        <p:nvSpPr>
          <p:cNvPr id="3" name="Numéro 3">
            <a:extLst>
              <a:ext uri="{FF2B5EF4-FFF2-40B4-BE49-F238E27FC236}">
                <a16:creationId xmlns:a16="http://schemas.microsoft.com/office/drawing/2014/main" id="{34A6A91A-D05F-E029-8631-ECDCD9BAD36B}"/>
              </a:ext>
            </a:extLst>
          </p:cNvPr>
          <p:cNvSpPr/>
          <p:nvPr/>
        </p:nvSpPr>
        <p:spPr bwMode="auto">
          <a:xfrm>
            <a:off x="2185949" y="4793782"/>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3</a:t>
            </a:r>
          </a:p>
        </p:txBody>
      </p:sp>
      <p:sp>
        <p:nvSpPr>
          <p:cNvPr id="4" name="Texte 3">
            <a:extLst>
              <a:ext uri="{FF2B5EF4-FFF2-40B4-BE49-F238E27FC236}">
                <a16:creationId xmlns:a16="http://schemas.microsoft.com/office/drawing/2014/main" id="{42A67215-2CB0-4261-A455-07B8A6234233}"/>
              </a:ext>
            </a:extLst>
          </p:cNvPr>
          <p:cNvSpPr txBox="1">
            <a:spLocks/>
          </p:cNvSpPr>
          <p:nvPr/>
        </p:nvSpPr>
        <p:spPr>
          <a:xfrm>
            <a:off x="3385036" y="3230246"/>
            <a:ext cx="7753738" cy="1014413"/>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400"/>
              </a:spcBef>
            </a:pPr>
            <a:r>
              <a:rPr lang="fr-FR" altLang="fr-FR" sz="2200" dirty="0"/>
              <a:t>La pollution de l’air varie avec l’activité humaine </a:t>
            </a:r>
            <a:r>
              <a:rPr lang="fr-FR" altLang="fr-FR" sz="2200" b="0" dirty="0"/>
              <a:t>(heures d’utilisation des transports, usines, chauffage, produits toxiques agricoles…).</a:t>
            </a:r>
          </a:p>
        </p:txBody>
      </p:sp>
      <p:sp>
        <p:nvSpPr>
          <p:cNvPr id="5" name="Numéro 2">
            <a:extLst>
              <a:ext uri="{FF2B5EF4-FFF2-40B4-BE49-F238E27FC236}">
                <a16:creationId xmlns:a16="http://schemas.microsoft.com/office/drawing/2014/main" id="{535D7014-0495-0537-C348-867B9676E1E8}"/>
              </a:ext>
            </a:extLst>
          </p:cNvPr>
          <p:cNvSpPr/>
          <p:nvPr/>
        </p:nvSpPr>
        <p:spPr bwMode="auto">
          <a:xfrm>
            <a:off x="2185949" y="3230246"/>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2</a:t>
            </a:r>
          </a:p>
        </p:txBody>
      </p:sp>
      <p:sp>
        <p:nvSpPr>
          <p:cNvPr id="6" name="Texte 2">
            <a:extLst>
              <a:ext uri="{FF2B5EF4-FFF2-40B4-BE49-F238E27FC236}">
                <a16:creationId xmlns:a16="http://schemas.microsoft.com/office/drawing/2014/main" id="{6AD6F892-A9A0-2FCE-503F-FF9B05B99C17}"/>
              </a:ext>
            </a:extLst>
          </p:cNvPr>
          <p:cNvSpPr txBox="1">
            <a:spLocks/>
          </p:cNvSpPr>
          <p:nvPr/>
        </p:nvSpPr>
        <p:spPr>
          <a:xfrm>
            <a:off x="3385035" y="1755551"/>
            <a:ext cx="7753738" cy="925572"/>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altLang="fr-FR" sz="2200" dirty="0"/>
              <a:t>La pollution de l’air est plus ou moins importante selon le moment de la journée.</a:t>
            </a:r>
            <a:endParaRPr lang="fr-FR" sz="2200" dirty="0"/>
          </a:p>
        </p:txBody>
      </p:sp>
      <p:sp>
        <p:nvSpPr>
          <p:cNvPr id="7" name="Numéro 1">
            <a:extLst>
              <a:ext uri="{FF2B5EF4-FFF2-40B4-BE49-F238E27FC236}">
                <a16:creationId xmlns:a16="http://schemas.microsoft.com/office/drawing/2014/main" id="{3CACFDA6-ED45-DA01-F0D1-540C99255D25}"/>
              </a:ext>
            </a:extLst>
          </p:cNvPr>
          <p:cNvSpPr/>
          <p:nvPr/>
        </p:nvSpPr>
        <p:spPr bwMode="auto">
          <a:xfrm>
            <a:off x="2186749" y="1665923"/>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6000" b="1" dirty="0">
                <a:solidFill>
                  <a:schemeClr val="bg1"/>
                </a:solidFill>
              </a:rPr>
              <a:t>1</a:t>
            </a:r>
          </a:p>
        </p:txBody>
      </p:sp>
      <p:sp>
        <p:nvSpPr>
          <p:cNvPr id="8" name="Texte 1">
            <a:extLst>
              <a:ext uri="{FF2B5EF4-FFF2-40B4-BE49-F238E27FC236}">
                <a16:creationId xmlns:a16="http://schemas.microsoft.com/office/drawing/2014/main" id="{DEFFD5C5-C398-AFD0-C1A6-8CF57A7553FA}"/>
              </a:ext>
            </a:extLst>
          </p:cNvPr>
          <p:cNvSpPr txBox="1">
            <a:spLocks/>
          </p:cNvSpPr>
          <p:nvPr/>
        </p:nvSpPr>
        <p:spPr>
          <a:xfrm>
            <a:off x="3385035" y="5051165"/>
            <a:ext cx="7753739" cy="499645"/>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rgbClr val="2F5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altLang="fr-FR" sz="2200" dirty="0"/>
              <a:t>La pollution de l’air se déplace </a:t>
            </a:r>
            <a:r>
              <a:rPr lang="fr-FR" altLang="fr-FR" sz="2200" b="0" dirty="0"/>
              <a:t>(parfois sur de grandes distances).</a:t>
            </a:r>
            <a:endParaRPr lang="fr-FR" sz="2200" b="0" dirty="0"/>
          </a:p>
        </p:txBody>
      </p:sp>
    </p:spTree>
    <p:extLst>
      <p:ext uri="{BB962C8B-B14F-4D97-AF65-F5344CB8AC3E}">
        <p14:creationId xmlns:p14="http://schemas.microsoft.com/office/powerpoint/2010/main" val="22726621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0"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childTnLst>
                          </p:cTn>
                        </p:par>
                      </p:childTnLst>
                    </p:cTn>
                  </p:par>
                </p:childTnLst>
              </p:cTn>
              <p:nextCondLst>
                <p:cond evt="onClick" delay="0">
                  <p:tgtEl>
                    <p:spTgt spid="7"/>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xit"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0"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nextCondLst>
                <p:cond evt="onClick" delay="0">
                  <p:tgtEl>
                    <p:spTgt spid="5"/>
                  </p:tgtEl>
                </p:cond>
              </p:nextCondLst>
            </p:seq>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hidden"/>
                                      </p:to>
                                    </p:se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childTnLst>
              </p:cTn>
              <p:nextCondLst>
                <p:cond evt="onClick" delay="0">
                  <p:tgtEl>
                    <p:spTgt spid="3"/>
                  </p:tgtEl>
                </p:cond>
              </p:nextCondLst>
            </p:seq>
          </p:childTnLst>
        </p:cTn>
      </p:par>
    </p:tnLst>
    <p:bldLst>
      <p:bldP spid="3" grpId="0" animBg="1"/>
      <p:bldP spid="4" grpId="0"/>
      <p:bldP spid="5" grpId="0" animBg="1"/>
      <p:bldP spid="6" grpId="0"/>
      <p:bldP spid="7"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27D9ECFA-F2FB-656B-3943-152EB9C34B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804"/>
          <a:stretch>
            <a:fillRect/>
          </a:stretch>
        </p:blipFill>
        <p:spPr bwMode="auto">
          <a:xfrm>
            <a:off x="0" y="1323"/>
            <a:ext cx="12201525" cy="7851590"/>
          </a:xfrm>
          <a:prstGeom prst="rect">
            <a:avLst/>
          </a:prstGeom>
          <a:noFill/>
          <a:ln>
            <a:noFill/>
          </a:ln>
          <a:effectLst/>
          <a:extLst>
            <a:ext uri="{909E8E84-426E-40DD-AFC4-6F175D3DCCD1}">
              <a14:hiddenFill xmlns:a14="http://schemas.microsoft.com/office/drawing/2010/main">
                <a:blipFill dpi="0" rotWithShape="0">
                  <a:blip/>
                  <a:srcRect l="17804"/>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5069" name="Rectangle 13">
            <a:extLst>
              <a:ext uri="{FF2B5EF4-FFF2-40B4-BE49-F238E27FC236}">
                <a16:creationId xmlns:a16="http://schemas.microsoft.com/office/drawing/2014/main" id="{CE992DE1-7689-20E5-F0F6-4F0A649FB68E}"/>
              </a:ext>
            </a:extLst>
          </p:cNvPr>
          <p:cNvSpPr>
            <a:spLocks noChangeArrowheads="1"/>
          </p:cNvSpPr>
          <p:nvPr/>
        </p:nvSpPr>
        <p:spPr bwMode="auto">
          <a:xfrm>
            <a:off x="4260273" y="1409700"/>
            <a:ext cx="7941252" cy="1876425"/>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45070" name="Rectangle 14">
            <a:extLst>
              <a:ext uri="{FF2B5EF4-FFF2-40B4-BE49-F238E27FC236}">
                <a16:creationId xmlns:a16="http://schemas.microsoft.com/office/drawing/2014/main" id="{CAA546E4-DC67-90F5-C7B2-6E52ADD9FDB1}"/>
              </a:ext>
            </a:extLst>
          </p:cNvPr>
          <p:cNvSpPr>
            <a:spLocks noChangeArrowheads="1"/>
          </p:cNvSpPr>
          <p:nvPr/>
        </p:nvSpPr>
        <p:spPr bwMode="auto">
          <a:xfrm>
            <a:off x="4509656" y="1638639"/>
            <a:ext cx="7682344" cy="13219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Calibri" panose="020F0502020204030204" pitchFamily="34" charset="0"/>
                <a:ea typeface="Microsoft YaHei" panose="020B0503020204020204" pitchFamily="34" charset="-122"/>
              </a:defRPr>
            </a:lvl9pPr>
          </a:lstStyle>
          <a:p>
            <a:pPr eaLnBrk="1">
              <a:buClrTx/>
              <a:buFontTx/>
              <a:buNone/>
            </a:pPr>
            <a:r>
              <a:rPr lang="fr-FR" altLang="fr-FR" sz="4000" b="1" dirty="0"/>
              <a:t>POURQUOI SURVEILLER LA QUALITÉ DE L’AIR ?</a:t>
            </a:r>
          </a:p>
        </p:txBody>
      </p:sp>
      <p:pic>
        <p:nvPicPr>
          <p:cNvPr id="6" name="Image 5">
            <a:extLst>
              <a:ext uri="{FF2B5EF4-FFF2-40B4-BE49-F238E27FC236}">
                <a16:creationId xmlns:a16="http://schemas.microsoft.com/office/drawing/2014/main" id="{5C549835-0D60-4FC9-F10B-A371ED28432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0" y="1756037"/>
            <a:ext cx="4915761" cy="5314336"/>
          </a:xfrm>
          <a:prstGeom prst="rect">
            <a:avLst/>
          </a:prstGeom>
        </p:spPr>
      </p:pic>
      <p:sp>
        <p:nvSpPr>
          <p:cNvPr id="2" name="ZoneTexte 1">
            <a:extLst>
              <a:ext uri="{FF2B5EF4-FFF2-40B4-BE49-F238E27FC236}">
                <a16:creationId xmlns:a16="http://schemas.microsoft.com/office/drawing/2014/main" id="{366EE26F-C624-71A9-4DC8-355242EB5C4F}"/>
              </a:ext>
            </a:extLst>
          </p:cNvPr>
          <p:cNvSpPr txBox="1"/>
          <p:nvPr/>
        </p:nvSpPr>
        <p:spPr>
          <a:xfrm>
            <a:off x="313281" y="7276977"/>
            <a:ext cx="1992702" cy="369332"/>
          </a:xfrm>
          <a:prstGeom prst="rect">
            <a:avLst/>
          </a:prstGeom>
          <a:noFill/>
        </p:spPr>
        <p:txBody>
          <a:bodyPr wrap="square" rtlCol="0">
            <a:spAutoFit/>
          </a:bodyPr>
          <a:lstStyle/>
          <a:p>
            <a:r>
              <a:rPr lang="fr-FR" b="1" dirty="0">
                <a:solidFill>
                  <a:srgbClr val="E15A4C"/>
                </a:solidFill>
                <a:highlight>
                  <a:srgbClr val="FFFF00"/>
                </a:highlight>
              </a:rPr>
              <a:t>Dessin provisoire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3" name="Rectangle 13">
            <a:extLst>
              <a:ext uri="{FF2B5EF4-FFF2-40B4-BE49-F238E27FC236}">
                <a16:creationId xmlns:a16="http://schemas.microsoft.com/office/drawing/2014/main" id="{977953A1-2776-4F97-88D3-CD5C0F841208}"/>
              </a:ext>
            </a:extLst>
          </p:cNvPr>
          <p:cNvSpPr>
            <a:spLocks noChangeArrowheads="1"/>
          </p:cNvSpPr>
          <p:nvPr/>
        </p:nvSpPr>
        <p:spPr bwMode="auto">
          <a:xfrm>
            <a:off x="5390734" y="1376732"/>
            <a:ext cx="6189729" cy="27778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nSpc>
                <a:spcPct val="104000"/>
              </a:lnSpc>
              <a:spcAft>
                <a:spcPts val="800"/>
              </a:spcAft>
            </a:pPr>
            <a:r>
              <a:rPr lang="fr-FR" sz="2200" dirty="0">
                <a:solidFill>
                  <a:srgbClr val="2F5597"/>
                </a:solidFill>
              </a:rPr>
              <a:t>Surveiller la qualité de l’air permet de donner </a:t>
            </a:r>
            <a:r>
              <a:rPr lang="fr-FR" sz="2200" b="1" dirty="0">
                <a:solidFill>
                  <a:srgbClr val="2F5597"/>
                </a:solidFill>
              </a:rPr>
              <a:t>l’alerte</a:t>
            </a:r>
            <a:r>
              <a:rPr lang="fr-FR" sz="2200" dirty="0">
                <a:solidFill>
                  <a:srgbClr val="2F5597"/>
                </a:solidFill>
              </a:rPr>
              <a:t> en cas de </a:t>
            </a:r>
            <a:r>
              <a:rPr lang="fr-FR" sz="2200" b="1" dirty="0">
                <a:solidFill>
                  <a:srgbClr val="2F5597"/>
                </a:solidFill>
              </a:rPr>
              <a:t>pic de pollution </a:t>
            </a:r>
            <a:r>
              <a:rPr lang="fr-FR" sz="2200" dirty="0">
                <a:solidFill>
                  <a:srgbClr val="2F5597"/>
                </a:solidFill>
              </a:rPr>
              <a:t>!</a:t>
            </a:r>
          </a:p>
          <a:p>
            <a:pPr>
              <a:lnSpc>
                <a:spcPct val="104000"/>
              </a:lnSpc>
              <a:spcAft>
                <a:spcPts val="800"/>
              </a:spcAft>
            </a:pPr>
            <a:r>
              <a:rPr lang="fr-FR" sz="2200" dirty="0">
                <a:solidFill>
                  <a:srgbClr val="2F5597"/>
                </a:solidFill>
              </a:rPr>
              <a:t>Les </a:t>
            </a:r>
            <a:r>
              <a:rPr lang="fr-FR" sz="2200" b="1" dirty="0">
                <a:solidFill>
                  <a:srgbClr val="2F5597"/>
                </a:solidFill>
              </a:rPr>
              <a:t>appareils de mesure</a:t>
            </a:r>
            <a:r>
              <a:rPr lang="fr-FR" sz="2200" dirty="0">
                <a:solidFill>
                  <a:srgbClr val="2F5597"/>
                </a:solidFill>
              </a:rPr>
              <a:t> sont </a:t>
            </a:r>
            <a:r>
              <a:rPr lang="fr-FR" sz="2200" b="1" dirty="0">
                <a:solidFill>
                  <a:srgbClr val="2F5597"/>
                </a:solidFill>
              </a:rPr>
              <a:t>calibrés</a:t>
            </a:r>
            <a:r>
              <a:rPr lang="fr-FR" sz="2200" dirty="0">
                <a:solidFill>
                  <a:srgbClr val="2F5597"/>
                </a:solidFill>
              </a:rPr>
              <a:t> pour alerter lorsque les polluants dépassent un certain </a:t>
            </a:r>
            <a:r>
              <a:rPr lang="fr-FR" sz="2200" b="1" dirty="0">
                <a:solidFill>
                  <a:srgbClr val="2F5597"/>
                </a:solidFill>
              </a:rPr>
              <a:t>seuil de concentration</a:t>
            </a:r>
            <a:r>
              <a:rPr lang="fr-FR" sz="2200" dirty="0">
                <a:solidFill>
                  <a:srgbClr val="2F5597"/>
                </a:solidFill>
              </a:rPr>
              <a:t>.</a:t>
            </a:r>
          </a:p>
          <a:p>
            <a:pPr>
              <a:lnSpc>
                <a:spcPct val="104000"/>
              </a:lnSpc>
              <a:spcAft>
                <a:spcPts val="800"/>
              </a:spcAft>
            </a:pPr>
            <a:r>
              <a:rPr lang="fr-FR" sz="2200" dirty="0">
                <a:solidFill>
                  <a:srgbClr val="2F5597"/>
                </a:solidFill>
              </a:rPr>
              <a:t>Les alertes concernent les polluants qui peuvent être mesurés en continu : O</a:t>
            </a:r>
            <a:r>
              <a:rPr lang="fr-FR" sz="2200" baseline="-25000" dirty="0">
                <a:solidFill>
                  <a:srgbClr val="2F5597"/>
                </a:solidFill>
              </a:rPr>
              <a:t>3</a:t>
            </a:r>
            <a:r>
              <a:rPr lang="fr-FR" sz="2200" dirty="0">
                <a:solidFill>
                  <a:srgbClr val="2F5597"/>
                </a:solidFill>
              </a:rPr>
              <a:t>, SO</a:t>
            </a:r>
            <a:r>
              <a:rPr lang="fr-FR" sz="2200" baseline="-25000" dirty="0">
                <a:solidFill>
                  <a:srgbClr val="2F5597"/>
                </a:solidFill>
              </a:rPr>
              <a:t>2</a:t>
            </a:r>
            <a:r>
              <a:rPr lang="fr-FR" sz="2200" dirty="0">
                <a:solidFill>
                  <a:srgbClr val="2F5597"/>
                </a:solidFill>
              </a:rPr>
              <a:t>, NO</a:t>
            </a:r>
            <a:r>
              <a:rPr lang="fr-FR" sz="1600" baseline="-25000" dirty="0">
                <a:solidFill>
                  <a:srgbClr val="2F5597"/>
                </a:solidFill>
              </a:rPr>
              <a:t>2</a:t>
            </a:r>
            <a:r>
              <a:rPr lang="fr-FR" sz="2200" baseline="-25000" dirty="0">
                <a:solidFill>
                  <a:srgbClr val="2F5597"/>
                </a:solidFill>
              </a:rPr>
              <a:t> </a:t>
            </a:r>
            <a:r>
              <a:rPr lang="fr-FR" sz="2400" dirty="0">
                <a:solidFill>
                  <a:srgbClr val="2F5597"/>
                </a:solidFill>
              </a:rPr>
              <a:t>, </a:t>
            </a:r>
            <a:r>
              <a:rPr lang="fr-FR" sz="2200" dirty="0">
                <a:solidFill>
                  <a:srgbClr val="2F5597"/>
                </a:solidFill>
              </a:rPr>
              <a:t>PM</a:t>
            </a:r>
            <a:r>
              <a:rPr lang="fr-FR" sz="2400" dirty="0">
                <a:solidFill>
                  <a:srgbClr val="2F5597"/>
                </a:solidFill>
              </a:rPr>
              <a:t>10</a:t>
            </a:r>
            <a:r>
              <a:rPr lang="fr-FR" sz="2200" dirty="0">
                <a:solidFill>
                  <a:srgbClr val="2F5597"/>
                </a:solidFill>
              </a:rPr>
              <a:t> et PM2,5.  </a:t>
            </a:r>
          </a:p>
        </p:txBody>
      </p:sp>
      <p:sp>
        <p:nvSpPr>
          <p:cNvPr id="2" name="Rectangle 2">
            <a:extLst>
              <a:ext uri="{FF2B5EF4-FFF2-40B4-BE49-F238E27FC236}">
                <a16:creationId xmlns:a16="http://schemas.microsoft.com/office/drawing/2014/main" id="{3F3D76B2-2E98-3911-A6AC-B70F97D842D1}"/>
              </a:ext>
            </a:extLst>
          </p:cNvPr>
          <p:cNvSpPr/>
          <p:nvPr/>
        </p:nvSpPr>
        <p:spPr>
          <a:xfrm>
            <a:off x="1482725" y="0"/>
            <a:ext cx="10709275" cy="117316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pPr>
            <a:r>
              <a:rPr lang="fr-FR" sz="3200" b="1" dirty="0">
                <a:solidFill>
                  <a:schemeClr val="accent5">
                    <a:lumMod val="75000"/>
                  </a:schemeClr>
                </a:solidFill>
                <a:cs typeface="Arial" charset="0"/>
              </a:rPr>
              <a:t>L’alerte</a:t>
            </a:r>
            <a:endParaRPr lang="fr-FR" altLang="fr-FR" sz="3200" b="1" dirty="0">
              <a:solidFill>
                <a:schemeClr val="accent5">
                  <a:lumMod val="75000"/>
                </a:schemeClr>
              </a:solidFill>
              <a:cs typeface="Arial" charset="0"/>
            </a:endParaRPr>
          </a:p>
        </p:txBody>
      </p:sp>
      <p:pic>
        <p:nvPicPr>
          <p:cNvPr id="3" name="Savoir +">
            <a:hlinkClick r:id="rId3" action="ppaction://hlinksldjump"/>
            <a:extLst>
              <a:ext uri="{FF2B5EF4-FFF2-40B4-BE49-F238E27FC236}">
                <a16:creationId xmlns:a16="http://schemas.microsoft.com/office/drawing/2014/main" id="{BF823AD2-CD96-0A5C-FFF5-FDDC96448E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60000">
            <a:off x="11305811" y="652244"/>
            <a:ext cx="764874" cy="701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13">
            <a:extLst>
              <a:ext uri="{FF2B5EF4-FFF2-40B4-BE49-F238E27FC236}">
                <a16:creationId xmlns:a16="http://schemas.microsoft.com/office/drawing/2014/main" id="{8A3BFE37-EC0D-C70C-7288-C0EB2AFA05B6}"/>
              </a:ext>
            </a:extLst>
          </p:cNvPr>
          <p:cNvSpPr>
            <a:spLocks noChangeArrowheads="1"/>
          </p:cNvSpPr>
          <p:nvPr/>
        </p:nvSpPr>
        <p:spPr bwMode="auto">
          <a:xfrm>
            <a:off x="5378116" y="4401653"/>
            <a:ext cx="6214964" cy="1940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nSpc>
                <a:spcPct val="104000"/>
              </a:lnSpc>
              <a:spcAft>
                <a:spcPts val="800"/>
              </a:spcAft>
            </a:pPr>
            <a:r>
              <a:rPr lang="fr-FR" sz="2200" dirty="0">
                <a:solidFill>
                  <a:srgbClr val="2F5597"/>
                </a:solidFill>
              </a:rPr>
              <a:t>Les </a:t>
            </a:r>
            <a:r>
              <a:rPr lang="fr-FR" sz="2200" b="1" dirty="0">
                <a:solidFill>
                  <a:srgbClr val="2F5597"/>
                </a:solidFill>
              </a:rPr>
              <a:t>outils de modélisation </a:t>
            </a:r>
            <a:r>
              <a:rPr lang="fr-FR" sz="2200" dirty="0">
                <a:solidFill>
                  <a:srgbClr val="2F5597"/>
                </a:solidFill>
              </a:rPr>
              <a:t>permettent de </a:t>
            </a:r>
            <a:r>
              <a:rPr lang="fr-FR" sz="2200" b="1" dirty="0">
                <a:solidFill>
                  <a:srgbClr val="2F5597"/>
                </a:solidFill>
              </a:rPr>
              <a:t>prévoir</a:t>
            </a:r>
            <a:r>
              <a:rPr lang="fr-FR" sz="2200" dirty="0">
                <a:solidFill>
                  <a:srgbClr val="2F5597"/>
                </a:solidFill>
              </a:rPr>
              <a:t> un pic de pollution, </a:t>
            </a:r>
            <a:r>
              <a:rPr lang="fr-FR" sz="2200" b="1" dirty="0">
                <a:solidFill>
                  <a:srgbClr val="2F5597"/>
                </a:solidFill>
              </a:rPr>
              <a:t>deux jours </a:t>
            </a:r>
            <a:r>
              <a:rPr lang="fr-FR" sz="2200" dirty="0">
                <a:solidFill>
                  <a:srgbClr val="2F5597"/>
                </a:solidFill>
              </a:rPr>
              <a:t>en </a:t>
            </a:r>
            <a:r>
              <a:rPr lang="fr-FR" sz="2200" b="1" dirty="0">
                <a:solidFill>
                  <a:srgbClr val="2F5597"/>
                </a:solidFill>
              </a:rPr>
              <a:t>amont</a:t>
            </a:r>
            <a:r>
              <a:rPr lang="fr-FR" sz="2200" dirty="0">
                <a:solidFill>
                  <a:srgbClr val="2F5597"/>
                </a:solidFill>
              </a:rPr>
              <a:t>. </a:t>
            </a:r>
          </a:p>
          <a:p>
            <a:pPr>
              <a:lnSpc>
                <a:spcPct val="104000"/>
              </a:lnSpc>
              <a:spcAft>
                <a:spcPts val="800"/>
              </a:spcAft>
            </a:pPr>
            <a:r>
              <a:rPr lang="fr-FR" sz="2200" dirty="0">
                <a:solidFill>
                  <a:srgbClr val="2F5597"/>
                </a:solidFill>
              </a:rPr>
              <a:t>L’objectif est de </a:t>
            </a:r>
            <a:r>
              <a:rPr lang="fr-FR" sz="2200" b="1" dirty="0">
                <a:solidFill>
                  <a:srgbClr val="2F5597"/>
                </a:solidFill>
              </a:rPr>
              <a:t>réagir avant </a:t>
            </a:r>
            <a:r>
              <a:rPr lang="fr-FR" sz="2200" dirty="0">
                <a:solidFill>
                  <a:srgbClr val="2F5597"/>
                </a:solidFill>
              </a:rPr>
              <a:t>le pic </a:t>
            </a:r>
            <a:r>
              <a:rPr lang="fr-FR" sz="2200" b="1" dirty="0">
                <a:solidFill>
                  <a:srgbClr val="2F5597"/>
                </a:solidFill>
              </a:rPr>
              <a:t>afin de l’éviter </a:t>
            </a:r>
            <a:r>
              <a:rPr lang="fr-FR" sz="2200" dirty="0">
                <a:solidFill>
                  <a:srgbClr val="2F5597"/>
                </a:solidFill>
              </a:rPr>
              <a:t>ou de </a:t>
            </a:r>
            <a:r>
              <a:rPr lang="fr-FR" sz="2200" b="1" dirty="0">
                <a:solidFill>
                  <a:srgbClr val="2F5597"/>
                </a:solidFill>
              </a:rPr>
              <a:t>diminuer</a:t>
            </a:r>
            <a:r>
              <a:rPr lang="fr-FR" sz="2200" dirty="0">
                <a:solidFill>
                  <a:srgbClr val="2F5597"/>
                </a:solidFill>
              </a:rPr>
              <a:t> son ampleur en prenant des </a:t>
            </a:r>
            <a:r>
              <a:rPr lang="fr-FR" sz="2200" b="1" dirty="0">
                <a:solidFill>
                  <a:srgbClr val="2F5597"/>
                </a:solidFill>
              </a:rPr>
              <a:t>mesures rapidement</a:t>
            </a:r>
            <a:r>
              <a:rPr lang="fr-FR" sz="2200" dirty="0">
                <a:solidFill>
                  <a:srgbClr val="2F5597"/>
                </a:solidFill>
              </a:rPr>
              <a:t>.</a:t>
            </a:r>
          </a:p>
        </p:txBody>
      </p:sp>
      <p:pic>
        <p:nvPicPr>
          <p:cNvPr id="5" name="Image 4">
            <a:extLst>
              <a:ext uri="{FF2B5EF4-FFF2-40B4-BE49-F238E27FC236}">
                <a16:creationId xmlns:a16="http://schemas.microsoft.com/office/drawing/2014/main" id="{AD3CD8F7-60A0-E900-7599-4FF28FF66F0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54412" y="2381729"/>
            <a:ext cx="2741505" cy="2274247"/>
          </a:xfrm>
          <a:prstGeom prst="rect">
            <a:avLst/>
          </a:prstGeom>
        </p:spPr>
      </p:pic>
    </p:spTree>
    <p:extLst>
      <p:ext uri="{BB962C8B-B14F-4D97-AF65-F5344CB8AC3E}">
        <p14:creationId xmlns:p14="http://schemas.microsoft.com/office/powerpoint/2010/main" val="3879661075"/>
      </p:ext>
    </p:extLst>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Num 3">
            <a:extLst>
              <a:ext uri="{FF2B5EF4-FFF2-40B4-BE49-F238E27FC236}">
                <a16:creationId xmlns:a16="http://schemas.microsoft.com/office/drawing/2014/main" id="{CAB15FC2-F495-30B9-FF6D-A27A30278AB8}"/>
              </a:ext>
            </a:extLst>
          </p:cNvPr>
          <p:cNvSpPr/>
          <p:nvPr/>
        </p:nvSpPr>
        <p:spPr bwMode="auto">
          <a:xfrm>
            <a:off x="4016457" y="4216400"/>
            <a:ext cx="842962" cy="8445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sp>
        <p:nvSpPr>
          <p:cNvPr id="61" name="Num 2">
            <a:extLst>
              <a:ext uri="{FF2B5EF4-FFF2-40B4-BE49-F238E27FC236}">
                <a16:creationId xmlns:a16="http://schemas.microsoft.com/office/drawing/2014/main" id="{E7D23F1B-13CC-5B90-BB1D-540CEC7955BD}"/>
              </a:ext>
            </a:extLst>
          </p:cNvPr>
          <p:cNvSpPr/>
          <p:nvPr/>
        </p:nvSpPr>
        <p:spPr bwMode="auto">
          <a:xfrm>
            <a:off x="3976688" y="3060108"/>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sp>
        <p:nvSpPr>
          <p:cNvPr id="62" name="Num 1">
            <a:extLst>
              <a:ext uri="{FF2B5EF4-FFF2-40B4-BE49-F238E27FC236}">
                <a16:creationId xmlns:a16="http://schemas.microsoft.com/office/drawing/2014/main" id="{9C4DE5AB-F1EF-34C9-391E-3360D52EEF55}"/>
              </a:ext>
            </a:extLst>
          </p:cNvPr>
          <p:cNvSpPr/>
          <p:nvPr/>
        </p:nvSpPr>
        <p:spPr bwMode="auto">
          <a:xfrm>
            <a:off x="3992112" y="1970087"/>
            <a:ext cx="842962" cy="84296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sp>
        <p:nvSpPr>
          <p:cNvPr id="63" name="Num 4">
            <a:extLst>
              <a:ext uri="{FF2B5EF4-FFF2-40B4-BE49-F238E27FC236}">
                <a16:creationId xmlns:a16="http://schemas.microsoft.com/office/drawing/2014/main" id="{2EA89945-040C-C76E-3F83-8A66D8134864}"/>
              </a:ext>
            </a:extLst>
          </p:cNvPr>
          <p:cNvSpPr/>
          <p:nvPr/>
        </p:nvSpPr>
        <p:spPr bwMode="auto">
          <a:xfrm>
            <a:off x="4016457" y="5275290"/>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4194CD"/>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fr-FR" sz="4800" b="1" dirty="0">
              <a:solidFill>
                <a:schemeClr val="bg1"/>
              </a:solidFill>
            </a:endParaRPr>
          </a:p>
        </p:txBody>
      </p:sp>
      <p:pic>
        <p:nvPicPr>
          <p:cNvPr id="53" name="pouce 4">
            <a:extLst>
              <a:ext uri="{FF2B5EF4-FFF2-40B4-BE49-F238E27FC236}">
                <a16:creationId xmlns:a16="http://schemas.microsoft.com/office/drawing/2014/main" id="{F4397DB1-6169-769D-8085-6E86CF048023}"/>
              </a:ext>
            </a:extLst>
          </p:cNvPr>
          <p:cNvPicPr>
            <a:picLocks noChangeAspect="1"/>
          </p:cNvPicPr>
          <p:nvPr/>
        </p:nvPicPr>
        <p:blipFill>
          <a:blip r:embed="rId4">
            <a:extLst>
              <a:ext uri="{28A0092B-C50C-407E-A947-70E740481C1C}">
                <a14:useLocalDpi xmlns:a14="http://schemas.microsoft.com/office/drawing/2010/main" val="0"/>
              </a:ext>
            </a:extLst>
          </a:blip>
          <a:srcRect l="16957" t="11263" r="22626" b="23238"/>
          <a:stretch>
            <a:fillRect/>
          </a:stretch>
        </p:blipFill>
        <p:spPr bwMode="auto">
          <a:xfrm>
            <a:off x="3876675" y="2865438"/>
            <a:ext cx="10429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ouce 1">
            <a:extLst>
              <a:ext uri="{FF2B5EF4-FFF2-40B4-BE49-F238E27FC236}">
                <a16:creationId xmlns:a16="http://schemas.microsoft.com/office/drawing/2014/main" id="{9B9A028F-D65F-AC0C-585A-5AE5205822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5923" t="10776" r="19125" b="21657"/>
          <a:stretch>
            <a:fillRect/>
          </a:stretch>
        </p:blipFill>
        <p:spPr bwMode="auto">
          <a:xfrm>
            <a:off x="3908611" y="1876253"/>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pouce 1">
            <a:extLst>
              <a:ext uri="{FF2B5EF4-FFF2-40B4-BE49-F238E27FC236}">
                <a16:creationId xmlns:a16="http://schemas.microsoft.com/office/drawing/2014/main" id="{F576EB48-D099-7BDF-BD62-CA65CD826E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5923" t="10776" r="19125" b="21657"/>
          <a:stretch>
            <a:fillRect/>
          </a:stretch>
        </p:blipFill>
        <p:spPr bwMode="auto">
          <a:xfrm>
            <a:off x="3870366" y="4088738"/>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ouce 1">
            <a:extLst>
              <a:ext uri="{FF2B5EF4-FFF2-40B4-BE49-F238E27FC236}">
                <a16:creationId xmlns:a16="http://schemas.microsoft.com/office/drawing/2014/main" id="{B6583BF6-583D-3C97-801A-3906BFD648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5923" t="10776" r="19125" b="21657"/>
          <a:stretch>
            <a:fillRect/>
          </a:stretch>
        </p:blipFill>
        <p:spPr bwMode="auto">
          <a:xfrm>
            <a:off x="3925175" y="5173794"/>
            <a:ext cx="1025525"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Rectangle 2">
            <a:extLst>
              <a:ext uri="{FF2B5EF4-FFF2-40B4-BE49-F238E27FC236}">
                <a16:creationId xmlns:a16="http://schemas.microsoft.com/office/drawing/2014/main" id="{8AEF12A4-72C4-573E-D08A-A2D0D7DF4580}"/>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000" b="1">
              <a:solidFill>
                <a:srgbClr val="771F45"/>
              </a:solidFill>
            </a:endParaRPr>
          </a:p>
        </p:txBody>
      </p:sp>
      <p:pic>
        <p:nvPicPr>
          <p:cNvPr id="49" name="Image 48">
            <a:extLst>
              <a:ext uri="{FF2B5EF4-FFF2-40B4-BE49-F238E27FC236}">
                <a16:creationId xmlns:a16="http://schemas.microsoft.com/office/drawing/2014/main" id="{BB4FAA43-A3D7-B3C7-C45D-E4E39507F7E7}"/>
              </a:ext>
            </a:extLst>
          </p:cNvPr>
          <p:cNvPicPr>
            <a:picLocks noChangeAspect="1"/>
          </p:cNvPicPr>
          <p:nvPr/>
        </p:nvPicPr>
        <p:blipFill>
          <a:blip r:embed="rId6"/>
          <a:srcRect l="20670" t="11816" r="8453" b="6606"/>
          <a:stretch>
            <a:fillRect/>
          </a:stretch>
        </p:blipFill>
        <p:spPr bwMode="auto">
          <a:xfrm>
            <a:off x="1576345" y="1676400"/>
            <a:ext cx="2466593" cy="4260850"/>
          </a:xfrm>
          <a:prstGeom prst="rect">
            <a:avLst/>
          </a:prstGeom>
          <a:ln>
            <a:noFill/>
          </a:ln>
          <a:effectLst>
            <a:outerShdw blurRad="292100" dist="139700" dir="2700000" algn="tl" rotWithShape="0">
              <a:srgbClr val="333333">
                <a:alpha val="65000"/>
              </a:srgbClr>
            </a:outerShdw>
          </a:effectLst>
        </p:spPr>
      </p:pic>
      <p:pic>
        <p:nvPicPr>
          <p:cNvPr id="208907" name="Image 42">
            <a:extLst>
              <a:ext uri="{FF2B5EF4-FFF2-40B4-BE49-F238E27FC236}">
                <a16:creationId xmlns:a16="http://schemas.microsoft.com/office/drawing/2014/main" id="{E07429BE-87FC-7971-0A73-BE6C4776BC7D}"/>
              </a:ext>
            </a:extLst>
          </p:cNvPr>
          <p:cNvPicPr>
            <a:picLocks noChangeAspect="1"/>
          </p:cNvPicPr>
          <p:nvPr/>
        </p:nvPicPr>
        <p:blipFill>
          <a:blip r:embed="rId7">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171024" name="?">
            <a:extLst>
              <a:ext uri="{FF2B5EF4-FFF2-40B4-BE49-F238E27FC236}">
                <a16:creationId xmlns:a16="http://schemas.microsoft.com/office/drawing/2014/main" id="{4D1AAF19-E175-B763-F1DE-62FD0C0F592B}"/>
              </a:ext>
            </a:extLst>
          </p:cNvPr>
          <p:cNvSpPr>
            <a:spLocks noChangeArrowheads="1"/>
          </p:cNvSpPr>
          <p:nvPr/>
        </p:nvSpPr>
        <p:spPr bwMode="auto">
          <a:xfrm>
            <a:off x="5299075" y="3135313"/>
            <a:ext cx="53975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6000">
                <a:solidFill>
                  <a:srgbClr val="FFFFFF"/>
                </a:solidFill>
              </a:rPr>
              <a:t>?</a:t>
            </a:r>
          </a:p>
        </p:txBody>
      </p:sp>
      <p:sp>
        <p:nvSpPr>
          <p:cNvPr id="12292" name="Rectangle 2">
            <a:extLst>
              <a:ext uri="{FF2B5EF4-FFF2-40B4-BE49-F238E27FC236}">
                <a16:creationId xmlns:a16="http://schemas.microsoft.com/office/drawing/2014/main" id="{44893729-7086-D58C-697A-8955C8882396}"/>
              </a:ext>
            </a:extLst>
          </p:cNvPr>
          <p:cNvSpPr txBox="1">
            <a:spLocks noChangeArrowheads="1"/>
          </p:cNvSpPr>
          <p:nvPr/>
        </p:nvSpPr>
        <p:spPr bwMode="auto">
          <a:xfrm>
            <a:off x="1408113" y="182563"/>
            <a:ext cx="10861675" cy="730250"/>
          </a:xfrm>
          <a:prstGeom prst="rect">
            <a:avLst/>
          </a:prstGeom>
          <a:noFill/>
          <a:ln>
            <a:noFill/>
          </a:ln>
        </p:spPr>
        <p:txBody>
          <a:bodyPr anchor="ct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a:lnSpc>
                <a:spcPct val="100000"/>
              </a:lnSpc>
              <a:spcBef>
                <a:spcPct val="0"/>
              </a:spcBef>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pPr>
            <a:r>
              <a:rPr lang="fr-FR" altLang="fr-FR" sz="3200" b="1" dirty="0">
                <a:solidFill>
                  <a:schemeClr val="accent5">
                    <a:lumMod val="75000"/>
                  </a:schemeClr>
                </a:solidFill>
                <a:latin typeface="+mn-lt"/>
                <a:cs typeface="Arial" charset="0"/>
              </a:rPr>
              <a:t>Que faut-il faire lors d’un pic de pollution ?</a:t>
            </a:r>
          </a:p>
        </p:txBody>
      </p:sp>
      <p:sp>
        <p:nvSpPr>
          <p:cNvPr id="26" name="ZoneTexte 1">
            <a:extLst>
              <a:ext uri="{FF2B5EF4-FFF2-40B4-BE49-F238E27FC236}">
                <a16:creationId xmlns:a16="http://schemas.microsoft.com/office/drawing/2014/main" id="{38F61427-F685-ADD8-9516-DB656D5C67F6}"/>
              </a:ext>
            </a:extLst>
          </p:cNvPr>
          <p:cNvSpPr txBox="1">
            <a:spLocks noChangeArrowheads="1"/>
          </p:cNvSpPr>
          <p:nvPr/>
        </p:nvSpPr>
        <p:spPr bwMode="auto">
          <a:xfrm>
            <a:off x="4924425" y="5389563"/>
            <a:ext cx="68707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FontTx/>
              <a:buNone/>
            </a:pPr>
            <a:r>
              <a:rPr lang="fr-FR" altLang="fr-FR" sz="2200" b="1" dirty="0">
                <a:solidFill>
                  <a:srgbClr val="2F5597"/>
                </a:solidFill>
                <a:cs typeface="Calibri" panose="020F0502020204030204" pitchFamily="34" charset="0"/>
              </a:rPr>
              <a:t>Aérer, ouvrir les fenêtres aux heures les plus chaudes </a:t>
            </a:r>
          </a:p>
        </p:txBody>
      </p:sp>
      <p:sp>
        <p:nvSpPr>
          <p:cNvPr id="2" name="Rectangle 1">
            <a:extLst>
              <a:ext uri="{FF2B5EF4-FFF2-40B4-BE49-F238E27FC236}">
                <a16:creationId xmlns:a16="http://schemas.microsoft.com/office/drawing/2014/main" id="{CF64A5B8-0313-F729-FB3D-136928508DC9}"/>
              </a:ext>
            </a:extLst>
          </p:cNvPr>
          <p:cNvSpPr>
            <a:spLocks noChangeArrowheads="1"/>
          </p:cNvSpPr>
          <p:nvPr/>
        </p:nvSpPr>
        <p:spPr bwMode="auto">
          <a:xfrm>
            <a:off x="4930775" y="2109788"/>
            <a:ext cx="6824663" cy="547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FontTx/>
              <a:buNone/>
            </a:pPr>
            <a:r>
              <a:rPr lang="fr-FR" altLang="fr-FR" sz="2200" b="1" dirty="0">
                <a:solidFill>
                  <a:srgbClr val="2F5597"/>
                </a:solidFill>
                <a:cs typeface="Arial" panose="020B0604020202020204" pitchFamily="34" charset="0"/>
              </a:rPr>
              <a:t>Porter un masque en papier qui filtre les particules fines</a:t>
            </a:r>
          </a:p>
        </p:txBody>
      </p:sp>
      <p:sp>
        <p:nvSpPr>
          <p:cNvPr id="3" name="Rectangle 2">
            <a:extLst>
              <a:ext uri="{FF2B5EF4-FFF2-40B4-BE49-F238E27FC236}">
                <a16:creationId xmlns:a16="http://schemas.microsoft.com/office/drawing/2014/main" id="{3341BBFF-DE84-9F17-D024-892549F82539}"/>
              </a:ext>
            </a:extLst>
          </p:cNvPr>
          <p:cNvSpPr>
            <a:spLocks noChangeArrowheads="1"/>
          </p:cNvSpPr>
          <p:nvPr/>
        </p:nvSpPr>
        <p:spPr bwMode="auto">
          <a:xfrm>
            <a:off x="4887913" y="3036888"/>
            <a:ext cx="7045940" cy="105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FontTx/>
              <a:buNone/>
            </a:pPr>
            <a:r>
              <a:rPr lang="fr-FR" altLang="fr-FR" sz="2200" b="1" dirty="0">
                <a:solidFill>
                  <a:srgbClr val="2F5597"/>
                </a:solidFill>
                <a:cs typeface="Arial" panose="020B0604020202020204" pitchFamily="34" charset="0"/>
              </a:rPr>
              <a:t>Éviter les pratiques sportives intenses et limiter mes déplacements en transport</a:t>
            </a:r>
          </a:p>
        </p:txBody>
      </p:sp>
      <p:sp>
        <p:nvSpPr>
          <p:cNvPr id="4" name="Rectangle 3">
            <a:extLst>
              <a:ext uri="{FF2B5EF4-FFF2-40B4-BE49-F238E27FC236}">
                <a16:creationId xmlns:a16="http://schemas.microsoft.com/office/drawing/2014/main" id="{8938A692-18AF-31C6-DAFD-6BC279EC545E}"/>
              </a:ext>
            </a:extLst>
          </p:cNvPr>
          <p:cNvSpPr>
            <a:spLocks noChangeArrowheads="1"/>
          </p:cNvSpPr>
          <p:nvPr/>
        </p:nvSpPr>
        <p:spPr bwMode="auto">
          <a:xfrm>
            <a:off x="4932363" y="4351338"/>
            <a:ext cx="5532861" cy="547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FontTx/>
              <a:buNone/>
            </a:pPr>
            <a:r>
              <a:rPr lang="fr-FR" altLang="fr-FR" sz="2200" b="1" dirty="0">
                <a:solidFill>
                  <a:srgbClr val="2F5597"/>
                </a:solidFill>
                <a:cs typeface="Calibri" panose="020F0502020204030204" pitchFamily="34" charset="0"/>
              </a:rPr>
              <a:t>Utiliser un diffuseur d’huiles essentielles bio </a:t>
            </a:r>
          </a:p>
        </p:txBody>
      </p:sp>
      <p:pic>
        <p:nvPicPr>
          <p:cNvPr id="48" name="Image 47">
            <a:extLst>
              <a:ext uri="{FF2B5EF4-FFF2-40B4-BE49-F238E27FC236}">
                <a16:creationId xmlns:a16="http://schemas.microsoft.com/office/drawing/2014/main" id="{835096EF-149C-40C5-8CED-8458AEA0C0B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25290" y="2271713"/>
            <a:ext cx="2194235" cy="3578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Carré corné Info">
            <a:extLst>
              <a:ext uri="{FF2B5EF4-FFF2-40B4-BE49-F238E27FC236}">
                <a16:creationId xmlns:a16="http://schemas.microsoft.com/office/drawing/2014/main" id="{AAF70D89-C93A-ED0C-5CC0-915574837FD5}"/>
              </a:ext>
            </a:extLst>
          </p:cNvPr>
          <p:cNvSpPr/>
          <p:nvPr/>
        </p:nvSpPr>
        <p:spPr>
          <a:xfrm>
            <a:off x="34131" y="5618163"/>
            <a:ext cx="1354138" cy="1038225"/>
          </a:xfrm>
          <a:prstGeom prst="foldedCorner">
            <a:avLst/>
          </a:prstGeom>
          <a:solidFill>
            <a:schemeClr val="bg1"/>
          </a:solidFill>
          <a:ln w="28575">
            <a:solidFill>
              <a:srgbClr val="771F4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771F45"/>
                </a:solidFill>
              </a:rPr>
              <a:t>2- Éviter les pratiques sportives intenses et limiter mes déplacements </a:t>
            </a:r>
          </a:p>
        </p:txBody>
      </p:sp>
      <p:grpSp>
        <p:nvGrpSpPr>
          <p:cNvPr id="50" name="Groupe OUI / NON">
            <a:extLst>
              <a:ext uri="{FF2B5EF4-FFF2-40B4-BE49-F238E27FC236}">
                <a16:creationId xmlns:a16="http://schemas.microsoft.com/office/drawing/2014/main" id="{AD72FA22-CF2F-4C9A-81E6-E628222B8882}"/>
              </a:ext>
            </a:extLst>
          </p:cNvPr>
          <p:cNvGrpSpPr>
            <a:grpSpLocks/>
          </p:cNvGrpSpPr>
          <p:nvPr/>
        </p:nvGrpSpPr>
        <p:grpSpPr bwMode="auto">
          <a:xfrm>
            <a:off x="11047412" y="242888"/>
            <a:ext cx="985838" cy="586867"/>
            <a:chOff x="10661839" y="250057"/>
            <a:chExt cx="1283656" cy="765126"/>
          </a:xfrm>
        </p:grpSpPr>
        <p:pic>
          <p:nvPicPr>
            <p:cNvPr id="58" name="pouce 4 oui">
              <a:extLst>
                <a:ext uri="{FF2B5EF4-FFF2-40B4-BE49-F238E27FC236}">
                  <a16:creationId xmlns:a16="http://schemas.microsoft.com/office/drawing/2014/main" id="{74B8366F-050E-4A49-B444-FBA2FF4223CB}"/>
                </a:ext>
              </a:extLst>
            </p:cNvPr>
            <p:cNvPicPr>
              <a:picLocks noChangeAspect="1"/>
            </p:cNvPicPr>
            <p:nvPr/>
          </p:nvPicPr>
          <p:blipFill>
            <a:blip r:embed="rId9"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ouce 1 non">
              <a:extLst>
                <a:ext uri="{FF2B5EF4-FFF2-40B4-BE49-F238E27FC236}">
                  <a16:creationId xmlns:a16="http://schemas.microsoft.com/office/drawing/2014/main" id="{D61CE9FC-6A96-4373-A8A0-8B77975805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 name="Retour">
            <a:hlinkClick r:id="rId10" action="ppaction://hlinksldjump"/>
            <a:extLst>
              <a:ext uri="{FF2B5EF4-FFF2-40B4-BE49-F238E27FC236}">
                <a16:creationId xmlns:a16="http://schemas.microsoft.com/office/drawing/2014/main" id="{6AFF695C-B57F-A2E5-D1BA-05AFEA0AD94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custDataLst>
      <p:tags r:id="rId1"/>
    </p:custDataLst>
    <p:extLst>
      <p:ext uri="{BB962C8B-B14F-4D97-AF65-F5344CB8AC3E}">
        <p14:creationId xmlns:p14="http://schemas.microsoft.com/office/powerpoint/2010/main" val="387269097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5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5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250"/>
                                        <p:tgtEl>
                                          <p:spTgt spid="26"/>
                                        </p:tgtEl>
                                      </p:cBhvr>
                                    </p:animEffect>
                                  </p:childTnLst>
                                </p:cTn>
                              </p:par>
                            </p:childTnLst>
                          </p:cTn>
                        </p:par>
                        <p:par>
                          <p:cTn id="17" fill="hold" nodeType="afterGroup">
                            <p:stCondLst>
                              <p:cond delay="250"/>
                            </p:stCondLst>
                            <p:childTnLst>
                              <p:par>
                                <p:cTn id="18" presetID="26" presetClass="emph" presetSubtype="0" fill="hold" nodeType="afterEffect">
                                  <p:stCondLst>
                                    <p:cond delay="0"/>
                                  </p:stCondLst>
                                  <p:childTnLst>
                                    <p:animEffect transition="out" filter="fade">
                                      <p:cBhvr>
                                        <p:cTn id="19" dur="500" tmFilter="0, 0; .2, .5; .8, .5; 1, 0"/>
                                        <p:tgtEl>
                                          <p:spTgt spid="48"/>
                                        </p:tgtEl>
                                      </p:cBhvr>
                                    </p:animEffect>
                                    <p:animScale>
                                      <p:cBhvr>
                                        <p:cTn id="20" dur="250" autoRev="1" fill="hold"/>
                                        <p:tgtEl>
                                          <p:spTgt spid="48"/>
                                        </p:tgtEl>
                                      </p:cBhvr>
                                      <p:by x="105000" y="105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xit" presetSubtype="0" fill="hold" nodeType="clickEffect">
                                  <p:stCondLst>
                                    <p:cond delay="0"/>
                                  </p:stCondLst>
                                  <p:childTnLst>
                                    <p:set>
                                      <p:cBhvr>
                                        <p:cTn id="24" dur="1" fill="hold">
                                          <p:stCondLst>
                                            <p:cond delay="0"/>
                                          </p:stCondLst>
                                        </p:cTn>
                                        <p:tgtEl>
                                          <p:spTgt spid="48"/>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250"/>
                                        <p:tgtEl>
                                          <p:spTgt spid="49"/>
                                        </p:tgtEl>
                                      </p:cBhvr>
                                    </p:animEffect>
                                  </p:childTnLst>
                                </p:cTn>
                              </p:par>
                              <p:par>
                                <p:cTn id="28" presetID="3" presetClass="emph" presetSubtype="2" fill="hold" grpId="1" nodeType="withEffect">
                                  <p:stCondLst>
                                    <p:cond delay="0"/>
                                  </p:stCondLst>
                                  <p:childTnLst>
                                    <p:animClr clrSpc="rgb" dir="cw">
                                      <p:cBhvr override="childStyle">
                                        <p:cTn id="29" dur="1000" fill="hold"/>
                                        <p:tgtEl>
                                          <p:spTgt spid="3"/>
                                        </p:tgtEl>
                                        <p:attrNameLst>
                                          <p:attrName>style.color</p:attrName>
                                        </p:attrNameLst>
                                      </p:cBhvr>
                                      <p:to>
                                        <a:srgbClr val="538135"/>
                                      </p:to>
                                    </p:animClr>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08907"/>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208907"/>
                  </p:tgtEl>
                </p:cond>
              </p:nextCondLst>
            </p:seq>
            <p:seq concurrent="1" nextAc="seek">
              <p:cTn id="39" restart="whenNotActive" fill="hold" evtFilter="cancelBubble" nodeType="interactiveSeq">
                <p:stCondLst>
                  <p:cond evt="onClick" delay="0">
                    <p:tgtEl>
                      <p:spTgt spid="62"/>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0" nodeType="withEffect">
                                  <p:stCondLst>
                                    <p:cond delay="0"/>
                                  </p:stCondLst>
                                  <p:childTnLst>
                                    <p:set>
                                      <p:cBhvr>
                                        <p:cTn id="43" dur="1" fill="hold">
                                          <p:stCondLst>
                                            <p:cond delay="0"/>
                                          </p:stCondLst>
                                        </p:cTn>
                                        <p:tgtEl>
                                          <p:spTgt spid="62"/>
                                        </p:tgtEl>
                                        <p:attrNameLst>
                                          <p:attrName>style.visibility</p:attrName>
                                        </p:attrNameLst>
                                      </p:cBhvr>
                                      <p:to>
                                        <p:strVal val="hidden"/>
                                      </p:to>
                                    </p:set>
                                  </p:childTnLst>
                                </p:cTn>
                              </p:par>
                              <p:par>
                                <p:cTn id="44" presetID="53" presetClass="entr" presetSubtype="16" fill="hold" nodeType="withEffect">
                                  <p:stCondLst>
                                    <p:cond delay="0"/>
                                  </p:stCondLst>
                                  <p:childTnLst>
                                    <p:set>
                                      <p:cBhvr>
                                        <p:cTn id="45" dur="1" fill="hold">
                                          <p:stCondLst>
                                            <p:cond delay="0"/>
                                          </p:stCondLst>
                                        </p:cTn>
                                        <p:tgtEl>
                                          <p:spTgt spid="54"/>
                                        </p:tgtEl>
                                        <p:attrNameLst>
                                          <p:attrName>style.visibility</p:attrName>
                                        </p:attrNameLst>
                                      </p:cBhvr>
                                      <p:to>
                                        <p:strVal val="visible"/>
                                      </p:to>
                                    </p:set>
                                    <p:anim calcmode="lin" valueType="num">
                                      <p:cBhvr>
                                        <p:cTn id="46" dur="500" fill="hold"/>
                                        <p:tgtEl>
                                          <p:spTgt spid="54"/>
                                        </p:tgtEl>
                                        <p:attrNameLst>
                                          <p:attrName>ppt_w</p:attrName>
                                        </p:attrNameLst>
                                      </p:cBhvr>
                                      <p:tavLst>
                                        <p:tav tm="0">
                                          <p:val>
                                            <p:fltVal val="0"/>
                                          </p:val>
                                        </p:tav>
                                        <p:tav tm="100000">
                                          <p:val>
                                            <p:strVal val="#ppt_w"/>
                                          </p:val>
                                        </p:tav>
                                      </p:tavLst>
                                    </p:anim>
                                    <p:anim calcmode="lin" valueType="num">
                                      <p:cBhvr>
                                        <p:cTn id="47" dur="500" fill="hold"/>
                                        <p:tgtEl>
                                          <p:spTgt spid="54"/>
                                        </p:tgtEl>
                                        <p:attrNameLst>
                                          <p:attrName>ppt_h</p:attrName>
                                        </p:attrNameLst>
                                      </p:cBhvr>
                                      <p:tavLst>
                                        <p:tav tm="0">
                                          <p:val>
                                            <p:fltVal val="0"/>
                                          </p:val>
                                        </p:tav>
                                        <p:tav tm="100000">
                                          <p:val>
                                            <p:strVal val="#ppt_h"/>
                                          </p:val>
                                        </p:tav>
                                      </p:tavLst>
                                    </p:anim>
                                    <p:animEffect transition="in" filter="fade">
                                      <p:cBhvr>
                                        <p:cTn id="48" dur="500"/>
                                        <p:tgtEl>
                                          <p:spTgt spid="54"/>
                                        </p:tgtEl>
                                      </p:cBhvr>
                                    </p:animEffect>
                                  </p:childTnLst>
                                </p:cTn>
                              </p:par>
                            </p:childTnLst>
                          </p:cTn>
                        </p:par>
                      </p:childTnLst>
                    </p:cTn>
                  </p:par>
                </p:childTnLst>
              </p:cTn>
              <p:nextCondLst>
                <p:cond evt="onClick" delay="0">
                  <p:tgtEl>
                    <p:spTgt spid="62"/>
                  </p:tgtEl>
                </p:cond>
              </p:nextCondLst>
            </p:seq>
            <p:seq concurrent="1" nextAc="seek">
              <p:cTn id="49" restart="whenNotActive" fill="hold" evtFilter="cancelBubble" nodeType="interactiveSeq">
                <p:stCondLst>
                  <p:cond evt="onClick" delay="0">
                    <p:tgtEl>
                      <p:spTgt spid="61"/>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grpId="0" nodeType="withEffect">
                                  <p:stCondLst>
                                    <p:cond delay="0"/>
                                  </p:stCondLst>
                                  <p:childTnLst>
                                    <p:set>
                                      <p:cBhvr>
                                        <p:cTn id="53" dur="1" fill="hold">
                                          <p:stCondLst>
                                            <p:cond delay="0"/>
                                          </p:stCondLst>
                                        </p:cTn>
                                        <p:tgtEl>
                                          <p:spTgt spid="61"/>
                                        </p:tgtEl>
                                        <p:attrNameLst>
                                          <p:attrName>style.visibility</p:attrName>
                                        </p:attrNameLst>
                                      </p:cBhvr>
                                      <p:to>
                                        <p:strVal val="hidden"/>
                                      </p:to>
                                    </p:set>
                                  </p:childTnLst>
                                </p:cTn>
                              </p:par>
                              <p:par>
                                <p:cTn id="54" presetID="53" presetClass="entr" presetSubtype="16" fill="hold" nodeType="withEffect">
                                  <p:stCondLst>
                                    <p:cond delay="0"/>
                                  </p:stCondLst>
                                  <p:childTnLst>
                                    <p:set>
                                      <p:cBhvr>
                                        <p:cTn id="55" dur="1" fill="hold">
                                          <p:stCondLst>
                                            <p:cond delay="0"/>
                                          </p:stCondLst>
                                        </p:cTn>
                                        <p:tgtEl>
                                          <p:spTgt spid="53"/>
                                        </p:tgtEl>
                                        <p:attrNameLst>
                                          <p:attrName>style.visibility</p:attrName>
                                        </p:attrNameLst>
                                      </p:cBhvr>
                                      <p:to>
                                        <p:strVal val="visible"/>
                                      </p:to>
                                    </p:set>
                                    <p:anim calcmode="lin" valueType="num">
                                      <p:cBhvr>
                                        <p:cTn id="56" dur="500" fill="hold"/>
                                        <p:tgtEl>
                                          <p:spTgt spid="53"/>
                                        </p:tgtEl>
                                        <p:attrNameLst>
                                          <p:attrName>ppt_w</p:attrName>
                                        </p:attrNameLst>
                                      </p:cBhvr>
                                      <p:tavLst>
                                        <p:tav tm="0">
                                          <p:val>
                                            <p:fltVal val="0"/>
                                          </p:val>
                                        </p:tav>
                                        <p:tav tm="100000">
                                          <p:val>
                                            <p:strVal val="#ppt_w"/>
                                          </p:val>
                                        </p:tav>
                                      </p:tavLst>
                                    </p:anim>
                                    <p:anim calcmode="lin" valueType="num">
                                      <p:cBhvr>
                                        <p:cTn id="57" dur="500" fill="hold"/>
                                        <p:tgtEl>
                                          <p:spTgt spid="53"/>
                                        </p:tgtEl>
                                        <p:attrNameLst>
                                          <p:attrName>ppt_h</p:attrName>
                                        </p:attrNameLst>
                                      </p:cBhvr>
                                      <p:tavLst>
                                        <p:tav tm="0">
                                          <p:val>
                                            <p:fltVal val="0"/>
                                          </p:val>
                                        </p:tav>
                                        <p:tav tm="100000">
                                          <p:val>
                                            <p:strVal val="#ppt_h"/>
                                          </p:val>
                                        </p:tav>
                                      </p:tavLst>
                                    </p:anim>
                                    <p:animEffect transition="in" filter="fade">
                                      <p:cBhvr>
                                        <p:cTn id="58" dur="500"/>
                                        <p:tgtEl>
                                          <p:spTgt spid="53"/>
                                        </p:tgtEl>
                                      </p:cBhvr>
                                    </p:animEffect>
                                  </p:childTnLst>
                                </p:cTn>
                              </p:par>
                            </p:childTnLst>
                          </p:cTn>
                        </p:par>
                      </p:childTnLst>
                    </p:cTn>
                  </p:par>
                </p:childTnLst>
              </p:cTn>
              <p:nextCondLst>
                <p:cond evt="onClick" delay="0">
                  <p:tgtEl>
                    <p:spTgt spid="61"/>
                  </p:tgtEl>
                </p:cond>
              </p:nextCondLst>
            </p:seq>
            <p:seq concurrent="1" nextAc="seek">
              <p:cTn id="59" restart="whenNotActive" fill="hold" evtFilter="cancelBubble" nodeType="interactiveSeq">
                <p:stCondLst>
                  <p:cond evt="onClick" delay="0">
                    <p:tgtEl>
                      <p:spTgt spid="60"/>
                    </p:tgtEl>
                  </p:cond>
                </p:stCondLst>
                <p:endSync evt="end" delay="0">
                  <p:rtn val="all"/>
                </p:endSync>
                <p:childTnLst>
                  <p:par>
                    <p:cTn id="60" fill="hold">
                      <p:stCondLst>
                        <p:cond delay="0"/>
                      </p:stCondLst>
                      <p:childTnLst>
                        <p:par>
                          <p:cTn id="61" fill="hold">
                            <p:stCondLst>
                              <p:cond delay="0"/>
                            </p:stCondLst>
                            <p:childTnLst>
                              <p:par>
                                <p:cTn id="62" presetID="1" presetClass="exit" presetSubtype="0" fill="hold" grpId="0" nodeType="withEffect">
                                  <p:stCondLst>
                                    <p:cond delay="0"/>
                                  </p:stCondLst>
                                  <p:childTnLst>
                                    <p:set>
                                      <p:cBhvr>
                                        <p:cTn id="63" dur="1" fill="hold">
                                          <p:stCondLst>
                                            <p:cond delay="0"/>
                                          </p:stCondLst>
                                        </p:cTn>
                                        <p:tgtEl>
                                          <p:spTgt spid="60"/>
                                        </p:tgtEl>
                                        <p:attrNameLst>
                                          <p:attrName>style.visibility</p:attrName>
                                        </p:attrNameLst>
                                      </p:cBhvr>
                                      <p:to>
                                        <p:strVal val="hidden"/>
                                      </p:to>
                                    </p:set>
                                  </p:childTnLst>
                                </p:cTn>
                              </p:par>
                              <p:par>
                                <p:cTn id="64" presetID="53" presetClass="entr" presetSubtype="16" fill="hold" nodeType="withEffect">
                                  <p:stCondLst>
                                    <p:cond delay="0"/>
                                  </p:stCondLst>
                                  <p:childTnLst>
                                    <p:set>
                                      <p:cBhvr>
                                        <p:cTn id="65" dur="1" fill="hold">
                                          <p:stCondLst>
                                            <p:cond delay="0"/>
                                          </p:stCondLst>
                                        </p:cTn>
                                        <p:tgtEl>
                                          <p:spTgt spid="55"/>
                                        </p:tgtEl>
                                        <p:attrNameLst>
                                          <p:attrName>style.visibility</p:attrName>
                                        </p:attrNameLst>
                                      </p:cBhvr>
                                      <p:to>
                                        <p:strVal val="visible"/>
                                      </p:to>
                                    </p:set>
                                    <p:anim calcmode="lin" valueType="num">
                                      <p:cBhvr>
                                        <p:cTn id="66" dur="500" fill="hold"/>
                                        <p:tgtEl>
                                          <p:spTgt spid="55"/>
                                        </p:tgtEl>
                                        <p:attrNameLst>
                                          <p:attrName>ppt_w</p:attrName>
                                        </p:attrNameLst>
                                      </p:cBhvr>
                                      <p:tavLst>
                                        <p:tav tm="0">
                                          <p:val>
                                            <p:fltVal val="0"/>
                                          </p:val>
                                        </p:tav>
                                        <p:tav tm="100000">
                                          <p:val>
                                            <p:strVal val="#ppt_w"/>
                                          </p:val>
                                        </p:tav>
                                      </p:tavLst>
                                    </p:anim>
                                    <p:anim calcmode="lin" valueType="num">
                                      <p:cBhvr>
                                        <p:cTn id="67" dur="500" fill="hold"/>
                                        <p:tgtEl>
                                          <p:spTgt spid="55"/>
                                        </p:tgtEl>
                                        <p:attrNameLst>
                                          <p:attrName>ppt_h</p:attrName>
                                        </p:attrNameLst>
                                      </p:cBhvr>
                                      <p:tavLst>
                                        <p:tav tm="0">
                                          <p:val>
                                            <p:fltVal val="0"/>
                                          </p:val>
                                        </p:tav>
                                        <p:tav tm="100000">
                                          <p:val>
                                            <p:strVal val="#ppt_h"/>
                                          </p:val>
                                        </p:tav>
                                      </p:tavLst>
                                    </p:anim>
                                    <p:animEffect transition="in" filter="fade">
                                      <p:cBhvr>
                                        <p:cTn id="68" dur="500"/>
                                        <p:tgtEl>
                                          <p:spTgt spid="55"/>
                                        </p:tgtEl>
                                      </p:cBhvr>
                                    </p:animEffect>
                                  </p:childTnLst>
                                </p:cTn>
                              </p:par>
                            </p:childTnLst>
                          </p:cTn>
                        </p:par>
                      </p:childTnLst>
                    </p:cTn>
                  </p:par>
                </p:childTnLst>
              </p:cTn>
              <p:nextCondLst>
                <p:cond evt="onClick" delay="0">
                  <p:tgtEl>
                    <p:spTgt spid="60"/>
                  </p:tgtEl>
                </p:cond>
              </p:nextCondLst>
            </p:seq>
            <p:seq concurrent="1" nextAc="seek">
              <p:cTn id="69" restart="whenNotActive" fill="hold" evtFilter="cancelBubble" nodeType="interactiveSeq">
                <p:stCondLst>
                  <p:cond evt="onClick" delay="0">
                    <p:tgtEl>
                      <p:spTgt spid="63"/>
                    </p:tgtEl>
                  </p:cond>
                </p:stCondLst>
                <p:endSync evt="end" delay="0">
                  <p:rtn val="all"/>
                </p:endSync>
                <p:childTnLst>
                  <p:par>
                    <p:cTn id="70" fill="hold">
                      <p:stCondLst>
                        <p:cond delay="0"/>
                      </p:stCondLst>
                      <p:childTnLst>
                        <p:par>
                          <p:cTn id="71" fill="hold">
                            <p:stCondLst>
                              <p:cond delay="0"/>
                            </p:stCondLst>
                            <p:childTnLst>
                              <p:par>
                                <p:cTn id="72" presetID="1" presetClass="exit" presetSubtype="0" fill="hold" grpId="0" nodeType="withEffect">
                                  <p:stCondLst>
                                    <p:cond delay="0"/>
                                  </p:stCondLst>
                                  <p:childTnLst>
                                    <p:set>
                                      <p:cBhvr>
                                        <p:cTn id="73" dur="1" fill="hold">
                                          <p:stCondLst>
                                            <p:cond delay="0"/>
                                          </p:stCondLst>
                                        </p:cTn>
                                        <p:tgtEl>
                                          <p:spTgt spid="63"/>
                                        </p:tgtEl>
                                        <p:attrNameLst>
                                          <p:attrName>style.visibility</p:attrName>
                                        </p:attrNameLst>
                                      </p:cBhvr>
                                      <p:to>
                                        <p:strVal val="hidden"/>
                                      </p:to>
                                    </p:set>
                                  </p:childTnLst>
                                </p:cTn>
                              </p:par>
                              <p:par>
                                <p:cTn id="74" presetID="53" presetClass="entr" presetSubtype="16" fill="hold" nodeType="withEffect">
                                  <p:stCondLst>
                                    <p:cond delay="0"/>
                                  </p:stCondLst>
                                  <p:childTnLst>
                                    <p:set>
                                      <p:cBhvr>
                                        <p:cTn id="75" dur="1" fill="hold">
                                          <p:stCondLst>
                                            <p:cond delay="0"/>
                                          </p:stCondLst>
                                        </p:cTn>
                                        <p:tgtEl>
                                          <p:spTgt spid="56"/>
                                        </p:tgtEl>
                                        <p:attrNameLst>
                                          <p:attrName>style.visibility</p:attrName>
                                        </p:attrNameLst>
                                      </p:cBhvr>
                                      <p:to>
                                        <p:strVal val="visible"/>
                                      </p:to>
                                    </p:set>
                                    <p:anim calcmode="lin" valueType="num">
                                      <p:cBhvr>
                                        <p:cTn id="76" dur="500" fill="hold"/>
                                        <p:tgtEl>
                                          <p:spTgt spid="56"/>
                                        </p:tgtEl>
                                        <p:attrNameLst>
                                          <p:attrName>ppt_w</p:attrName>
                                        </p:attrNameLst>
                                      </p:cBhvr>
                                      <p:tavLst>
                                        <p:tav tm="0">
                                          <p:val>
                                            <p:fltVal val="0"/>
                                          </p:val>
                                        </p:tav>
                                        <p:tav tm="100000">
                                          <p:val>
                                            <p:strVal val="#ppt_w"/>
                                          </p:val>
                                        </p:tav>
                                      </p:tavLst>
                                    </p:anim>
                                    <p:anim calcmode="lin" valueType="num">
                                      <p:cBhvr>
                                        <p:cTn id="77" dur="500" fill="hold"/>
                                        <p:tgtEl>
                                          <p:spTgt spid="56"/>
                                        </p:tgtEl>
                                        <p:attrNameLst>
                                          <p:attrName>ppt_h</p:attrName>
                                        </p:attrNameLst>
                                      </p:cBhvr>
                                      <p:tavLst>
                                        <p:tav tm="0">
                                          <p:val>
                                            <p:fltVal val="0"/>
                                          </p:val>
                                        </p:tav>
                                        <p:tav tm="100000">
                                          <p:val>
                                            <p:strVal val="#ppt_h"/>
                                          </p:val>
                                        </p:tav>
                                      </p:tavLst>
                                    </p:anim>
                                    <p:animEffect transition="in" filter="fade">
                                      <p:cBhvr>
                                        <p:cTn id="78" dur="500"/>
                                        <p:tgtEl>
                                          <p:spTgt spid="56"/>
                                        </p:tgtEl>
                                      </p:cBhvr>
                                    </p:animEffect>
                                  </p:childTnLst>
                                </p:cTn>
                              </p:par>
                            </p:childTnLst>
                          </p:cTn>
                        </p:par>
                      </p:childTnLst>
                    </p:cTn>
                  </p:par>
                </p:childTnLst>
              </p:cTn>
              <p:nextCondLst>
                <p:cond evt="onClick" delay="0">
                  <p:tgtEl>
                    <p:spTgt spid="63"/>
                  </p:tgtEl>
                </p:cond>
              </p:nextCondLst>
            </p:seq>
          </p:childTnLst>
        </p:cTn>
      </p:par>
    </p:tnLst>
    <p:bldLst>
      <p:bldP spid="60" grpId="0" animBg="1"/>
      <p:bldP spid="61" grpId="0" animBg="1"/>
      <p:bldP spid="62" grpId="0" animBg="1"/>
      <p:bldP spid="63" grpId="0" animBg="1"/>
      <p:bldP spid="26" grpId="0"/>
      <p:bldP spid="2" grpId="0"/>
      <p:bldP spid="3" grpId="0"/>
      <p:bldP spid="3" grpId="1"/>
      <p:bldP spid="4" grpId="0"/>
      <p:bldP spid="51" grpId="0" animBg="1"/>
      <p:bldP spid="51" grpId="1"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3" name="Texte">
            <a:extLst>
              <a:ext uri="{FF2B5EF4-FFF2-40B4-BE49-F238E27FC236}">
                <a16:creationId xmlns:a16="http://schemas.microsoft.com/office/drawing/2014/main" id="{977953A1-2776-4F97-88D3-CD5C0F841208}"/>
              </a:ext>
            </a:extLst>
          </p:cNvPr>
          <p:cNvSpPr>
            <a:spLocks noChangeArrowheads="1"/>
          </p:cNvSpPr>
          <p:nvPr/>
        </p:nvSpPr>
        <p:spPr bwMode="auto">
          <a:xfrm>
            <a:off x="1677769" y="1379805"/>
            <a:ext cx="9998360" cy="4294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nSpc>
                <a:spcPct val="104000"/>
              </a:lnSpc>
              <a:spcAft>
                <a:spcPts val="800"/>
              </a:spcAft>
            </a:pPr>
            <a:r>
              <a:rPr lang="fr-FR" sz="2200" b="1" dirty="0">
                <a:solidFill>
                  <a:srgbClr val="2F5597"/>
                </a:solidFill>
              </a:rPr>
              <a:t>En France, il existe 2 niveaux différents lors d’un épisode de pollution :</a:t>
            </a:r>
          </a:p>
        </p:txBody>
      </p:sp>
      <p:sp>
        <p:nvSpPr>
          <p:cNvPr id="2" name="Titre de la diapositive">
            <a:extLst>
              <a:ext uri="{FF2B5EF4-FFF2-40B4-BE49-F238E27FC236}">
                <a16:creationId xmlns:a16="http://schemas.microsoft.com/office/drawing/2014/main" id="{3F3D76B2-2E98-3911-A6AC-B70F97D842D1}"/>
              </a:ext>
            </a:extLst>
          </p:cNvPr>
          <p:cNvSpPr/>
          <p:nvPr/>
        </p:nvSpPr>
        <p:spPr>
          <a:xfrm>
            <a:off x="1482725" y="0"/>
            <a:ext cx="10709275" cy="117316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pPr>
            <a:r>
              <a:rPr lang="fr-FR" altLang="fr-FR" sz="3200" b="1" dirty="0">
                <a:solidFill>
                  <a:schemeClr val="accent5">
                    <a:lumMod val="75000"/>
                  </a:schemeClr>
                </a:solidFill>
                <a:cs typeface="Arial" charset="0"/>
              </a:rPr>
              <a:t>Deux niveaux d’information </a:t>
            </a:r>
          </a:p>
        </p:txBody>
      </p:sp>
      <p:sp>
        <p:nvSpPr>
          <p:cNvPr id="5" name="Texte 1">
            <a:extLst>
              <a:ext uri="{FF2B5EF4-FFF2-40B4-BE49-F238E27FC236}">
                <a16:creationId xmlns:a16="http://schemas.microsoft.com/office/drawing/2014/main" id="{72155418-A6A8-8360-ACBE-713A65839248}"/>
              </a:ext>
            </a:extLst>
          </p:cNvPr>
          <p:cNvSpPr>
            <a:spLocks noChangeArrowheads="1"/>
          </p:cNvSpPr>
          <p:nvPr/>
        </p:nvSpPr>
        <p:spPr bwMode="auto">
          <a:xfrm>
            <a:off x="1482724" y="4899301"/>
            <a:ext cx="4979035" cy="13589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lvl="0" algn="ctr">
              <a:lnSpc>
                <a:spcPct val="104000"/>
              </a:lnSpc>
              <a:spcAft>
                <a:spcPts val="800"/>
              </a:spcAft>
            </a:pPr>
            <a:r>
              <a:rPr lang="fr-FR" sz="2000" dirty="0">
                <a:solidFill>
                  <a:srgbClr val="2F5597"/>
                </a:solidFill>
              </a:rPr>
              <a:t>Nécessité </a:t>
            </a:r>
            <a:r>
              <a:rPr lang="fr-FR" sz="2000" b="1" dirty="0">
                <a:solidFill>
                  <a:srgbClr val="2F5597"/>
                </a:solidFill>
              </a:rPr>
              <a:t>d'émission des informations </a:t>
            </a:r>
            <a:r>
              <a:rPr lang="fr-FR" sz="2000" dirty="0">
                <a:solidFill>
                  <a:srgbClr val="2F5597"/>
                </a:solidFill>
              </a:rPr>
              <a:t>immédiates et adéquates </a:t>
            </a:r>
            <a:r>
              <a:rPr lang="fr-FR" sz="2000" b="1" dirty="0">
                <a:solidFill>
                  <a:srgbClr val="2F5597"/>
                </a:solidFill>
              </a:rPr>
              <a:t>aux groupes concernés</a:t>
            </a:r>
            <a:r>
              <a:rPr lang="fr-FR" sz="2000" dirty="0">
                <a:solidFill>
                  <a:srgbClr val="2F5597"/>
                </a:solidFill>
              </a:rPr>
              <a:t>, avec </a:t>
            </a:r>
            <a:r>
              <a:rPr lang="fr-FR" sz="2000" b="1" dirty="0">
                <a:solidFill>
                  <a:srgbClr val="2F5597"/>
                </a:solidFill>
              </a:rPr>
              <a:t>des recommandations visant à réduire</a:t>
            </a:r>
            <a:r>
              <a:rPr lang="fr-FR" sz="2000" dirty="0">
                <a:solidFill>
                  <a:srgbClr val="2F5597"/>
                </a:solidFill>
              </a:rPr>
              <a:t> certaines </a:t>
            </a:r>
            <a:r>
              <a:rPr lang="fr-FR" sz="2000" b="1" dirty="0">
                <a:solidFill>
                  <a:srgbClr val="2F5597"/>
                </a:solidFill>
              </a:rPr>
              <a:t>émissions</a:t>
            </a:r>
            <a:r>
              <a:rPr lang="fr-FR" sz="2000" dirty="0">
                <a:solidFill>
                  <a:srgbClr val="2F5597"/>
                </a:solidFill>
              </a:rPr>
              <a:t>.</a:t>
            </a:r>
          </a:p>
        </p:txBody>
      </p:sp>
      <p:sp>
        <p:nvSpPr>
          <p:cNvPr id="16" name="Petit titre 1">
            <a:extLst>
              <a:ext uri="{FF2B5EF4-FFF2-40B4-BE49-F238E27FC236}">
                <a16:creationId xmlns:a16="http://schemas.microsoft.com/office/drawing/2014/main" id="{7FE897A7-65D1-DF12-86BE-7C8C0D66EBE5}"/>
              </a:ext>
            </a:extLst>
          </p:cNvPr>
          <p:cNvSpPr>
            <a:spLocks noChangeArrowheads="1"/>
          </p:cNvSpPr>
          <p:nvPr/>
        </p:nvSpPr>
        <p:spPr bwMode="auto">
          <a:xfrm>
            <a:off x="2016759" y="2120265"/>
            <a:ext cx="3536108" cy="7815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lvl="0" algn="ctr">
              <a:lnSpc>
                <a:spcPct val="104000"/>
              </a:lnSpc>
              <a:spcAft>
                <a:spcPts val="800"/>
              </a:spcAft>
            </a:pPr>
            <a:r>
              <a:rPr lang="fr-FR" sz="2200" dirty="0">
                <a:solidFill>
                  <a:srgbClr val="2F5597"/>
                </a:solidFill>
              </a:rPr>
              <a:t>Le </a:t>
            </a:r>
            <a:r>
              <a:rPr lang="fr-FR" sz="2200" b="1" dirty="0">
                <a:solidFill>
                  <a:srgbClr val="2F5597"/>
                </a:solidFill>
              </a:rPr>
              <a:t>seuil d’information-recommandation</a:t>
            </a:r>
            <a:endParaRPr lang="fr-FR" sz="2200" dirty="0">
              <a:solidFill>
                <a:srgbClr val="2F5597"/>
              </a:solidFill>
            </a:endParaRPr>
          </a:p>
        </p:txBody>
      </p:sp>
      <p:sp>
        <p:nvSpPr>
          <p:cNvPr id="31" name="Petit titre 2">
            <a:extLst>
              <a:ext uri="{FF2B5EF4-FFF2-40B4-BE49-F238E27FC236}">
                <a16:creationId xmlns:a16="http://schemas.microsoft.com/office/drawing/2014/main" id="{6761EE3D-EA1D-A5E3-2E9B-11045E80D0E7}"/>
              </a:ext>
            </a:extLst>
          </p:cNvPr>
          <p:cNvSpPr>
            <a:spLocks noChangeArrowheads="1"/>
          </p:cNvSpPr>
          <p:nvPr/>
        </p:nvSpPr>
        <p:spPr bwMode="auto">
          <a:xfrm>
            <a:off x="7894579" y="2126827"/>
            <a:ext cx="2764583" cy="4294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lvl="0" algn="ctr">
              <a:lnSpc>
                <a:spcPct val="104000"/>
              </a:lnSpc>
              <a:spcAft>
                <a:spcPts val="800"/>
              </a:spcAft>
            </a:pPr>
            <a:r>
              <a:rPr lang="fr-FR" sz="2200" dirty="0">
                <a:solidFill>
                  <a:srgbClr val="2F5597"/>
                </a:solidFill>
              </a:rPr>
              <a:t>Le </a:t>
            </a:r>
            <a:r>
              <a:rPr lang="fr-FR" sz="2200" b="1" dirty="0">
                <a:solidFill>
                  <a:srgbClr val="2F5597"/>
                </a:solidFill>
              </a:rPr>
              <a:t>seuil d’alerte </a:t>
            </a:r>
            <a:endParaRPr lang="fr-FR" sz="2200" dirty="0">
              <a:solidFill>
                <a:srgbClr val="2F5597"/>
              </a:solidFill>
            </a:endParaRPr>
          </a:p>
        </p:txBody>
      </p:sp>
      <p:sp>
        <p:nvSpPr>
          <p:cNvPr id="32" name="Texte 2">
            <a:extLst>
              <a:ext uri="{FF2B5EF4-FFF2-40B4-BE49-F238E27FC236}">
                <a16:creationId xmlns:a16="http://schemas.microsoft.com/office/drawing/2014/main" id="{3EB63096-771B-A9AA-ADE3-73DEA079FA74}"/>
              </a:ext>
            </a:extLst>
          </p:cNvPr>
          <p:cNvSpPr>
            <a:spLocks noChangeArrowheads="1"/>
          </p:cNvSpPr>
          <p:nvPr/>
        </p:nvSpPr>
        <p:spPr bwMode="auto">
          <a:xfrm>
            <a:off x="7464880" y="5038313"/>
            <a:ext cx="3895735" cy="7187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lvl="0" algn="ctr">
              <a:lnSpc>
                <a:spcPct val="104000"/>
              </a:lnSpc>
              <a:spcAft>
                <a:spcPts val="800"/>
              </a:spcAft>
            </a:pPr>
            <a:r>
              <a:rPr lang="fr-FR" sz="2000" b="1" dirty="0">
                <a:solidFill>
                  <a:srgbClr val="2F5597"/>
                </a:solidFill>
              </a:rPr>
              <a:t>Mise en œuvre de mesures d'urgence.</a:t>
            </a:r>
          </a:p>
        </p:txBody>
      </p:sp>
      <p:pic>
        <p:nvPicPr>
          <p:cNvPr id="6" name="Image 2">
            <a:extLst>
              <a:ext uri="{FF2B5EF4-FFF2-40B4-BE49-F238E27FC236}">
                <a16:creationId xmlns:a16="http://schemas.microsoft.com/office/drawing/2014/main" id="{B3ED719F-C5DF-1D0C-CFBE-32B36DB52C5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467675" y="2873849"/>
            <a:ext cx="1618390" cy="1244748"/>
          </a:xfrm>
          <a:prstGeom prst="rect">
            <a:avLst/>
          </a:prstGeom>
        </p:spPr>
      </p:pic>
      <p:pic>
        <p:nvPicPr>
          <p:cNvPr id="8" name="Image 1">
            <a:extLst>
              <a:ext uri="{FF2B5EF4-FFF2-40B4-BE49-F238E27FC236}">
                <a16:creationId xmlns:a16="http://schemas.microsoft.com/office/drawing/2014/main" id="{FD31CEDC-4AB5-3574-542E-4DFDFCE08A0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131574" y="3125464"/>
            <a:ext cx="1419824" cy="1540858"/>
          </a:xfrm>
          <a:prstGeom prst="rect">
            <a:avLst/>
          </a:prstGeom>
        </p:spPr>
      </p:pic>
      <p:pic>
        <p:nvPicPr>
          <p:cNvPr id="3" name="Picto +">
            <a:extLst>
              <a:ext uri="{FF2B5EF4-FFF2-40B4-BE49-F238E27FC236}">
                <a16:creationId xmlns:a16="http://schemas.microsoft.com/office/drawing/2014/main" id="{BC963C50-F795-E20C-CD17-AF9408E7E9CC}"/>
              </a:ext>
            </a:extLst>
          </p:cNvPr>
          <p:cNvPicPr preferRelativeResize="0">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1677769" y="2146652"/>
            <a:ext cx="511374" cy="40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bulle 1">
            <a:extLst>
              <a:ext uri="{FF2B5EF4-FFF2-40B4-BE49-F238E27FC236}">
                <a16:creationId xmlns:a16="http://schemas.microsoft.com/office/drawing/2014/main" id="{94273867-9927-855C-CFD4-A62397CADEAE}"/>
              </a:ext>
            </a:extLst>
          </p:cNvPr>
          <p:cNvSpPr/>
          <p:nvPr/>
        </p:nvSpPr>
        <p:spPr bwMode="auto">
          <a:xfrm>
            <a:off x="1956271" y="2945702"/>
            <a:ext cx="3657083" cy="190038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cs typeface="Arial" panose="020B0604020202020204" pitchFamily="34" charset="0"/>
              </a:rPr>
              <a:t>Niveau au-delà duquel une </a:t>
            </a:r>
            <a:r>
              <a:rPr lang="fr-FR" altLang="fr-FR" b="1" dirty="0">
                <a:solidFill>
                  <a:schemeClr val="bg1"/>
                </a:solidFill>
                <a:cs typeface="Arial" panose="020B0604020202020204" pitchFamily="34" charset="0"/>
              </a:rPr>
              <a:t>exposition de courte durée</a:t>
            </a:r>
            <a:r>
              <a:rPr lang="fr-FR" altLang="fr-FR" dirty="0">
                <a:solidFill>
                  <a:schemeClr val="bg1"/>
                </a:solidFill>
                <a:cs typeface="Arial" panose="020B0604020202020204" pitchFamily="34" charset="0"/>
              </a:rPr>
              <a:t> présente un risque pour </a:t>
            </a:r>
            <a:r>
              <a:rPr lang="fr-FR" altLang="fr-FR" b="1" dirty="0">
                <a:solidFill>
                  <a:schemeClr val="bg1"/>
                </a:solidFill>
                <a:cs typeface="Arial" panose="020B0604020202020204" pitchFamily="34" charset="0"/>
              </a:rPr>
              <a:t>la santé humaine de groupes particulièrement sensibles </a:t>
            </a:r>
            <a:r>
              <a:rPr lang="fr-FR" altLang="fr-FR" dirty="0">
                <a:solidFill>
                  <a:schemeClr val="bg1"/>
                </a:solidFill>
                <a:cs typeface="Arial" panose="020B0604020202020204" pitchFamily="34" charset="0"/>
              </a:rPr>
              <a:t>au sein de la population </a:t>
            </a:r>
          </a:p>
        </p:txBody>
      </p:sp>
      <p:pic>
        <p:nvPicPr>
          <p:cNvPr id="7" name="Picto +">
            <a:extLst>
              <a:ext uri="{FF2B5EF4-FFF2-40B4-BE49-F238E27FC236}">
                <a16:creationId xmlns:a16="http://schemas.microsoft.com/office/drawing/2014/main" id="{22158AB9-2A97-07D6-6F70-6CF19C46AE9B}"/>
              </a:ext>
            </a:extLst>
          </p:cNvPr>
          <p:cNvPicPr preferRelativeResize="0">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7638892" y="2146652"/>
            <a:ext cx="511374" cy="40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bulle 2">
            <a:extLst>
              <a:ext uri="{FF2B5EF4-FFF2-40B4-BE49-F238E27FC236}">
                <a16:creationId xmlns:a16="http://schemas.microsoft.com/office/drawing/2014/main" id="{7C4D0349-7349-3C80-4500-B1CB9B5EADCD}"/>
              </a:ext>
            </a:extLst>
          </p:cNvPr>
          <p:cNvSpPr/>
          <p:nvPr/>
        </p:nvSpPr>
        <p:spPr bwMode="auto">
          <a:xfrm>
            <a:off x="7464880" y="2873849"/>
            <a:ext cx="3715228" cy="190038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dirty="0">
                <a:solidFill>
                  <a:schemeClr val="bg1"/>
                </a:solidFill>
                <a:cs typeface="Arial" panose="020B0604020202020204" pitchFamily="34" charset="0"/>
              </a:rPr>
              <a:t>Niveau au-delà duquel une </a:t>
            </a:r>
            <a:r>
              <a:rPr lang="fr-FR" altLang="fr-FR" b="1" dirty="0">
                <a:solidFill>
                  <a:schemeClr val="bg1"/>
                </a:solidFill>
                <a:cs typeface="Arial" panose="020B0604020202020204" pitchFamily="34" charset="0"/>
              </a:rPr>
              <a:t>exposition de courte durée </a:t>
            </a:r>
            <a:r>
              <a:rPr lang="fr-FR" altLang="fr-FR" dirty="0">
                <a:solidFill>
                  <a:schemeClr val="bg1"/>
                </a:solidFill>
                <a:cs typeface="Arial" panose="020B0604020202020204" pitchFamily="34" charset="0"/>
              </a:rPr>
              <a:t>présente un risque pour </a:t>
            </a:r>
            <a:r>
              <a:rPr lang="fr-FR" altLang="fr-FR" b="1" dirty="0">
                <a:solidFill>
                  <a:schemeClr val="bg1"/>
                </a:solidFill>
                <a:cs typeface="Arial" panose="020B0604020202020204" pitchFamily="34" charset="0"/>
              </a:rPr>
              <a:t>la santé de l’ensemble de la population </a:t>
            </a:r>
            <a:r>
              <a:rPr lang="fr-FR" altLang="fr-FR" dirty="0">
                <a:solidFill>
                  <a:schemeClr val="bg1"/>
                </a:solidFill>
                <a:cs typeface="Arial" panose="020B0604020202020204" pitchFamily="34" charset="0"/>
              </a:rPr>
              <a:t>ou </a:t>
            </a:r>
            <a:r>
              <a:rPr lang="fr-FR" altLang="fr-FR" b="1" dirty="0">
                <a:solidFill>
                  <a:schemeClr val="bg1"/>
                </a:solidFill>
                <a:cs typeface="Arial" panose="020B0604020202020204" pitchFamily="34" charset="0"/>
              </a:rPr>
              <a:t>de dégradation de l’environnement</a:t>
            </a:r>
          </a:p>
        </p:txBody>
      </p:sp>
    </p:spTree>
    <p:extLst>
      <p:ext uri="{BB962C8B-B14F-4D97-AF65-F5344CB8AC3E}">
        <p14:creationId xmlns:p14="http://schemas.microsoft.com/office/powerpoint/2010/main" val="59174846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75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childTnLst>
                          </p:cTn>
                        </p:par>
                        <p:par>
                          <p:cTn id="20" fill="hold">
                            <p:stCondLst>
                              <p:cond delay="275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3250"/>
                            </p:stCondLst>
                            <p:childTnLst>
                              <p:par>
                                <p:cTn id="25" presetID="10" presetClass="entr" presetSubtype="0"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par>
                          <p:cTn id="28" fill="hold">
                            <p:stCondLst>
                              <p:cond delay="3750"/>
                            </p:stCondLst>
                            <p:childTnLst>
                              <p:par>
                                <p:cTn id="29" presetID="1"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par>
                          <p:cTn id="31" fill="hold">
                            <p:stCondLst>
                              <p:cond delay="3750"/>
                            </p:stCondLst>
                            <p:childTnLst>
                              <p:par>
                                <p:cTn id="32" presetID="1" presetClass="entr" presetSubtype="0"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3"/>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4"/>
                                        </p:tgtEl>
                                      </p:cBhvr>
                                    </p:animEffect>
                                    <p:set>
                                      <p:cBhvr>
                                        <p:cTn id="44"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grpId="1" nodeType="clickEffect">
                                  <p:stCondLst>
                                    <p:cond delay="0"/>
                                  </p:stCondLst>
                                  <p:childTnLst>
                                    <p:animEffect transition="out" filter="fade">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5" grpId="0"/>
      <p:bldP spid="16" grpId="0"/>
      <p:bldP spid="31" grpId="0"/>
      <p:bldP spid="32" grpId="0"/>
      <p:bldP spid="4" grpId="0" animBg="1"/>
      <p:bldP spid="4" grpId="1" animBg="1"/>
      <p:bldP spid="9" grpId="0" animBg="1"/>
      <p:bldP spid="9" grpId="1"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de la diapositive">
            <a:extLst>
              <a:ext uri="{FF2B5EF4-FFF2-40B4-BE49-F238E27FC236}">
                <a16:creationId xmlns:a16="http://schemas.microsoft.com/office/drawing/2014/main" id="{1C319F37-9EEB-8AF7-F2AC-1BF54D0529F7}"/>
              </a:ext>
            </a:extLst>
          </p:cNvPr>
          <p:cNvSpPr/>
          <p:nvPr/>
        </p:nvSpPr>
        <p:spPr>
          <a:xfrm>
            <a:off x="1482725" y="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chemeClr val="accent5">
                    <a:lumMod val="75000"/>
                  </a:schemeClr>
                </a:solidFill>
                <a:cs typeface="Arial" charset="0"/>
              </a:rPr>
              <a:t>Quels sont les polluants réglementés en France ?</a:t>
            </a:r>
          </a:p>
        </p:txBody>
      </p:sp>
      <p:sp>
        <p:nvSpPr>
          <p:cNvPr id="3" name="ZoneTexte">
            <a:extLst>
              <a:ext uri="{FF2B5EF4-FFF2-40B4-BE49-F238E27FC236}">
                <a16:creationId xmlns:a16="http://schemas.microsoft.com/office/drawing/2014/main" id="{10A91B9A-87A5-97AF-2C53-AD10FD5213E1}"/>
              </a:ext>
            </a:extLst>
          </p:cNvPr>
          <p:cNvSpPr txBox="1"/>
          <p:nvPr/>
        </p:nvSpPr>
        <p:spPr>
          <a:xfrm>
            <a:off x="1602659" y="1171188"/>
            <a:ext cx="10589341" cy="646331"/>
          </a:xfrm>
          <a:prstGeom prst="rect">
            <a:avLst/>
          </a:prstGeom>
          <a:noFill/>
        </p:spPr>
        <p:txBody>
          <a:bodyPr wrap="square">
            <a:spAutoFit/>
          </a:bodyPr>
          <a:lstStyle/>
          <a:p>
            <a:r>
              <a:rPr lang="fr-FR" dirty="0">
                <a:solidFill>
                  <a:srgbClr val="3A5E9C"/>
                </a:solidFill>
              </a:rPr>
              <a:t>Les </a:t>
            </a:r>
            <a:r>
              <a:rPr lang="fr-FR" b="1" dirty="0">
                <a:solidFill>
                  <a:srgbClr val="3A5E9C"/>
                </a:solidFill>
              </a:rPr>
              <a:t>polluants réglementés </a:t>
            </a:r>
            <a:r>
              <a:rPr lang="fr-FR" dirty="0">
                <a:solidFill>
                  <a:srgbClr val="3A5E9C"/>
                </a:solidFill>
              </a:rPr>
              <a:t>sont les </a:t>
            </a:r>
            <a:r>
              <a:rPr lang="fr-FR" b="1" dirty="0">
                <a:solidFill>
                  <a:srgbClr val="3A5E9C"/>
                </a:solidFill>
              </a:rPr>
              <a:t>polluants atmosphériques dont la surveillance dans l’air est obligatoire </a:t>
            </a:r>
            <a:r>
              <a:rPr lang="fr-FR" dirty="0">
                <a:solidFill>
                  <a:srgbClr val="3A5E9C"/>
                </a:solidFill>
                <a:hlinkClick r:id="rId3" action="ppaction://hlinksldjump"/>
              </a:rPr>
              <a:t>(Réglementation).</a:t>
            </a:r>
            <a:r>
              <a:rPr lang="fr-FR" dirty="0">
                <a:solidFill>
                  <a:srgbClr val="3A5E9C"/>
                </a:solidFill>
              </a:rPr>
              <a:t> On trouve :</a:t>
            </a:r>
          </a:p>
        </p:txBody>
      </p:sp>
      <p:sp>
        <p:nvSpPr>
          <p:cNvPr id="2" name="Sous-titre 1">
            <a:extLst>
              <a:ext uri="{FF2B5EF4-FFF2-40B4-BE49-F238E27FC236}">
                <a16:creationId xmlns:a16="http://schemas.microsoft.com/office/drawing/2014/main" id="{5F3A10D5-24C4-6688-CA70-3DF5944D75FB}"/>
              </a:ext>
            </a:extLst>
          </p:cNvPr>
          <p:cNvSpPr txBox="1">
            <a:spLocks noChangeArrowheads="1"/>
          </p:cNvSpPr>
          <p:nvPr/>
        </p:nvSpPr>
        <p:spPr bwMode="auto">
          <a:xfrm>
            <a:off x="2795073" y="2019525"/>
            <a:ext cx="27101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400" b="1" dirty="0">
                <a:solidFill>
                  <a:srgbClr val="0098BC"/>
                </a:solidFill>
                <a:latin typeface="+mn-lt"/>
                <a:cs typeface="Arial" panose="020B0604020202020204" pitchFamily="34" charset="0"/>
              </a:rPr>
              <a:t>Polluants gazeux</a:t>
            </a:r>
          </a:p>
        </p:txBody>
      </p:sp>
      <p:sp>
        <p:nvSpPr>
          <p:cNvPr id="4" name="Sous-titre 2">
            <a:extLst>
              <a:ext uri="{FF2B5EF4-FFF2-40B4-BE49-F238E27FC236}">
                <a16:creationId xmlns:a16="http://schemas.microsoft.com/office/drawing/2014/main" id="{48539517-2979-ED5B-B3E2-920AE8204E77}"/>
              </a:ext>
            </a:extLst>
          </p:cNvPr>
          <p:cNvSpPr txBox="1">
            <a:spLocks noChangeArrowheads="1"/>
          </p:cNvSpPr>
          <p:nvPr/>
        </p:nvSpPr>
        <p:spPr bwMode="auto">
          <a:xfrm>
            <a:off x="7446505" y="2010880"/>
            <a:ext cx="36248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400" b="1" dirty="0">
                <a:solidFill>
                  <a:srgbClr val="0098BC"/>
                </a:solidFill>
                <a:latin typeface="+mn-lt"/>
                <a:cs typeface="Arial" panose="020B0604020202020204" pitchFamily="34" charset="0"/>
              </a:rPr>
              <a:t>Polluants particulaires</a:t>
            </a:r>
          </a:p>
        </p:txBody>
      </p:sp>
      <p:pic>
        <p:nvPicPr>
          <p:cNvPr id="8" name="Graphique 1">
            <a:extLst>
              <a:ext uri="{FF2B5EF4-FFF2-40B4-BE49-F238E27FC236}">
                <a16:creationId xmlns:a16="http://schemas.microsoft.com/office/drawing/2014/main" id="{25A3BFBC-35E2-9D17-8E70-4F727C11DF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5841682">
            <a:off x="2691644" y="2020130"/>
            <a:ext cx="711787" cy="606337"/>
          </a:xfrm>
          <a:prstGeom prst="rect">
            <a:avLst/>
          </a:prstGeom>
        </p:spPr>
      </p:pic>
      <p:pic>
        <p:nvPicPr>
          <p:cNvPr id="9" name="Graphique 2">
            <a:extLst>
              <a:ext uri="{FF2B5EF4-FFF2-40B4-BE49-F238E27FC236}">
                <a16:creationId xmlns:a16="http://schemas.microsoft.com/office/drawing/2014/main" id="{701D4D4E-A4A4-1DB2-7A5B-5D114C239A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646753">
            <a:off x="4885353" y="1945010"/>
            <a:ext cx="733845" cy="625127"/>
          </a:xfrm>
          <a:prstGeom prst="rect">
            <a:avLst/>
          </a:prstGeom>
        </p:spPr>
      </p:pic>
      <p:pic>
        <p:nvPicPr>
          <p:cNvPr id="10" name="Graphique 3">
            <a:extLst>
              <a:ext uri="{FF2B5EF4-FFF2-40B4-BE49-F238E27FC236}">
                <a16:creationId xmlns:a16="http://schemas.microsoft.com/office/drawing/2014/main" id="{5D8144B6-99BB-E1EB-5B3A-131E617355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7447895" y="1966293"/>
            <a:ext cx="713967" cy="608194"/>
          </a:xfrm>
          <a:prstGeom prst="rect">
            <a:avLst/>
          </a:prstGeom>
        </p:spPr>
      </p:pic>
      <p:pic>
        <p:nvPicPr>
          <p:cNvPr id="11" name="Graphique 4">
            <a:extLst>
              <a:ext uri="{FF2B5EF4-FFF2-40B4-BE49-F238E27FC236}">
                <a16:creationId xmlns:a16="http://schemas.microsoft.com/office/drawing/2014/main" id="{1A584E2A-5B82-B1B6-A73A-0604021246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10307915" y="1990681"/>
            <a:ext cx="713967" cy="608194"/>
          </a:xfrm>
          <a:prstGeom prst="rect">
            <a:avLst/>
          </a:prstGeom>
        </p:spPr>
      </p:pic>
      <p:pic>
        <p:nvPicPr>
          <p:cNvPr id="13" name="CO">
            <a:extLst>
              <a:ext uri="{FF2B5EF4-FFF2-40B4-BE49-F238E27FC236}">
                <a16:creationId xmlns:a16="http://schemas.microsoft.com/office/drawing/2014/main" id="{D9C7A99F-CF0E-C5D0-E633-EFFA977BEC5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351765" y="3531411"/>
            <a:ext cx="1179981" cy="1230366"/>
          </a:xfrm>
          <a:prstGeom prst="rect">
            <a:avLst/>
          </a:prstGeom>
        </p:spPr>
      </p:pic>
      <p:pic>
        <p:nvPicPr>
          <p:cNvPr id="15" name="NO">
            <a:extLst>
              <a:ext uri="{FF2B5EF4-FFF2-40B4-BE49-F238E27FC236}">
                <a16:creationId xmlns:a16="http://schemas.microsoft.com/office/drawing/2014/main" id="{4B6EC4AE-AC7F-5FEA-1C81-BC5DB1B966B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20650" y="4486925"/>
            <a:ext cx="947742" cy="1219257"/>
          </a:xfrm>
          <a:prstGeom prst="rect">
            <a:avLst/>
          </a:prstGeom>
        </p:spPr>
      </p:pic>
      <p:pic>
        <p:nvPicPr>
          <p:cNvPr id="17" name="NO2">
            <a:extLst>
              <a:ext uri="{FF2B5EF4-FFF2-40B4-BE49-F238E27FC236}">
                <a16:creationId xmlns:a16="http://schemas.microsoft.com/office/drawing/2014/main" id="{FACA0A0D-9A51-FB74-6F2D-1703637C3CD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904531" y="2813356"/>
            <a:ext cx="1179981" cy="1338792"/>
          </a:xfrm>
          <a:prstGeom prst="rect">
            <a:avLst/>
          </a:prstGeom>
        </p:spPr>
      </p:pic>
      <p:pic>
        <p:nvPicPr>
          <p:cNvPr id="19" name="O3">
            <a:extLst>
              <a:ext uri="{FF2B5EF4-FFF2-40B4-BE49-F238E27FC236}">
                <a16:creationId xmlns:a16="http://schemas.microsoft.com/office/drawing/2014/main" id="{0B3AA324-247D-7EE2-620E-B7365C5B9308}"/>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175348" y="4295222"/>
            <a:ext cx="1335377" cy="1350746"/>
          </a:xfrm>
          <a:prstGeom prst="rect">
            <a:avLst/>
          </a:prstGeom>
        </p:spPr>
      </p:pic>
      <p:pic>
        <p:nvPicPr>
          <p:cNvPr id="21" name="SO2">
            <a:extLst>
              <a:ext uri="{FF2B5EF4-FFF2-40B4-BE49-F238E27FC236}">
                <a16:creationId xmlns:a16="http://schemas.microsoft.com/office/drawing/2014/main" id="{A9802002-A17A-E9B5-3462-AF6E942FC79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013143" y="2810568"/>
            <a:ext cx="1372945" cy="1287563"/>
          </a:xfrm>
          <a:prstGeom prst="rect">
            <a:avLst/>
          </a:prstGeom>
        </p:spPr>
      </p:pic>
      <p:pic>
        <p:nvPicPr>
          <p:cNvPr id="27" name="PM1">
            <a:extLst>
              <a:ext uri="{FF2B5EF4-FFF2-40B4-BE49-F238E27FC236}">
                <a16:creationId xmlns:a16="http://schemas.microsoft.com/office/drawing/2014/main" id="{D3AF20CB-7185-BCFC-AF8F-C41D23633159}"/>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8797601" y="4295222"/>
            <a:ext cx="1335378" cy="1633414"/>
          </a:xfrm>
          <a:prstGeom prst="rect">
            <a:avLst/>
          </a:prstGeom>
        </p:spPr>
      </p:pic>
      <p:pic>
        <p:nvPicPr>
          <p:cNvPr id="31" name="PM2.5">
            <a:extLst>
              <a:ext uri="{FF2B5EF4-FFF2-40B4-BE49-F238E27FC236}">
                <a16:creationId xmlns:a16="http://schemas.microsoft.com/office/drawing/2014/main" id="{395D6B33-39B6-8E8E-5E4A-4522EBB364F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9937251" y="2864522"/>
            <a:ext cx="1189570" cy="1531346"/>
          </a:xfrm>
          <a:prstGeom prst="rect">
            <a:avLst/>
          </a:prstGeom>
        </p:spPr>
      </p:pic>
      <p:pic>
        <p:nvPicPr>
          <p:cNvPr id="33" name="PM10">
            <a:extLst>
              <a:ext uri="{FF2B5EF4-FFF2-40B4-BE49-F238E27FC236}">
                <a16:creationId xmlns:a16="http://schemas.microsoft.com/office/drawing/2014/main" id="{8966515E-034C-9EB1-B6B1-F15E98C5E04F}"/>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7705097" y="2946394"/>
            <a:ext cx="1335378" cy="1558769"/>
          </a:xfrm>
          <a:prstGeom prst="rect">
            <a:avLst/>
          </a:prstGeom>
        </p:spPr>
      </p:pic>
    </p:spTree>
    <p:extLst>
      <p:ext uri="{BB962C8B-B14F-4D97-AF65-F5344CB8AC3E}">
        <p14:creationId xmlns:p14="http://schemas.microsoft.com/office/powerpoint/2010/main" val="96805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200"/>
                                  </p:stCondLst>
                                  <p:childTnLst>
                                    <p:set>
                                      <p:cBhvr>
                                        <p:cTn id="24" dur="1" fill="hold">
                                          <p:stCondLst>
                                            <p:cond delay="0"/>
                                          </p:stCondLst>
                                        </p:cTn>
                                        <p:tgtEl>
                                          <p:spTgt spid="17"/>
                                        </p:tgtEl>
                                        <p:attrNameLst>
                                          <p:attrName>style.visibility</p:attrName>
                                        </p:attrNameLst>
                                      </p:cBhvr>
                                      <p:to>
                                        <p:strVal val="visible"/>
                                      </p:to>
                                    </p:set>
                                  </p:childTnLst>
                                </p:cTn>
                              </p:par>
                            </p:childTnLst>
                          </p:cTn>
                        </p:par>
                        <p:par>
                          <p:cTn id="25" fill="hold">
                            <p:stCondLst>
                              <p:cond delay="200"/>
                            </p:stCondLst>
                            <p:childTnLst>
                              <p:par>
                                <p:cTn id="26" presetID="1" presetClass="entr" presetSubtype="0" fill="hold" nodeType="afterEffect">
                                  <p:stCondLst>
                                    <p:cond delay="100"/>
                                  </p:stCondLst>
                                  <p:childTnLst>
                                    <p:set>
                                      <p:cBhvr>
                                        <p:cTn id="27" dur="1" fill="hold">
                                          <p:stCondLst>
                                            <p:cond delay="0"/>
                                          </p:stCondLst>
                                        </p:cTn>
                                        <p:tgtEl>
                                          <p:spTgt spid="13"/>
                                        </p:tgtEl>
                                        <p:attrNameLst>
                                          <p:attrName>style.visibility</p:attrName>
                                        </p:attrNameLst>
                                      </p:cBhvr>
                                      <p:to>
                                        <p:strVal val="visible"/>
                                      </p:to>
                                    </p:set>
                                  </p:childTnLst>
                                </p:cTn>
                              </p:par>
                            </p:childTnLst>
                          </p:cTn>
                        </p:par>
                        <p:par>
                          <p:cTn id="28" fill="hold">
                            <p:stCondLst>
                              <p:cond delay="300"/>
                            </p:stCondLst>
                            <p:childTnLst>
                              <p:par>
                                <p:cTn id="29" presetID="1" presetClass="entr" presetSubtype="0" fill="hold" nodeType="afterEffect">
                                  <p:stCondLst>
                                    <p:cond delay="20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500"/>
                            </p:stCondLst>
                            <p:childTnLst>
                              <p:par>
                                <p:cTn id="32" presetID="1" presetClass="entr" presetSubtype="0" fill="hold" nodeType="afterEffect">
                                  <p:stCondLst>
                                    <p:cond delay="200"/>
                                  </p:stCondLst>
                                  <p:childTnLst>
                                    <p:set>
                                      <p:cBhvr>
                                        <p:cTn id="33" dur="1" fill="hold">
                                          <p:stCondLst>
                                            <p:cond delay="0"/>
                                          </p:stCondLst>
                                        </p:cTn>
                                        <p:tgtEl>
                                          <p:spTgt spid="1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right)">
                                      <p:cBhvr>
                                        <p:cTn id="38" dur="500"/>
                                        <p:tgtEl>
                                          <p:spTgt spid="4"/>
                                        </p:tgtEl>
                                      </p:cBhvr>
                                    </p:animEffect>
                                  </p:childTnLst>
                                </p:cTn>
                              </p:par>
                            </p:childTnLst>
                          </p:cTn>
                        </p:par>
                        <p:par>
                          <p:cTn id="39" fill="hold">
                            <p:stCondLst>
                              <p:cond delay="500"/>
                            </p:stCondLst>
                            <p:childTnLst>
                              <p:par>
                                <p:cTn id="40" presetID="1" presetClass="entr" presetSubtype="0"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200"/>
                                  </p:stCondLst>
                                  <p:childTnLst>
                                    <p:set>
                                      <p:cBhvr>
                                        <p:cTn id="47" dur="1" fill="hold">
                                          <p:stCondLst>
                                            <p:cond delay="0"/>
                                          </p:stCondLst>
                                        </p:cTn>
                                        <p:tgtEl>
                                          <p:spTgt spid="33"/>
                                        </p:tgtEl>
                                        <p:attrNameLst>
                                          <p:attrName>style.visibility</p:attrName>
                                        </p:attrNameLst>
                                      </p:cBhvr>
                                      <p:to>
                                        <p:strVal val="visible"/>
                                      </p:to>
                                    </p:set>
                                  </p:childTnLst>
                                </p:cTn>
                              </p:par>
                              <p:par>
                                <p:cTn id="48" presetID="1" presetClass="entr" presetSubtype="0" fill="hold" nodeType="withEffect">
                                  <p:stCondLst>
                                    <p:cond delay="400"/>
                                  </p:stCondLst>
                                  <p:childTnLst>
                                    <p:set>
                                      <p:cBhvr>
                                        <p:cTn id="49" dur="1" fill="hold">
                                          <p:stCondLst>
                                            <p:cond delay="0"/>
                                          </p:stCondLst>
                                        </p:cTn>
                                        <p:tgtEl>
                                          <p:spTgt spid="31"/>
                                        </p:tgtEl>
                                        <p:attrNameLst>
                                          <p:attrName>style.visibility</p:attrName>
                                        </p:attrNameLst>
                                      </p:cBhvr>
                                      <p:to>
                                        <p:strVal val="visible"/>
                                      </p:to>
                                    </p:set>
                                  </p:childTnLst>
                                </p:cTn>
                              </p:par>
                              <p:par>
                                <p:cTn id="50" presetID="1" presetClass="entr" presetSubtype="0" fill="hold" nodeType="withEffect">
                                  <p:stCondLst>
                                    <p:cond delay="600"/>
                                  </p:stCondLst>
                                  <p:childTnLst>
                                    <p:set>
                                      <p:cBhvr>
                                        <p:cTn id="51"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au 1">
            <a:extLst>
              <a:ext uri="{FF2B5EF4-FFF2-40B4-BE49-F238E27FC236}">
                <a16:creationId xmlns:a16="http://schemas.microsoft.com/office/drawing/2014/main" id="{04F8314C-5C22-C2E3-4459-032C7822168A}"/>
              </a:ext>
            </a:extLst>
          </p:cNvPr>
          <p:cNvGraphicFramePr>
            <a:graphicFrameLocks noGrp="1"/>
          </p:cNvGraphicFramePr>
          <p:nvPr>
            <p:extLst>
              <p:ext uri="{D42A27DB-BD31-4B8C-83A1-F6EECF244321}">
                <p14:modId xmlns:p14="http://schemas.microsoft.com/office/powerpoint/2010/main" val="3627484124"/>
              </p:ext>
            </p:extLst>
          </p:nvPr>
        </p:nvGraphicFramePr>
        <p:xfrm>
          <a:off x="2105609" y="1788709"/>
          <a:ext cx="9272437" cy="3088647"/>
        </p:xfrm>
        <a:graphic>
          <a:graphicData uri="http://schemas.openxmlformats.org/drawingml/2006/table">
            <a:tbl>
              <a:tblPr firstRow="1" bandRow="1">
                <a:tableStyleId>{7DF18680-E054-41AD-8BC1-D1AEF772440D}</a:tableStyleId>
              </a:tblPr>
              <a:tblGrid>
                <a:gridCol w="1446361">
                  <a:extLst>
                    <a:ext uri="{9D8B030D-6E8A-4147-A177-3AD203B41FA5}">
                      <a16:colId xmlns:a16="http://schemas.microsoft.com/office/drawing/2014/main" val="1999869814"/>
                    </a:ext>
                  </a:extLst>
                </a:gridCol>
                <a:gridCol w="3470470">
                  <a:extLst>
                    <a:ext uri="{9D8B030D-6E8A-4147-A177-3AD203B41FA5}">
                      <a16:colId xmlns:a16="http://schemas.microsoft.com/office/drawing/2014/main" val="1496322427"/>
                    </a:ext>
                  </a:extLst>
                </a:gridCol>
                <a:gridCol w="4355606">
                  <a:extLst>
                    <a:ext uri="{9D8B030D-6E8A-4147-A177-3AD203B41FA5}">
                      <a16:colId xmlns:a16="http://schemas.microsoft.com/office/drawing/2014/main" val="3141807693"/>
                    </a:ext>
                  </a:extLst>
                </a:gridCol>
              </a:tblGrid>
              <a:tr h="641258">
                <a:tc>
                  <a:txBody>
                    <a:bodyPr/>
                    <a:lstStyle/>
                    <a:p>
                      <a:r>
                        <a:rPr lang="fr-FR" sz="1800" b="1" dirty="0"/>
                        <a:t>Polluants </a:t>
                      </a:r>
                    </a:p>
                  </a:txBody>
                  <a:tcPr/>
                </a:tc>
                <a:tc>
                  <a:txBody>
                    <a:bodyPr/>
                    <a:lstStyle/>
                    <a:p>
                      <a:r>
                        <a:rPr lang="fr-FR" sz="1800" dirty="0"/>
                        <a:t>Seuil d’information – recommandation</a:t>
                      </a:r>
                    </a:p>
                  </a:txBody>
                  <a:tcPr/>
                </a:tc>
                <a:tc>
                  <a:txBody>
                    <a:bodyPr/>
                    <a:lstStyle/>
                    <a:p>
                      <a:r>
                        <a:rPr lang="fr-FR" sz="1800" dirty="0"/>
                        <a:t>Seuil d’alerte</a:t>
                      </a:r>
                    </a:p>
                  </a:txBody>
                  <a:tcPr/>
                </a:tc>
                <a:extLst>
                  <a:ext uri="{0D108BD9-81ED-4DB2-BD59-A6C34878D82A}">
                    <a16:rowId xmlns:a16="http://schemas.microsoft.com/office/drawing/2014/main" val="3522559028"/>
                  </a:ext>
                </a:extLst>
              </a:tr>
              <a:tr h="366433">
                <a:tc>
                  <a:txBody>
                    <a:bodyPr/>
                    <a:lstStyle/>
                    <a:p>
                      <a:r>
                        <a:rPr lang="fr-FR" sz="1800" b="1" dirty="0"/>
                        <a:t>PM</a:t>
                      </a:r>
                      <a:r>
                        <a:rPr lang="fr-FR" sz="1800" b="1" baseline="-25000" dirty="0"/>
                        <a:t>2,5</a:t>
                      </a:r>
                    </a:p>
                  </a:txBody>
                  <a:tcPr/>
                </a:tc>
                <a:tc>
                  <a:txBody>
                    <a:bodyPr/>
                    <a:lstStyle/>
                    <a:p>
                      <a:pPr algn="ctr"/>
                      <a:r>
                        <a:rPr lang="fr-FR" sz="1800" dirty="0"/>
                        <a:t>-</a:t>
                      </a:r>
                    </a:p>
                  </a:txBody>
                  <a:tcPr/>
                </a:tc>
                <a:tc>
                  <a:txBody>
                    <a:bodyPr/>
                    <a:lstStyle/>
                    <a:p>
                      <a:pPr algn="ctr"/>
                      <a:r>
                        <a:rPr lang="fr-FR" sz="1800" dirty="0"/>
                        <a:t>-</a:t>
                      </a:r>
                    </a:p>
                  </a:txBody>
                  <a:tcPr/>
                </a:tc>
                <a:extLst>
                  <a:ext uri="{0D108BD9-81ED-4DB2-BD59-A6C34878D82A}">
                    <a16:rowId xmlns:a16="http://schemas.microsoft.com/office/drawing/2014/main" val="912413113"/>
                  </a:ext>
                </a:extLst>
              </a:tr>
              <a:tr h="422661">
                <a:tc>
                  <a:txBody>
                    <a:bodyPr/>
                    <a:lstStyle/>
                    <a:p>
                      <a:r>
                        <a:rPr lang="fr-FR" sz="1800" b="1" dirty="0"/>
                        <a:t>PM</a:t>
                      </a:r>
                      <a:r>
                        <a:rPr lang="fr-FR" sz="1800" b="1" baseline="-25000" dirty="0"/>
                        <a:t>10</a:t>
                      </a:r>
                    </a:p>
                  </a:txBody>
                  <a:tcPr/>
                </a:tc>
                <a:tc>
                  <a:txBody>
                    <a:bodyPr/>
                    <a:lstStyle/>
                    <a:p>
                      <a:r>
                        <a:rPr lang="fr-FR" sz="1800" dirty="0"/>
                        <a:t>50 </a:t>
                      </a:r>
                      <a:r>
                        <a:rPr lang="fr-FR" dirty="0"/>
                        <a:t>µg/m</a:t>
                      </a:r>
                      <a:r>
                        <a:rPr lang="fr-FR" baseline="30000" dirty="0"/>
                        <a:t>3</a:t>
                      </a:r>
                      <a:r>
                        <a:rPr lang="fr-FR" dirty="0"/>
                        <a:t> </a:t>
                      </a:r>
                      <a:r>
                        <a:rPr lang="fr-FR" sz="1800" dirty="0"/>
                        <a:t>en moyenne journalière* </a:t>
                      </a:r>
                    </a:p>
                  </a:txBody>
                  <a:tcPr/>
                </a:tc>
                <a:tc>
                  <a:txBody>
                    <a:bodyPr/>
                    <a:lstStyle/>
                    <a:p>
                      <a:r>
                        <a:rPr lang="fr-FR" sz="1800" dirty="0"/>
                        <a:t>80 </a:t>
                      </a:r>
                      <a:r>
                        <a:rPr lang="fr-FR" dirty="0"/>
                        <a:t>µg/m</a:t>
                      </a:r>
                      <a:r>
                        <a:rPr lang="fr-FR" baseline="30000" dirty="0"/>
                        <a:t>3</a:t>
                      </a:r>
                      <a:r>
                        <a:rPr lang="fr-FR" dirty="0"/>
                        <a:t> </a:t>
                      </a:r>
                      <a:r>
                        <a:rPr lang="fr-FR" sz="1800" dirty="0"/>
                        <a:t>en moyenne journalière </a:t>
                      </a:r>
                    </a:p>
                  </a:txBody>
                  <a:tcPr/>
                </a:tc>
                <a:extLst>
                  <a:ext uri="{0D108BD9-81ED-4DB2-BD59-A6C34878D82A}">
                    <a16:rowId xmlns:a16="http://schemas.microsoft.com/office/drawing/2014/main" val="1248856279"/>
                  </a:ext>
                </a:extLst>
              </a:tr>
              <a:tr h="587829">
                <a:tc>
                  <a:txBody>
                    <a:bodyPr/>
                    <a:lstStyle/>
                    <a:p>
                      <a:r>
                        <a:rPr lang="fr-FR" sz="1800" b="1" dirty="0"/>
                        <a:t>NO</a:t>
                      </a:r>
                      <a:r>
                        <a:rPr lang="fr-FR" sz="1800" b="1" baseline="-25000"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t>200 </a:t>
                      </a:r>
                      <a:r>
                        <a:rPr lang="fr-FR" dirty="0"/>
                        <a:t>µg/m</a:t>
                      </a:r>
                      <a:r>
                        <a:rPr lang="fr-FR" baseline="30000" dirty="0"/>
                        <a:t>3</a:t>
                      </a:r>
                      <a:r>
                        <a:rPr lang="fr-FR" dirty="0"/>
                        <a:t> </a:t>
                      </a:r>
                      <a:r>
                        <a:rPr lang="fr-FR" sz="1800" dirty="0"/>
                        <a:t>en moyenne horaire*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t>400 </a:t>
                      </a:r>
                      <a:r>
                        <a:rPr lang="fr-FR" dirty="0"/>
                        <a:t>µg/m</a:t>
                      </a:r>
                      <a:r>
                        <a:rPr lang="fr-FR" baseline="30000" dirty="0"/>
                        <a:t>3</a:t>
                      </a:r>
                      <a:r>
                        <a:rPr lang="fr-FR" dirty="0"/>
                        <a:t> </a:t>
                      </a:r>
                      <a:r>
                        <a:rPr lang="fr-FR" sz="1800" dirty="0"/>
                        <a:t>en moyenne horaire pendant 3 heures consécutives</a:t>
                      </a:r>
                    </a:p>
                  </a:txBody>
                  <a:tcPr/>
                </a:tc>
                <a:extLst>
                  <a:ext uri="{0D108BD9-81ED-4DB2-BD59-A6C34878D82A}">
                    <a16:rowId xmlns:a16="http://schemas.microsoft.com/office/drawing/2014/main" val="3772185574"/>
                  </a:ext>
                </a:extLst>
              </a:tr>
              <a:tr h="376957">
                <a:tc>
                  <a:txBody>
                    <a:bodyPr/>
                    <a:lstStyle/>
                    <a:p>
                      <a:r>
                        <a:rPr lang="fr-FR" sz="1800" b="1" dirty="0"/>
                        <a:t>O</a:t>
                      </a:r>
                      <a:r>
                        <a:rPr lang="fr-FR" sz="1800" b="1" baseline="-25000" dirty="0"/>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t>180</a:t>
                      </a:r>
                      <a:r>
                        <a:rPr lang="fr-FR" dirty="0"/>
                        <a:t> µg/m</a:t>
                      </a:r>
                      <a:r>
                        <a:rPr lang="fr-FR" baseline="30000" dirty="0"/>
                        <a:t>3</a:t>
                      </a:r>
                      <a:r>
                        <a:rPr lang="fr-FR" dirty="0"/>
                        <a:t> en moyenne horaire </a:t>
                      </a:r>
                    </a:p>
                  </a:txBody>
                  <a:tcPr/>
                </a:tc>
                <a:tc>
                  <a:txBody>
                    <a:bodyPr/>
                    <a:lstStyle/>
                    <a:p>
                      <a:r>
                        <a:rPr lang="fr-FR" dirty="0"/>
                        <a:t>240 µg/m</a:t>
                      </a:r>
                      <a:r>
                        <a:rPr lang="fr-FR" baseline="30000" dirty="0"/>
                        <a:t>3</a:t>
                      </a:r>
                      <a:r>
                        <a:rPr lang="fr-FR" dirty="0"/>
                        <a:t> en moyenne horaire </a:t>
                      </a:r>
                    </a:p>
                  </a:txBody>
                  <a:tcPr/>
                </a:tc>
                <a:extLst>
                  <a:ext uri="{0D108BD9-81ED-4DB2-BD59-A6C34878D82A}">
                    <a16:rowId xmlns:a16="http://schemas.microsoft.com/office/drawing/2014/main" val="995162732"/>
                  </a:ext>
                </a:extLst>
              </a:tr>
              <a:tr h="641258">
                <a:tc>
                  <a:txBody>
                    <a:bodyPr/>
                    <a:lstStyle/>
                    <a:p>
                      <a:r>
                        <a:rPr lang="fr-FR" sz="1800" b="1" dirty="0"/>
                        <a:t>SO</a:t>
                      </a:r>
                      <a:r>
                        <a:rPr lang="fr-FR" sz="1800" b="1" baseline="-25000"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t>300</a:t>
                      </a:r>
                      <a:r>
                        <a:rPr lang="fr-FR" dirty="0"/>
                        <a:t> µg/m</a:t>
                      </a:r>
                      <a:r>
                        <a:rPr lang="fr-FR" baseline="30000" dirty="0"/>
                        <a:t>3</a:t>
                      </a:r>
                      <a:r>
                        <a:rPr lang="fr-FR" dirty="0"/>
                        <a:t> en moyenne horaire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t>500</a:t>
                      </a:r>
                      <a:r>
                        <a:rPr lang="fr-FR" dirty="0"/>
                        <a:t> µg/m</a:t>
                      </a:r>
                      <a:r>
                        <a:rPr lang="fr-FR" baseline="30000" dirty="0"/>
                        <a:t>3</a:t>
                      </a:r>
                      <a:r>
                        <a:rPr lang="fr-FR" dirty="0"/>
                        <a:t> en moyenne horaire pendant 3 heures consécutives </a:t>
                      </a:r>
                    </a:p>
                  </a:txBody>
                  <a:tcPr/>
                </a:tc>
                <a:extLst>
                  <a:ext uri="{0D108BD9-81ED-4DB2-BD59-A6C34878D82A}">
                    <a16:rowId xmlns:a16="http://schemas.microsoft.com/office/drawing/2014/main" val="1713275107"/>
                  </a:ext>
                </a:extLst>
              </a:tr>
            </a:tbl>
          </a:graphicData>
        </a:graphic>
      </p:graphicFrame>
      <p:sp>
        <p:nvSpPr>
          <p:cNvPr id="25" name="Titre de la diapositive">
            <a:extLst>
              <a:ext uri="{FF2B5EF4-FFF2-40B4-BE49-F238E27FC236}">
                <a16:creationId xmlns:a16="http://schemas.microsoft.com/office/drawing/2014/main" id="{1C319F37-9EEB-8AF7-F2AC-1BF54D0529F7}"/>
              </a:ext>
            </a:extLst>
          </p:cNvPr>
          <p:cNvSpPr/>
          <p:nvPr/>
        </p:nvSpPr>
        <p:spPr>
          <a:xfrm>
            <a:off x="1482725" y="-1587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a:solidFill>
                  <a:schemeClr val="accent5">
                    <a:lumMod val="75000"/>
                  </a:schemeClr>
                </a:solidFill>
                <a:cs typeface="Arial" charset="0"/>
              </a:rPr>
              <a:t>Seuils d'information et seuils d'alerte pour les polluants réglementés en France</a:t>
            </a:r>
          </a:p>
        </p:txBody>
      </p:sp>
      <p:pic>
        <p:nvPicPr>
          <p:cNvPr id="21" name="abeille">
            <a:extLst>
              <a:ext uri="{FF2B5EF4-FFF2-40B4-BE49-F238E27FC236}">
                <a16:creationId xmlns:a16="http://schemas.microsoft.com/office/drawing/2014/main" id="{CBC81E14-9BB9-4D3F-9787-6E32AEB0D0C8}"/>
              </a:ext>
            </a:extLst>
          </p:cNvPr>
          <p:cNvPicPr>
            <a:picLocks noChangeAspect="1"/>
          </p:cNvPicPr>
          <p:nvPr/>
        </p:nvPicPr>
        <p:blipFill rotWithShape="1">
          <a:blip r:embed="rId3">
            <a:extLst>
              <a:ext uri="{28A0092B-C50C-407E-A947-70E740481C1C}">
                <a14:useLocalDpi xmlns:a14="http://schemas.microsoft.com/office/drawing/2010/main" val="0"/>
              </a:ext>
            </a:extLst>
          </a:blip>
          <a:srcRect l="5154" t="9923" r="9503" b="17249"/>
          <a:stretch/>
        </p:blipFill>
        <p:spPr bwMode="auto">
          <a:xfrm>
            <a:off x="1482725" y="886340"/>
            <a:ext cx="1163782" cy="104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o +">
            <a:extLst>
              <a:ext uri="{FF2B5EF4-FFF2-40B4-BE49-F238E27FC236}">
                <a16:creationId xmlns:a16="http://schemas.microsoft.com/office/drawing/2014/main" id="{CA169CFE-137C-4719-70CC-242595FE1393}"/>
              </a:ext>
            </a:extLst>
          </p:cNvPr>
          <p:cNvPicPr preferRelativeResize="0">
            <a:picLocks/>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930590" y="2468117"/>
            <a:ext cx="318796" cy="284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bulle 1">
            <a:extLst>
              <a:ext uri="{FF2B5EF4-FFF2-40B4-BE49-F238E27FC236}">
                <a16:creationId xmlns:a16="http://schemas.microsoft.com/office/drawing/2014/main" id="{BF15456A-0D58-14A5-F046-37BDBF5DA2D6}"/>
              </a:ext>
            </a:extLst>
          </p:cNvPr>
          <p:cNvSpPr/>
          <p:nvPr/>
        </p:nvSpPr>
        <p:spPr bwMode="auto">
          <a:xfrm>
            <a:off x="3291833" y="1708457"/>
            <a:ext cx="3449994" cy="107204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8CB4"/>
          </a:solidFill>
          <a:ln>
            <a:solidFill>
              <a:srgbClr val="41719C"/>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dirty="0">
                <a:solidFill>
                  <a:schemeClr val="bg1"/>
                </a:solidFill>
                <a:cs typeface="Arial" panose="020B0604020202020204" pitchFamily="34" charset="0"/>
              </a:rPr>
              <a:t>Pour les PM</a:t>
            </a:r>
            <a:r>
              <a:rPr lang="fr-FR" baseline="-25000" dirty="0">
                <a:solidFill>
                  <a:schemeClr val="bg1"/>
                </a:solidFill>
                <a:cs typeface="Arial" panose="020B0604020202020204" pitchFamily="34" charset="0"/>
              </a:rPr>
              <a:t>2,5</a:t>
            </a:r>
            <a:r>
              <a:rPr lang="fr-FR" dirty="0">
                <a:solidFill>
                  <a:schemeClr val="bg1"/>
                </a:solidFill>
                <a:cs typeface="Arial" panose="020B0604020202020204" pitchFamily="34" charset="0"/>
              </a:rPr>
              <a:t> la valeur limite est de 25 </a:t>
            </a:r>
            <a:r>
              <a:rPr lang="fr-FR" dirty="0"/>
              <a:t>µg/m</a:t>
            </a:r>
            <a:r>
              <a:rPr lang="fr-FR" baseline="30000" dirty="0"/>
              <a:t>3</a:t>
            </a:r>
            <a:r>
              <a:rPr lang="fr-FR" dirty="0"/>
              <a:t> en moyenne annuelle</a:t>
            </a:r>
            <a:endParaRPr lang="fr-FR" dirty="0">
              <a:solidFill>
                <a:schemeClr val="bg1"/>
              </a:solidFill>
              <a:cs typeface="Arial" panose="020B0604020202020204" pitchFamily="34" charset="0"/>
            </a:endParaRPr>
          </a:p>
        </p:txBody>
      </p:sp>
      <p:sp>
        <p:nvSpPr>
          <p:cNvPr id="2" name="ZoneTexte 1">
            <a:extLst>
              <a:ext uri="{FF2B5EF4-FFF2-40B4-BE49-F238E27FC236}">
                <a16:creationId xmlns:a16="http://schemas.microsoft.com/office/drawing/2014/main" id="{2906FC6D-4DDB-CD84-A51B-52A882B45359}"/>
              </a:ext>
            </a:extLst>
          </p:cNvPr>
          <p:cNvSpPr txBox="1">
            <a:spLocks noChangeArrowheads="1"/>
          </p:cNvSpPr>
          <p:nvPr/>
        </p:nvSpPr>
        <p:spPr bwMode="auto">
          <a:xfrm>
            <a:off x="1655408" y="6547314"/>
            <a:ext cx="2810379"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200" dirty="0">
                <a:solidFill>
                  <a:schemeClr val="bg1">
                    <a:lumMod val="50000"/>
                  </a:schemeClr>
                </a:solidFill>
                <a:latin typeface="+mn-lt"/>
                <a:cs typeface="Arial" panose="020B0604020202020204" pitchFamily="34" charset="0"/>
              </a:rPr>
              <a:t>Source : </a:t>
            </a:r>
            <a:r>
              <a:rPr lang="fr-FR" altLang="fr-FR" sz="1200" dirty="0" err="1">
                <a:solidFill>
                  <a:schemeClr val="bg1">
                    <a:lumMod val="50000"/>
                  </a:schemeClr>
                </a:solidFill>
                <a:latin typeface="+mn-lt"/>
                <a:cs typeface="Arial" panose="020B0604020202020204" pitchFamily="34" charset="0"/>
              </a:rPr>
              <a:t>AtmoSud</a:t>
            </a:r>
            <a:endParaRPr lang="fr-FR" altLang="fr-FR" sz="1200" dirty="0">
              <a:solidFill>
                <a:schemeClr val="bg1">
                  <a:lumMod val="50000"/>
                </a:schemeClr>
              </a:solidFill>
              <a:latin typeface="+mn-lt"/>
              <a:cs typeface="Arial" panose="020B0604020202020204" pitchFamily="34" charset="0"/>
            </a:endParaRPr>
          </a:p>
        </p:txBody>
      </p:sp>
    </p:spTree>
    <p:extLst>
      <p:ext uri="{BB962C8B-B14F-4D97-AF65-F5344CB8AC3E}">
        <p14:creationId xmlns:p14="http://schemas.microsoft.com/office/powerpoint/2010/main" val="207406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5" grpId="0" animBg="1"/>
      <p:bldP spid="5" grpId="1" animBg="1"/>
    </p:bldLst>
  </p:timing>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 name="Rectangle 2">
            <a:extLst>
              <a:ext uri="{FF2B5EF4-FFF2-40B4-BE49-F238E27FC236}">
                <a16:creationId xmlns:a16="http://schemas.microsoft.com/office/drawing/2014/main" id="{8AEF12A4-72C4-573E-D08A-A2D0D7DF4580}"/>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000" b="1">
              <a:solidFill>
                <a:srgbClr val="771F45"/>
              </a:solidFill>
            </a:endParaRPr>
          </a:p>
        </p:txBody>
      </p:sp>
      <p:sp>
        <p:nvSpPr>
          <p:cNvPr id="12292" name="Rectangle 2">
            <a:extLst>
              <a:ext uri="{FF2B5EF4-FFF2-40B4-BE49-F238E27FC236}">
                <a16:creationId xmlns:a16="http://schemas.microsoft.com/office/drawing/2014/main" id="{44893729-7086-D58C-697A-8955C8882396}"/>
              </a:ext>
            </a:extLst>
          </p:cNvPr>
          <p:cNvSpPr txBox="1">
            <a:spLocks noChangeArrowheads="1"/>
          </p:cNvSpPr>
          <p:nvPr/>
        </p:nvSpPr>
        <p:spPr bwMode="auto">
          <a:xfrm>
            <a:off x="1408113" y="0"/>
            <a:ext cx="10861675" cy="1123949"/>
          </a:xfrm>
          <a:prstGeom prst="rect">
            <a:avLst/>
          </a:prstGeom>
          <a:noFill/>
          <a:ln>
            <a:noFill/>
          </a:ln>
        </p:spPr>
        <p:txBody>
          <a:bodyPr anchor="ct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3200" b="1" dirty="0">
                <a:solidFill>
                  <a:schemeClr val="accent5">
                    <a:lumMod val="75000"/>
                  </a:schemeClr>
                </a:solidFill>
                <a:latin typeface="+mn-lt"/>
                <a:cs typeface="Arial" charset="0"/>
              </a:rPr>
              <a:t>Quelles sont les bonnes pratiques lors d’un pic de pollution ?</a:t>
            </a:r>
          </a:p>
        </p:txBody>
      </p:sp>
      <p:grpSp>
        <p:nvGrpSpPr>
          <p:cNvPr id="17" name="Groupe 16">
            <a:extLst>
              <a:ext uri="{FF2B5EF4-FFF2-40B4-BE49-F238E27FC236}">
                <a16:creationId xmlns:a16="http://schemas.microsoft.com/office/drawing/2014/main" id="{557ED38E-9E5E-3FF3-AEA7-B22FC5D4C3E4}"/>
              </a:ext>
            </a:extLst>
          </p:cNvPr>
          <p:cNvGrpSpPr/>
          <p:nvPr/>
        </p:nvGrpSpPr>
        <p:grpSpPr>
          <a:xfrm>
            <a:off x="1959766" y="1098551"/>
            <a:ext cx="3545681" cy="2626484"/>
            <a:chOff x="1959766" y="1098551"/>
            <a:chExt cx="3545681" cy="2626484"/>
          </a:xfrm>
        </p:grpSpPr>
        <p:sp>
          <p:nvSpPr>
            <p:cNvPr id="28" name="Rectangle 15">
              <a:extLst>
                <a:ext uri="{FF2B5EF4-FFF2-40B4-BE49-F238E27FC236}">
                  <a16:creationId xmlns:a16="http://schemas.microsoft.com/office/drawing/2014/main" id="{6560879F-F35C-7BBB-1656-B6D3C9556360}"/>
                </a:ext>
              </a:extLst>
            </p:cNvPr>
            <p:cNvSpPr>
              <a:spLocks noChangeArrowheads="1"/>
            </p:cNvSpPr>
            <p:nvPr/>
          </p:nvSpPr>
          <p:spPr bwMode="auto">
            <a:xfrm>
              <a:off x="1959766" y="2830314"/>
              <a:ext cx="3545681" cy="8947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6794" rIns="89988" bIns="46794">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a:solidFill>
                    <a:srgbClr val="FFFFFF"/>
                  </a:solidFill>
                  <a:latin typeface="Calibri" panose="020F0502020204030204" pitchFamily="34" charset="0"/>
                  <a:ea typeface="Microsoft YaHei" panose="020B0503020204020204" pitchFamily="34" charset="-122"/>
                </a:defRPr>
              </a:lvl9pPr>
            </a:lstStyle>
            <a:p>
              <a:pPr algn="ctr"/>
              <a:r>
                <a:rPr lang="fr-FR" altLang="fr-FR" sz="2000" b="1" dirty="0">
                  <a:solidFill>
                    <a:srgbClr val="3A5E9C"/>
                  </a:solidFill>
                </a:rPr>
                <a:t>Maintenir une activité calme </a:t>
              </a:r>
              <a:r>
                <a:rPr lang="fr-FR" altLang="fr-FR" sz="1600" dirty="0">
                  <a:solidFill>
                    <a:srgbClr val="3A5E9C"/>
                  </a:solidFill>
                </a:rPr>
                <a:t>(en plein air comme à l’intérieur, et éviter les moments les plus chauds).</a:t>
              </a:r>
              <a:endParaRPr lang="fr-FR" altLang="fr-FR" sz="2000" dirty="0">
                <a:solidFill>
                  <a:srgbClr val="3A5E9C"/>
                </a:solidFill>
              </a:endParaRPr>
            </a:p>
          </p:txBody>
        </p:sp>
        <p:pic>
          <p:nvPicPr>
            <p:cNvPr id="9" name="Image 8">
              <a:extLst>
                <a:ext uri="{FF2B5EF4-FFF2-40B4-BE49-F238E27FC236}">
                  <a16:creationId xmlns:a16="http://schemas.microsoft.com/office/drawing/2014/main" id="{A5558D40-FA41-1332-3632-8EDA9773402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447925" y="1098551"/>
              <a:ext cx="2663876" cy="1775416"/>
            </a:xfrm>
            <a:prstGeom prst="rect">
              <a:avLst/>
            </a:prstGeom>
          </p:spPr>
        </p:pic>
      </p:grpSp>
      <p:grpSp>
        <p:nvGrpSpPr>
          <p:cNvPr id="19" name="Groupe 18">
            <a:extLst>
              <a:ext uri="{FF2B5EF4-FFF2-40B4-BE49-F238E27FC236}">
                <a16:creationId xmlns:a16="http://schemas.microsoft.com/office/drawing/2014/main" id="{C45CB22D-3FEB-90B8-34B2-A384AF7C13B4}"/>
              </a:ext>
            </a:extLst>
          </p:cNvPr>
          <p:cNvGrpSpPr/>
          <p:nvPr/>
        </p:nvGrpSpPr>
        <p:grpSpPr>
          <a:xfrm>
            <a:off x="6275331" y="3593564"/>
            <a:ext cx="4902408" cy="3071859"/>
            <a:chOff x="7032417" y="3593564"/>
            <a:chExt cx="4902408" cy="3071859"/>
          </a:xfrm>
        </p:grpSpPr>
        <p:sp>
          <p:nvSpPr>
            <p:cNvPr id="3" name="ZoneTexte 2">
              <a:extLst>
                <a:ext uri="{FF2B5EF4-FFF2-40B4-BE49-F238E27FC236}">
                  <a16:creationId xmlns:a16="http://schemas.microsoft.com/office/drawing/2014/main" id="{9872019E-5155-A234-303F-83CB9384365E}"/>
                </a:ext>
              </a:extLst>
            </p:cNvPr>
            <p:cNvSpPr txBox="1"/>
            <p:nvPr/>
          </p:nvSpPr>
          <p:spPr>
            <a:xfrm>
              <a:off x="7032417" y="5526650"/>
              <a:ext cx="4902408" cy="1138773"/>
            </a:xfrm>
            <a:prstGeom prst="rect">
              <a:avLst/>
            </a:prstGeom>
            <a:noFill/>
          </p:spPr>
          <p:txBody>
            <a:bodyPr wrap="square">
              <a:spAutoFit/>
            </a:bodyPr>
            <a:lstStyle/>
            <a:p>
              <a:pPr algn="ctr">
                <a:spcBef>
                  <a:spcPct val="0"/>
                </a:spcBef>
              </a:pPr>
              <a:r>
                <a:rPr lang="fr-FR" altLang="fr-FR" sz="2000" b="1" dirty="0">
                  <a:solidFill>
                    <a:srgbClr val="2F5597"/>
                  </a:solidFill>
                </a:rPr>
                <a:t>Continuer d’aérer les locaux </a:t>
              </a:r>
            </a:p>
            <a:p>
              <a:pPr algn="ctr">
                <a:spcBef>
                  <a:spcPct val="0"/>
                </a:spcBef>
              </a:pPr>
              <a:r>
                <a:rPr lang="fr-FR" altLang="fr-FR" sz="1600" dirty="0">
                  <a:solidFill>
                    <a:srgbClr val="2F5597"/>
                  </a:solidFill>
                </a:rPr>
                <a:t>(10 minutes le matin, 10 minutes le soir et après chaque activité polluant l’air en évitant les heures de pointe, de préférence côté cour, et ne pas réduire la ventilation.)</a:t>
              </a:r>
            </a:p>
          </p:txBody>
        </p:sp>
        <p:pic>
          <p:nvPicPr>
            <p:cNvPr id="11" name="Image 10">
              <a:extLst>
                <a:ext uri="{FF2B5EF4-FFF2-40B4-BE49-F238E27FC236}">
                  <a16:creationId xmlns:a16="http://schemas.microsoft.com/office/drawing/2014/main" id="{0B70EEC6-8091-5AD8-A55E-6D8FB19A547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509821" y="3593564"/>
              <a:ext cx="1843854" cy="1996143"/>
            </a:xfrm>
            <a:prstGeom prst="rect">
              <a:avLst/>
            </a:prstGeom>
          </p:spPr>
        </p:pic>
      </p:grpSp>
      <p:grpSp>
        <p:nvGrpSpPr>
          <p:cNvPr id="18" name="Groupe 17">
            <a:extLst>
              <a:ext uri="{FF2B5EF4-FFF2-40B4-BE49-F238E27FC236}">
                <a16:creationId xmlns:a16="http://schemas.microsoft.com/office/drawing/2014/main" id="{7CFE646D-F94C-C7C6-4018-51B98B81DE74}"/>
              </a:ext>
            </a:extLst>
          </p:cNvPr>
          <p:cNvGrpSpPr/>
          <p:nvPr/>
        </p:nvGrpSpPr>
        <p:grpSpPr>
          <a:xfrm>
            <a:off x="6193960" y="947920"/>
            <a:ext cx="4902408" cy="2716965"/>
            <a:chOff x="6980544" y="947920"/>
            <a:chExt cx="4902408" cy="2716965"/>
          </a:xfrm>
        </p:grpSpPr>
        <p:sp>
          <p:nvSpPr>
            <p:cNvPr id="7" name="ZoneTexte 6">
              <a:extLst>
                <a:ext uri="{FF2B5EF4-FFF2-40B4-BE49-F238E27FC236}">
                  <a16:creationId xmlns:a16="http://schemas.microsoft.com/office/drawing/2014/main" id="{4664FFF5-9932-B906-D929-249B0FDF0C5F}"/>
                </a:ext>
              </a:extLst>
            </p:cNvPr>
            <p:cNvSpPr txBox="1"/>
            <p:nvPr/>
          </p:nvSpPr>
          <p:spPr>
            <a:xfrm>
              <a:off x="6980544" y="2772333"/>
              <a:ext cx="4902408" cy="892552"/>
            </a:xfrm>
            <a:prstGeom prst="rect">
              <a:avLst/>
            </a:prstGeom>
            <a:noFill/>
          </p:spPr>
          <p:txBody>
            <a:bodyPr wrap="square">
              <a:spAutoFit/>
            </a:bodyPr>
            <a:lstStyle/>
            <a:p>
              <a:pPr algn="ctr"/>
              <a:r>
                <a:rPr lang="fr-FR" altLang="fr-FR" sz="2000" b="1" dirty="0">
                  <a:solidFill>
                    <a:srgbClr val="2F5597"/>
                  </a:solidFill>
                </a:rPr>
                <a:t>Reporter les activités physiques intenses </a:t>
              </a:r>
              <a:r>
                <a:rPr lang="fr-FR" altLang="fr-FR" sz="1600" dirty="0">
                  <a:solidFill>
                    <a:srgbClr val="2F5597"/>
                  </a:solidFill>
                </a:rPr>
                <a:t>(entraînant une respiration par la bouche et éviter d’être près des grands axes routiers aux heures de pointe).</a:t>
              </a:r>
              <a:endParaRPr lang="fr-FR" altLang="fr-FR" sz="1800" dirty="0">
                <a:solidFill>
                  <a:srgbClr val="2F5597"/>
                </a:solidFill>
              </a:endParaRPr>
            </a:p>
          </p:txBody>
        </p:sp>
        <p:pic>
          <p:nvPicPr>
            <p:cNvPr id="13" name="Image 12">
              <a:extLst>
                <a:ext uri="{FF2B5EF4-FFF2-40B4-BE49-F238E27FC236}">
                  <a16:creationId xmlns:a16="http://schemas.microsoft.com/office/drawing/2014/main" id="{B21FB5E9-DA6B-54EC-5C6A-5C4656FCB21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236507" y="947920"/>
              <a:ext cx="2104118" cy="1981485"/>
            </a:xfrm>
            <a:prstGeom prst="rect">
              <a:avLst/>
            </a:prstGeom>
          </p:spPr>
        </p:pic>
      </p:grpSp>
      <p:grpSp>
        <p:nvGrpSpPr>
          <p:cNvPr id="16" name="Groupe 15">
            <a:extLst>
              <a:ext uri="{FF2B5EF4-FFF2-40B4-BE49-F238E27FC236}">
                <a16:creationId xmlns:a16="http://schemas.microsoft.com/office/drawing/2014/main" id="{D5A3B97F-3568-0881-B718-B5A8BF1070AD}"/>
              </a:ext>
            </a:extLst>
          </p:cNvPr>
          <p:cNvGrpSpPr/>
          <p:nvPr/>
        </p:nvGrpSpPr>
        <p:grpSpPr>
          <a:xfrm>
            <a:off x="1959767" y="3593564"/>
            <a:ext cx="3545681" cy="3126324"/>
            <a:chOff x="1959767" y="3593564"/>
            <a:chExt cx="3545681" cy="3126324"/>
          </a:xfrm>
        </p:grpSpPr>
        <p:sp>
          <p:nvSpPr>
            <p:cNvPr id="5" name="ZoneTexte 4">
              <a:extLst>
                <a:ext uri="{FF2B5EF4-FFF2-40B4-BE49-F238E27FC236}">
                  <a16:creationId xmlns:a16="http://schemas.microsoft.com/office/drawing/2014/main" id="{F1514B32-821C-8919-A39E-FCFA6EBC02EE}"/>
                </a:ext>
              </a:extLst>
            </p:cNvPr>
            <p:cNvSpPr txBox="1"/>
            <p:nvPr/>
          </p:nvSpPr>
          <p:spPr>
            <a:xfrm>
              <a:off x="1959767" y="5735003"/>
              <a:ext cx="3545681" cy="984885"/>
            </a:xfrm>
            <a:prstGeom prst="rect">
              <a:avLst/>
            </a:prstGeom>
            <a:noFill/>
          </p:spPr>
          <p:txBody>
            <a:bodyPr wrap="square">
              <a:spAutoFit/>
            </a:bodyPr>
            <a:lstStyle/>
            <a:p>
              <a:pPr algn="ctr"/>
              <a:r>
                <a:rPr lang="fr-FR" altLang="fr-FR" sz="2000" b="1" dirty="0">
                  <a:solidFill>
                    <a:srgbClr val="2F5597"/>
                  </a:solidFill>
                </a:rPr>
                <a:t>Surveiller l’apparition de gêne respiratoire </a:t>
              </a:r>
              <a:r>
                <a:rPr lang="fr-FR" altLang="fr-FR" sz="1600" dirty="0">
                  <a:solidFill>
                    <a:srgbClr val="2F5597"/>
                  </a:solidFill>
                </a:rPr>
                <a:t>(asthme et autres symptômes).</a:t>
              </a:r>
              <a:endParaRPr lang="fr-FR" altLang="fr-FR" sz="1800" dirty="0">
                <a:solidFill>
                  <a:srgbClr val="2F5597"/>
                </a:solidFill>
              </a:endParaRPr>
            </a:p>
          </p:txBody>
        </p:sp>
        <p:pic>
          <p:nvPicPr>
            <p:cNvPr id="15" name="Image 14">
              <a:extLst>
                <a:ext uri="{FF2B5EF4-FFF2-40B4-BE49-F238E27FC236}">
                  <a16:creationId xmlns:a16="http://schemas.microsoft.com/office/drawing/2014/main" id="{C8B42619-5A3F-AA51-C3D5-B6E6FFA097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09096" y="3593564"/>
              <a:ext cx="1926766" cy="2414332"/>
            </a:xfrm>
            <a:prstGeom prst="rect">
              <a:avLst/>
            </a:prstGeom>
          </p:spPr>
        </p:pic>
      </p:grpSp>
      <p:sp>
        <p:nvSpPr>
          <p:cNvPr id="20" name="Numéro 3">
            <a:extLst>
              <a:ext uri="{FF2B5EF4-FFF2-40B4-BE49-F238E27FC236}">
                <a16:creationId xmlns:a16="http://schemas.microsoft.com/office/drawing/2014/main" id="{9EFAB4B0-C2EA-4561-07AF-61CFFCCE6BFF}"/>
              </a:ext>
            </a:extLst>
          </p:cNvPr>
          <p:cNvSpPr/>
          <p:nvPr/>
        </p:nvSpPr>
        <p:spPr bwMode="auto">
          <a:xfrm>
            <a:off x="3054329" y="1662047"/>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1</a:t>
            </a:r>
          </a:p>
        </p:txBody>
      </p:sp>
      <p:sp>
        <p:nvSpPr>
          <p:cNvPr id="21" name="Numéro 4">
            <a:extLst>
              <a:ext uri="{FF2B5EF4-FFF2-40B4-BE49-F238E27FC236}">
                <a16:creationId xmlns:a16="http://schemas.microsoft.com/office/drawing/2014/main" id="{04C24193-2AC0-A4AB-5AA1-F46A9BC95751}"/>
              </a:ext>
            </a:extLst>
          </p:cNvPr>
          <p:cNvSpPr/>
          <p:nvPr/>
        </p:nvSpPr>
        <p:spPr bwMode="auto">
          <a:xfrm>
            <a:off x="8217818" y="4250969"/>
            <a:ext cx="1016000"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4</a:t>
            </a:r>
          </a:p>
        </p:txBody>
      </p:sp>
      <p:sp>
        <p:nvSpPr>
          <p:cNvPr id="22" name="Numéro 3">
            <a:extLst>
              <a:ext uri="{FF2B5EF4-FFF2-40B4-BE49-F238E27FC236}">
                <a16:creationId xmlns:a16="http://schemas.microsoft.com/office/drawing/2014/main" id="{CD484626-FFAA-A710-E287-F55884526A9C}"/>
              </a:ext>
            </a:extLst>
          </p:cNvPr>
          <p:cNvSpPr/>
          <p:nvPr/>
        </p:nvSpPr>
        <p:spPr bwMode="auto">
          <a:xfrm>
            <a:off x="3164479" y="4293523"/>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3</a:t>
            </a:r>
          </a:p>
        </p:txBody>
      </p:sp>
      <p:sp>
        <p:nvSpPr>
          <p:cNvPr id="23" name="Numéro 2">
            <a:extLst>
              <a:ext uri="{FF2B5EF4-FFF2-40B4-BE49-F238E27FC236}">
                <a16:creationId xmlns:a16="http://schemas.microsoft.com/office/drawing/2014/main" id="{D9574CE6-6C02-9EE1-3CC3-7D90E91E190D}"/>
              </a:ext>
            </a:extLst>
          </p:cNvPr>
          <p:cNvSpPr/>
          <p:nvPr/>
        </p:nvSpPr>
        <p:spPr bwMode="auto">
          <a:xfrm>
            <a:off x="8188320" y="1562952"/>
            <a:ext cx="1016000"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4800" b="1" dirty="0">
                <a:solidFill>
                  <a:schemeClr val="bg1"/>
                </a:solidFill>
              </a:rPr>
              <a:t>2</a:t>
            </a:r>
          </a:p>
        </p:txBody>
      </p:sp>
      <p:pic>
        <p:nvPicPr>
          <p:cNvPr id="2" name="Retour">
            <a:hlinkClick r:id="rId8" action="ppaction://hlinksldjump"/>
            <a:extLst>
              <a:ext uri="{FF2B5EF4-FFF2-40B4-BE49-F238E27FC236}">
                <a16:creationId xmlns:a16="http://schemas.microsoft.com/office/drawing/2014/main" id="{4E5DD13C-10AC-04E7-9AE8-4E536426A61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custDataLst>
      <p:tags r:id="rId1"/>
    </p:custDataLst>
    <p:extLst>
      <p:ext uri="{BB962C8B-B14F-4D97-AF65-F5344CB8AC3E}">
        <p14:creationId xmlns:p14="http://schemas.microsoft.com/office/powerpoint/2010/main" val="376370039"/>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nextCondLst>
                <p:cond evt="onClick" delay="0">
                  <p:tgtEl>
                    <p:spTgt spid="23"/>
                  </p:tgtEl>
                </p:cond>
              </p:nextCondLst>
            </p:seq>
            <p:seq concurrent="1" nextAc="seek">
              <p:cTn id="11" restart="whenNotActive" fill="hold" evtFilter="cancelBubble" nodeType="interactiveSeq">
                <p:stCondLst>
                  <p:cond evt="onClick" delay="0">
                    <p:tgtEl>
                      <p:spTgt spid="2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20"/>
                                        </p:tgtEl>
                                      </p:cBhvr>
                                    </p:animEffect>
                                    <p:set>
                                      <p:cBhvr>
                                        <p:cTn id="16" dur="1" fill="hold">
                                          <p:stCondLst>
                                            <p:cond delay="499"/>
                                          </p:stCondLst>
                                        </p:cTn>
                                        <p:tgtEl>
                                          <p:spTgt spid="20"/>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childTnLst>
              </p:cTn>
              <p:nextCondLst>
                <p:cond evt="onClick" delay="0">
                  <p:tgtEl>
                    <p:spTgt spid="20"/>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1"/>
                                        </p:tgtEl>
                                      </p:cBhvr>
                                    </p:animEffect>
                                    <p:set>
                                      <p:cBhvr>
                                        <p:cTn id="25" dur="1" fill="hold">
                                          <p:stCondLst>
                                            <p:cond delay="499"/>
                                          </p:stCondLst>
                                        </p:cTn>
                                        <p:tgtEl>
                                          <p:spTgt spid="21"/>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childTnLst>
              </p:cTn>
              <p:nextCondLst>
                <p:cond evt="onClick" delay="0">
                  <p:tgtEl>
                    <p:spTgt spid="21"/>
                  </p:tgtEl>
                </p:cond>
              </p:nextCondLst>
            </p:seq>
            <p:seq concurrent="1" nextAc="seek">
              <p:cTn id="29" restart="whenNotActive" fill="hold" evtFilter="cancelBubble" nodeType="interactiveSeq">
                <p:stCondLst>
                  <p:cond evt="onClick" delay="0">
                    <p:tgtEl>
                      <p:spTgt spid="22"/>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22"/>
                                        </p:tgtEl>
                                      </p:cBhvr>
                                    </p:animEffect>
                                    <p:set>
                                      <p:cBhvr>
                                        <p:cTn id="34" dur="1" fill="hold">
                                          <p:stCondLst>
                                            <p:cond delay="499"/>
                                          </p:stCondLst>
                                        </p:cTn>
                                        <p:tgtEl>
                                          <p:spTgt spid="22"/>
                                        </p:tgtEl>
                                        <p:attrNameLst>
                                          <p:attrName>style.visibility</p:attrName>
                                        </p:attrNameLst>
                                      </p:cBhvr>
                                      <p:to>
                                        <p:strVal val="hidden"/>
                                      </p:to>
                                    </p:set>
                                  </p:childTnLst>
                                </p:cTn>
                              </p:par>
                              <p:par>
                                <p:cTn id="35" presetID="10"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childTnLst>
              </p:cTn>
              <p:nextCondLst>
                <p:cond evt="onClick" delay="0">
                  <p:tgtEl>
                    <p:spTgt spid="22"/>
                  </p:tgtEl>
                </p:cond>
              </p:nextCondLst>
            </p:seq>
          </p:childTnLst>
        </p:cTn>
      </p:par>
    </p:tnLst>
    <p:bldLst>
      <p:bldP spid="20" grpId="0" animBg="1"/>
      <p:bldP spid="21" grpId="0" animBg="1"/>
      <p:bldP spid="22" grpId="0" animBg="1"/>
      <p:bldP spid="23" grpId="0" animBg="1"/>
    </p:bld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9F5B7A3E-505C-742E-0D9E-B0381D21E949}"/>
              </a:ext>
            </a:extLst>
          </p:cNvPr>
          <p:cNvSpPr txBox="1"/>
          <p:nvPr/>
        </p:nvSpPr>
        <p:spPr>
          <a:xfrm>
            <a:off x="1623237" y="95693"/>
            <a:ext cx="10568763"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3000" b="1" i="0" u="none" strike="noStrike" kern="1200" cap="none" spc="0" normalizeH="0" baseline="0" noProof="0" dirty="0">
                <a:ln>
                  <a:noFill/>
                </a:ln>
                <a:solidFill>
                  <a:srgbClr val="5B9BD5">
                    <a:lumMod val="75000"/>
                  </a:srgbClr>
                </a:solidFill>
                <a:effectLst/>
                <a:uLnTx/>
                <a:uFillTx/>
                <a:latin typeface="Calibri" panose="020F0502020204030204"/>
                <a:ea typeface="+mn-ea"/>
                <a:cs typeface="Arial" charset="0"/>
              </a:rPr>
              <a:t>Quelles sont les personnes les plus vulnérables</a:t>
            </a:r>
            <a:br>
              <a:rPr kumimoji="0" lang="fr-FR" altLang="fr-FR" sz="3000" b="1" i="0" u="none" strike="noStrike" kern="1200" cap="none" spc="0" normalizeH="0" baseline="0" noProof="0" dirty="0">
                <a:ln>
                  <a:noFill/>
                </a:ln>
                <a:solidFill>
                  <a:srgbClr val="5B9BD5">
                    <a:lumMod val="75000"/>
                  </a:srgbClr>
                </a:solidFill>
                <a:effectLst/>
                <a:uLnTx/>
                <a:uFillTx/>
                <a:latin typeface="Calibri" panose="020F0502020204030204"/>
                <a:ea typeface="+mn-ea"/>
                <a:cs typeface="Arial" charset="0"/>
              </a:rPr>
            </a:br>
            <a:r>
              <a:rPr kumimoji="0" lang="fr-FR" altLang="fr-FR" sz="3000" b="1" i="0" u="none" strike="noStrike" kern="1200" cap="none" spc="0" normalizeH="0" baseline="0" noProof="0" dirty="0">
                <a:ln>
                  <a:noFill/>
                </a:ln>
                <a:solidFill>
                  <a:srgbClr val="5B9BD5">
                    <a:lumMod val="75000"/>
                  </a:srgbClr>
                </a:solidFill>
                <a:effectLst/>
                <a:uLnTx/>
                <a:uFillTx/>
                <a:latin typeface="Calibri" panose="020F0502020204030204"/>
                <a:ea typeface="+mn-ea"/>
                <a:cs typeface="Arial" charset="0"/>
              </a:rPr>
              <a:t>aux effets de la pollution de l’air ?</a:t>
            </a:r>
          </a:p>
        </p:txBody>
      </p:sp>
      <p:grpSp>
        <p:nvGrpSpPr>
          <p:cNvPr id="6" name="Groupe 5">
            <a:extLst>
              <a:ext uri="{FF2B5EF4-FFF2-40B4-BE49-F238E27FC236}">
                <a16:creationId xmlns:a16="http://schemas.microsoft.com/office/drawing/2014/main" id="{6196E176-B73D-C7F5-38A1-80FBCB4854AB}"/>
              </a:ext>
            </a:extLst>
          </p:cNvPr>
          <p:cNvGrpSpPr>
            <a:grpSpLocks/>
          </p:cNvGrpSpPr>
          <p:nvPr/>
        </p:nvGrpSpPr>
        <p:grpSpPr bwMode="auto">
          <a:xfrm>
            <a:off x="5026025" y="1327150"/>
            <a:ext cx="3524250" cy="2976563"/>
            <a:chOff x="5025654" y="1327590"/>
            <a:chExt cx="3525239" cy="2976617"/>
          </a:xfrm>
        </p:grpSpPr>
        <p:pic>
          <p:nvPicPr>
            <p:cNvPr id="7" name="Cardiaques">
              <a:extLst>
                <a:ext uri="{FF2B5EF4-FFF2-40B4-BE49-F238E27FC236}">
                  <a16:creationId xmlns:a16="http://schemas.microsoft.com/office/drawing/2014/main" id="{C3F08581-C19C-2971-BB50-C773380728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5936" y="1327590"/>
              <a:ext cx="1226671" cy="2274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3">
              <a:extLst>
                <a:ext uri="{FF2B5EF4-FFF2-40B4-BE49-F238E27FC236}">
                  <a16:creationId xmlns:a16="http://schemas.microsoft.com/office/drawing/2014/main" id="{A5AF4C51-D3AC-1733-1024-BC9E09798094}"/>
                </a:ext>
              </a:extLst>
            </p:cNvPr>
            <p:cNvSpPr>
              <a:spLocks noChangeArrowheads="1"/>
            </p:cNvSpPr>
            <p:nvPr/>
          </p:nvSpPr>
          <p:spPr bwMode="auto">
            <a:xfrm>
              <a:off x="5025654" y="3602476"/>
              <a:ext cx="3525239"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Tx/>
                <a:buNone/>
              </a:pPr>
              <a:r>
                <a:rPr lang="fr-FR" altLang="fr-FR" sz="2200" b="1" dirty="0">
                  <a:solidFill>
                    <a:srgbClr val="3A5E9C"/>
                  </a:solidFill>
                </a:rPr>
                <a:t>Les personnes asthmatiques</a:t>
              </a:r>
              <a:br>
                <a:rPr lang="fr-FR" altLang="fr-FR" sz="2200" b="1" dirty="0">
                  <a:solidFill>
                    <a:srgbClr val="3A5E9C"/>
                  </a:solidFill>
                </a:rPr>
              </a:br>
              <a:r>
                <a:rPr lang="fr-FR" altLang="fr-FR" sz="2200" b="1" dirty="0">
                  <a:solidFill>
                    <a:srgbClr val="3A5E9C"/>
                  </a:solidFill>
                </a:rPr>
                <a:t>et cardiaques</a:t>
              </a:r>
            </a:p>
          </p:txBody>
        </p:sp>
      </p:grpSp>
      <p:grpSp>
        <p:nvGrpSpPr>
          <p:cNvPr id="9" name="Groupe 1">
            <a:extLst>
              <a:ext uri="{FF2B5EF4-FFF2-40B4-BE49-F238E27FC236}">
                <a16:creationId xmlns:a16="http://schemas.microsoft.com/office/drawing/2014/main" id="{38883FF5-7F75-6217-0F8E-51B85F3E31C6}"/>
              </a:ext>
            </a:extLst>
          </p:cNvPr>
          <p:cNvGrpSpPr>
            <a:grpSpLocks/>
          </p:cNvGrpSpPr>
          <p:nvPr/>
        </p:nvGrpSpPr>
        <p:grpSpPr bwMode="auto">
          <a:xfrm>
            <a:off x="1958975" y="1316038"/>
            <a:ext cx="3043238" cy="2678112"/>
            <a:chOff x="1959685" y="1315736"/>
            <a:chExt cx="3043035" cy="2678387"/>
          </a:xfrm>
        </p:grpSpPr>
        <p:pic>
          <p:nvPicPr>
            <p:cNvPr id="10" name="Image Enfants">
              <a:extLst>
                <a:ext uri="{FF2B5EF4-FFF2-40B4-BE49-F238E27FC236}">
                  <a16:creationId xmlns:a16="http://schemas.microsoft.com/office/drawing/2014/main" id="{FF8C73E0-DC8D-C2E2-0108-9CC8189FF1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82850" y="1315736"/>
              <a:ext cx="1810704" cy="228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oneTexte 1">
              <a:extLst>
                <a:ext uri="{FF2B5EF4-FFF2-40B4-BE49-F238E27FC236}">
                  <a16:creationId xmlns:a16="http://schemas.microsoft.com/office/drawing/2014/main" id="{26C91430-3AC3-2C47-A399-BEF0D8A37231}"/>
                </a:ext>
              </a:extLst>
            </p:cNvPr>
            <p:cNvSpPr txBox="1">
              <a:spLocks noChangeArrowheads="1"/>
            </p:cNvSpPr>
            <p:nvPr/>
          </p:nvSpPr>
          <p:spPr bwMode="auto">
            <a:xfrm>
              <a:off x="1959685" y="3563236"/>
              <a:ext cx="30430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Font typeface="Arial" panose="020B0604020202020204" pitchFamily="34" charset="0"/>
                <a:buNone/>
              </a:pPr>
              <a:r>
                <a:rPr lang="fr-FR" altLang="fr-FR" sz="2200" b="1" dirty="0">
                  <a:solidFill>
                    <a:srgbClr val="3A5E9C"/>
                  </a:solidFill>
                </a:rPr>
                <a:t>Les bébés et les enfants </a:t>
              </a:r>
            </a:p>
          </p:txBody>
        </p:sp>
      </p:grpSp>
      <p:grpSp>
        <p:nvGrpSpPr>
          <p:cNvPr id="12" name="Groupe 3">
            <a:extLst>
              <a:ext uri="{FF2B5EF4-FFF2-40B4-BE49-F238E27FC236}">
                <a16:creationId xmlns:a16="http://schemas.microsoft.com/office/drawing/2014/main" id="{889B9C2F-99B7-0336-FB97-A8AF97AF5234}"/>
              </a:ext>
            </a:extLst>
          </p:cNvPr>
          <p:cNvGrpSpPr>
            <a:grpSpLocks/>
          </p:cNvGrpSpPr>
          <p:nvPr/>
        </p:nvGrpSpPr>
        <p:grpSpPr bwMode="auto">
          <a:xfrm>
            <a:off x="8842375" y="1335088"/>
            <a:ext cx="2647950" cy="2676525"/>
            <a:chOff x="8842375" y="1335527"/>
            <a:chExt cx="2647859" cy="2676086"/>
          </a:xfrm>
        </p:grpSpPr>
        <p:pic>
          <p:nvPicPr>
            <p:cNvPr id="13" name="Agees">
              <a:extLst>
                <a:ext uri="{FF2B5EF4-FFF2-40B4-BE49-F238E27FC236}">
                  <a16:creationId xmlns:a16="http://schemas.microsoft.com/office/drawing/2014/main" id="{01B0790D-6C77-E626-6358-55AA5F92C5C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56506" y="1335527"/>
              <a:ext cx="1069975"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32">
              <a:extLst>
                <a:ext uri="{FF2B5EF4-FFF2-40B4-BE49-F238E27FC236}">
                  <a16:creationId xmlns:a16="http://schemas.microsoft.com/office/drawing/2014/main" id="{13AD1084-5107-02AF-0500-3D0209D46C2F}"/>
                </a:ext>
              </a:extLst>
            </p:cNvPr>
            <p:cNvSpPr txBox="1">
              <a:spLocks noChangeArrowheads="1"/>
            </p:cNvSpPr>
            <p:nvPr/>
          </p:nvSpPr>
          <p:spPr bwMode="auto">
            <a:xfrm>
              <a:off x="8842375" y="3581400"/>
              <a:ext cx="2647859"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200" b="1" dirty="0">
                  <a:solidFill>
                    <a:srgbClr val="3A5E9C"/>
                  </a:solidFill>
                </a:rPr>
                <a:t>Les personnes âgées</a:t>
              </a:r>
            </a:p>
          </p:txBody>
        </p:sp>
      </p:grpSp>
      <p:grpSp>
        <p:nvGrpSpPr>
          <p:cNvPr id="15" name="Groupe 4">
            <a:extLst>
              <a:ext uri="{FF2B5EF4-FFF2-40B4-BE49-F238E27FC236}">
                <a16:creationId xmlns:a16="http://schemas.microsoft.com/office/drawing/2014/main" id="{A00411F6-7E61-4015-3EF1-1D7091E631B4}"/>
              </a:ext>
            </a:extLst>
          </p:cNvPr>
          <p:cNvGrpSpPr>
            <a:grpSpLocks/>
          </p:cNvGrpSpPr>
          <p:nvPr/>
        </p:nvGrpSpPr>
        <p:grpSpPr bwMode="auto">
          <a:xfrm>
            <a:off x="3167063" y="4189413"/>
            <a:ext cx="2760662" cy="2306637"/>
            <a:chOff x="3167063" y="4188645"/>
            <a:chExt cx="2761380" cy="2307405"/>
          </a:xfrm>
        </p:grpSpPr>
        <p:pic>
          <p:nvPicPr>
            <p:cNvPr id="16" name="Enceintes">
              <a:extLst>
                <a:ext uri="{FF2B5EF4-FFF2-40B4-BE49-F238E27FC236}">
                  <a16:creationId xmlns:a16="http://schemas.microsoft.com/office/drawing/2014/main" id="{AC783136-A320-FC4A-6913-B22EFCBA62B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63916" y="4188645"/>
              <a:ext cx="1371678" cy="191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ZoneTexte 56">
              <a:extLst>
                <a:ext uri="{FF2B5EF4-FFF2-40B4-BE49-F238E27FC236}">
                  <a16:creationId xmlns:a16="http://schemas.microsoft.com/office/drawing/2014/main" id="{D6A7F10F-E00C-48B4-DAA5-769984DD5107}"/>
                </a:ext>
              </a:extLst>
            </p:cNvPr>
            <p:cNvSpPr txBox="1">
              <a:spLocks noChangeArrowheads="1"/>
            </p:cNvSpPr>
            <p:nvPr/>
          </p:nvSpPr>
          <p:spPr bwMode="auto">
            <a:xfrm>
              <a:off x="3167063" y="6064303"/>
              <a:ext cx="2761380" cy="43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200" b="1" dirty="0">
                  <a:solidFill>
                    <a:srgbClr val="3A5E9C"/>
                  </a:solidFill>
                </a:rPr>
                <a:t>Les femmes enceintes</a:t>
              </a:r>
            </a:p>
          </p:txBody>
        </p:sp>
      </p:grpSp>
      <p:grpSp>
        <p:nvGrpSpPr>
          <p:cNvPr id="18" name="Groupe 5">
            <a:extLst>
              <a:ext uri="{FF2B5EF4-FFF2-40B4-BE49-F238E27FC236}">
                <a16:creationId xmlns:a16="http://schemas.microsoft.com/office/drawing/2014/main" id="{AEF98D74-93CD-46FD-9768-4AB73187F0D9}"/>
              </a:ext>
            </a:extLst>
          </p:cNvPr>
          <p:cNvGrpSpPr>
            <a:grpSpLocks/>
          </p:cNvGrpSpPr>
          <p:nvPr/>
        </p:nvGrpSpPr>
        <p:grpSpPr bwMode="auto">
          <a:xfrm>
            <a:off x="7065963" y="4011613"/>
            <a:ext cx="2998787" cy="2484437"/>
            <a:chOff x="7066024" y="4011614"/>
            <a:chExt cx="2998911" cy="2484436"/>
          </a:xfrm>
        </p:grpSpPr>
        <p:pic>
          <p:nvPicPr>
            <p:cNvPr id="19" name="Professionnels">
              <a:extLst>
                <a:ext uri="{FF2B5EF4-FFF2-40B4-BE49-F238E27FC236}">
                  <a16:creationId xmlns:a16="http://schemas.microsoft.com/office/drawing/2014/main" id="{61A39893-DF39-6DD6-EF6D-2B5E4FD5B33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008068" y="4011614"/>
              <a:ext cx="1120926" cy="2074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ZoneTexte 59">
              <a:extLst>
                <a:ext uri="{FF2B5EF4-FFF2-40B4-BE49-F238E27FC236}">
                  <a16:creationId xmlns:a16="http://schemas.microsoft.com/office/drawing/2014/main" id="{4AF4AC31-38D7-D8C3-BBAC-A1C24F5C63B4}"/>
                </a:ext>
              </a:extLst>
            </p:cNvPr>
            <p:cNvSpPr txBox="1">
              <a:spLocks noChangeArrowheads="1"/>
            </p:cNvSpPr>
            <p:nvPr/>
          </p:nvSpPr>
          <p:spPr bwMode="auto">
            <a:xfrm>
              <a:off x="7066024" y="6050140"/>
              <a:ext cx="2998911" cy="44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200" b="1" dirty="0">
                  <a:solidFill>
                    <a:srgbClr val="3A5E9C"/>
                  </a:solidFill>
                </a:rPr>
                <a:t>Certains professionnels </a:t>
              </a:r>
            </a:p>
          </p:txBody>
        </p:sp>
      </p:grpSp>
      <p:sp>
        <p:nvSpPr>
          <p:cNvPr id="21" name="Num 3">
            <a:extLst>
              <a:ext uri="{FF2B5EF4-FFF2-40B4-BE49-F238E27FC236}">
                <a16:creationId xmlns:a16="http://schemas.microsoft.com/office/drawing/2014/main" id="{7128BE1A-31FF-B219-6004-B61EDE45471B}"/>
              </a:ext>
            </a:extLst>
          </p:cNvPr>
          <p:cNvSpPr/>
          <p:nvPr/>
        </p:nvSpPr>
        <p:spPr bwMode="auto">
          <a:xfrm>
            <a:off x="9717088" y="2103438"/>
            <a:ext cx="1014412"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22" name="Num 2">
            <a:extLst>
              <a:ext uri="{FF2B5EF4-FFF2-40B4-BE49-F238E27FC236}">
                <a16:creationId xmlns:a16="http://schemas.microsoft.com/office/drawing/2014/main" id="{37057748-1991-8A8F-1219-5F4B555B4BEC}"/>
              </a:ext>
            </a:extLst>
          </p:cNvPr>
          <p:cNvSpPr/>
          <p:nvPr/>
        </p:nvSpPr>
        <p:spPr bwMode="auto">
          <a:xfrm>
            <a:off x="6297613" y="2105025"/>
            <a:ext cx="1014412"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sp>
        <p:nvSpPr>
          <p:cNvPr id="23" name="Num 1">
            <a:extLst>
              <a:ext uri="{FF2B5EF4-FFF2-40B4-BE49-F238E27FC236}">
                <a16:creationId xmlns:a16="http://schemas.microsoft.com/office/drawing/2014/main" id="{1C8E59E0-379B-F228-3675-00BC79288693}"/>
              </a:ext>
            </a:extLst>
          </p:cNvPr>
          <p:cNvSpPr/>
          <p:nvPr/>
        </p:nvSpPr>
        <p:spPr bwMode="auto">
          <a:xfrm>
            <a:off x="2878138" y="2105025"/>
            <a:ext cx="1014412"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sp>
        <p:nvSpPr>
          <p:cNvPr id="24" name="Num 4">
            <a:extLst>
              <a:ext uri="{FF2B5EF4-FFF2-40B4-BE49-F238E27FC236}">
                <a16:creationId xmlns:a16="http://schemas.microsoft.com/office/drawing/2014/main" id="{5ADEB1A8-A8D2-354E-33A2-FF611B471BCB}"/>
              </a:ext>
            </a:extLst>
          </p:cNvPr>
          <p:cNvSpPr/>
          <p:nvPr/>
        </p:nvSpPr>
        <p:spPr bwMode="auto">
          <a:xfrm>
            <a:off x="4065588" y="4854575"/>
            <a:ext cx="1012825"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sp>
        <p:nvSpPr>
          <p:cNvPr id="25" name="Num 5">
            <a:extLst>
              <a:ext uri="{FF2B5EF4-FFF2-40B4-BE49-F238E27FC236}">
                <a16:creationId xmlns:a16="http://schemas.microsoft.com/office/drawing/2014/main" id="{4EFB0249-0B10-5D88-8020-0474451779CA}"/>
              </a:ext>
            </a:extLst>
          </p:cNvPr>
          <p:cNvSpPr/>
          <p:nvPr/>
        </p:nvSpPr>
        <p:spPr bwMode="auto">
          <a:xfrm>
            <a:off x="8005763" y="4649788"/>
            <a:ext cx="1014412"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CBF61"/>
          </a:solidFill>
          <a:ln>
            <a:solidFill>
              <a:srgbClr val="8CBF6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5</a:t>
            </a:r>
          </a:p>
        </p:txBody>
      </p:sp>
      <p:pic>
        <p:nvPicPr>
          <p:cNvPr id="26" name="Picto Info">
            <a:extLst>
              <a:ext uri="{FF2B5EF4-FFF2-40B4-BE49-F238E27FC236}">
                <a16:creationId xmlns:a16="http://schemas.microsoft.com/office/drawing/2014/main" id="{83DFE4CF-BD9F-D649-3FB1-E8DE6665EDC1}"/>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p:spPr>
      </p:pic>
      <p:sp>
        <p:nvSpPr>
          <p:cNvPr id="27" name="Carré corné Info">
            <a:extLst>
              <a:ext uri="{FF2B5EF4-FFF2-40B4-BE49-F238E27FC236}">
                <a16:creationId xmlns:a16="http://schemas.microsoft.com/office/drawing/2014/main" id="{53339916-C3E1-3624-155E-C23B9DECB649}"/>
              </a:ext>
            </a:extLst>
          </p:cNvPr>
          <p:cNvSpPr/>
          <p:nvPr/>
        </p:nvSpPr>
        <p:spPr>
          <a:xfrm>
            <a:off x="28575" y="4524375"/>
            <a:ext cx="1435100" cy="2047875"/>
          </a:xfrm>
          <a:prstGeom prst="foldedCorner">
            <a:avLst/>
          </a:prstGeom>
          <a:solidFill>
            <a:schemeClr val="bg1"/>
          </a:solidFill>
          <a:ln w="28575">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3A5E9C"/>
                </a:solidFill>
              </a:rPr>
              <a:t> </a:t>
            </a:r>
          </a:p>
          <a:p>
            <a:pPr marL="228600" indent="-228600">
              <a:buFontTx/>
              <a:buAutoNum type="arabicPeriod"/>
              <a:defRPr/>
            </a:pPr>
            <a:r>
              <a:rPr lang="fr-FR" sz="1100" b="1" dirty="0">
                <a:solidFill>
                  <a:srgbClr val="3A5E9C"/>
                </a:solidFill>
              </a:rPr>
              <a:t>Les bébés et les enfants </a:t>
            </a:r>
          </a:p>
          <a:p>
            <a:pPr marL="228600" indent="-228600">
              <a:buFontTx/>
              <a:buAutoNum type="arabicPeriod"/>
              <a:defRPr/>
            </a:pPr>
            <a:r>
              <a:rPr lang="fr-FR" sz="1100" b="1" dirty="0">
                <a:solidFill>
                  <a:srgbClr val="3A5E9C"/>
                </a:solidFill>
              </a:rPr>
              <a:t>Les personnes asthmatiques et cardiaques </a:t>
            </a:r>
          </a:p>
          <a:p>
            <a:pPr marL="228600" indent="-228600">
              <a:buFontTx/>
              <a:buAutoNum type="arabicPeriod"/>
              <a:defRPr/>
            </a:pPr>
            <a:r>
              <a:rPr lang="fr-FR" sz="1100" b="1" dirty="0">
                <a:solidFill>
                  <a:srgbClr val="3A5E9C"/>
                </a:solidFill>
              </a:rPr>
              <a:t>Les personnes âgées</a:t>
            </a:r>
          </a:p>
          <a:p>
            <a:pPr marL="228600" indent="-228600">
              <a:buFontTx/>
              <a:buAutoNum type="arabicPeriod"/>
              <a:defRPr/>
            </a:pPr>
            <a:r>
              <a:rPr lang="fr-FR" sz="1100" b="1" dirty="0">
                <a:solidFill>
                  <a:srgbClr val="3A5E9C"/>
                </a:solidFill>
              </a:rPr>
              <a:t>Les femmes enceinte</a:t>
            </a:r>
          </a:p>
          <a:p>
            <a:pPr marL="228600" indent="-228600">
              <a:buFontTx/>
              <a:buAutoNum type="arabicPeriod"/>
              <a:defRPr/>
            </a:pPr>
            <a:r>
              <a:rPr lang="fr-FR" sz="1100" b="1" dirty="0">
                <a:solidFill>
                  <a:srgbClr val="3A5E9C"/>
                </a:solidFill>
              </a:rPr>
              <a:t>Certains professionnels </a:t>
            </a:r>
          </a:p>
        </p:txBody>
      </p:sp>
    </p:spTree>
    <p:extLst>
      <p:ext uri="{BB962C8B-B14F-4D97-AF65-F5344CB8AC3E}">
        <p14:creationId xmlns:p14="http://schemas.microsoft.com/office/powerpoint/2010/main" val="29458764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xit"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6" restart="whenNotActive" fill="hold" evtFilter="cancelBubble" nodeType="interactiveSeq">
                <p:stCondLst>
                  <p:cond evt="onClick" delay="0">
                    <p:tgtEl>
                      <p:spTgt spid="2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3" restart="whenNotActive" fill="hold" evtFilter="cancelBubble" nodeType="interactiveSeq">
                <p:stCondLst>
                  <p:cond evt="onClick" delay="0">
                    <p:tgtEl>
                      <p:spTgt spid="24"/>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par>
                                <p:cTn id="28" presetID="1" presetClass="exit"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30" restart="whenNotActive" fill="hold" evtFilter="cancelBubble" nodeType="interactiveSeq">
                <p:stCondLst>
                  <p:cond evt="onClick" delay="0">
                    <p:tgtEl>
                      <p:spTgt spid="2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xit"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37" restart="whenNotActive" fill="hold" evtFilter="cancelBubble" nodeType="interactiveSeq">
                <p:stCondLst>
                  <p:cond evt="onClick" delay="0">
                    <p:tgtEl>
                      <p:spTgt spid="26"/>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21" grpId="0" animBg="1"/>
      <p:bldP spid="22" grpId="0" animBg="1"/>
      <p:bldP spid="23" grpId="0" animBg="1"/>
      <p:bldP spid="24" grpId="0" animBg="1"/>
      <p:bldP spid="25" grpId="0" animBg="1"/>
      <p:bldP spid="27" grpId="0" animBg="1"/>
      <p:bldP spid="27" grpId="1"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40E0DEF5-CFAF-7CD8-26CE-5A34DE68BBE0}"/>
              </a:ext>
            </a:extLst>
          </p:cNvPr>
          <p:cNvSpPr>
            <a:spLocks noChangeArrowheads="1"/>
          </p:cNvSpPr>
          <p:nvPr/>
        </p:nvSpPr>
        <p:spPr bwMode="auto">
          <a:xfrm>
            <a:off x="6273208" y="624770"/>
            <a:ext cx="5918791" cy="2236181"/>
          </a:xfrm>
          <a:prstGeom prst="rect">
            <a:avLst/>
          </a:prstGeom>
          <a:solidFill>
            <a:srgbClr val="0070C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4000" b="1" dirty="0">
              <a:solidFill>
                <a:schemeClr val="bg1"/>
              </a:solidFill>
            </a:endParaRPr>
          </a:p>
        </p:txBody>
      </p:sp>
      <p:sp>
        <p:nvSpPr>
          <p:cNvPr id="8" name="ZoneTexte 7">
            <a:extLst>
              <a:ext uri="{FF2B5EF4-FFF2-40B4-BE49-F238E27FC236}">
                <a16:creationId xmlns:a16="http://schemas.microsoft.com/office/drawing/2014/main" id="{E45EA4C0-42EA-377B-F6BA-BF9BA5469412}"/>
              </a:ext>
            </a:extLst>
          </p:cNvPr>
          <p:cNvSpPr txBox="1"/>
          <p:nvPr/>
        </p:nvSpPr>
        <p:spPr>
          <a:xfrm>
            <a:off x="6520858" y="1081140"/>
            <a:ext cx="6096000" cy="1323439"/>
          </a:xfrm>
          <a:prstGeom prst="rect">
            <a:avLst/>
          </a:prstGeom>
          <a:noFill/>
        </p:spPr>
        <p:txBody>
          <a:bodyPr wrap="square">
            <a:spAutoFit/>
          </a:bodyPr>
          <a:lstStyle/>
          <a:p>
            <a:r>
              <a:rPr lang="fr-FR" sz="4000" b="1" dirty="0">
                <a:solidFill>
                  <a:schemeClr val="bg1"/>
                </a:solidFill>
              </a:rPr>
              <a:t>LA QUALITÉ </a:t>
            </a:r>
          </a:p>
          <a:p>
            <a:r>
              <a:rPr lang="fr-FR" sz="4000" b="1" dirty="0">
                <a:solidFill>
                  <a:schemeClr val="bg1"/>
                </a:solidFill>
              </a:rPr>
              <a:t>DE L’AIR ET LA MÉTÉO</a:t>
            </a:r>
          </a:p>
        </p:txBody>
      </p:sp>
      <p:pic>
        <p:nvPicPr>
          <p:cNvPr id="7" name="Image 6">
            <a:extLst>
              <a:ext uri="{FF2B5EF4-FFF2-40B4-BE49-F238E27FC236}">
                <a16:creationId xmlns:a16="http://schemas.microsoft.com/office/drawing/2014/main" id="{B93D010C-544E-0BB7-E939-296EA055EF2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96381" y="1191185"/>
            <a:ext cx="5776827" cy="5042045"/>
          </a:xfrm>
          <a:prstGeom prst="rect">
            <a:avLst/>
          </a:prstGeom>
        </p:spPr>
      </p:pic>
    </p:spTree>
    <p:extLst>
      <p:ext uri="{BB962C8B-B14F-4D97-AF65-F5344CB8AC3E}">
        <p14:creationId xmlns:p14="http://schemas.microsoft.com/office/powerpoint/2010/main" val="278664246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itre de la diapositiv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la météo influence-t-elle la qualité de l'air ?</a:t>
            </a:r>
          </a:p>
        </p:txBody>
      </p:sp>
      <p:sp>
        <p:nvSpPr>
          <p:cNvPr id="3" name="Base des codes">
            <a:extLst>
              <a:ext uri="{FF2B5EF4-FFF2-40B4-BE49-F238E27FC236}">
                <a16:creationId xmlns:a16="http://schemas.microsoft.com/office/drawing/2014/main" id="{C7A29327-2C67-E15B-C7D1-4409DE96E97C}"/>
              </a:ext>
            </a:extLst>
          </p:cNvPr>
          <p:cNvSpPr>
            <a:spLocks noChangeArrowheads="1"/>
          </p:cNvSpPr>
          <p:nvPr/>
        </p:nvSpPr>
        <p:spPr bwMode="auto">
          <a:xfrm>
            <a:off x="5321842" y="3176029"/>
            <a:ext cx="2331401" cy="10167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ctr">
              <a:spcBef>
                <a:spcPts val="450"/>
              </a:spcBef>
            </a:pPr>
            <a:r>
              <a:rPr lang="fr-FR" altLang="fr-FR" sz="2800" b="1" dirty="0">
                <a:solidFill>
                  <a:srgbClr val="2F5597"/>
                </a:solidFill>
              </a:rPr>
              <a:t>L’influence </a:t>
            </a:r>
          </a:p>
          <a:p>
            <a:pPr algn="ctr">
              <a:spcBef>
                <a:spcPts val="450"/>
              </a:spcBef>
            </a:pPr>
            <a:r>
              <a:rPr lang="fr-FR" altLang="fr-FR" sz="2800" b="1" dirty="0">
                <a:solidFill>
                  <a:srgbClr val="2F5597"/>
                </a:solidFill>
              </a:rPr>
              <a:t>de la météo</a:t>
            </a:r>
          </a:p>
        </p:txBody>
      </p:sp>
      <p:sp>
        <p:nvSpPr>
          <p:cNvPr id="8" name="Texte principal">
            <a:extLst>
              <a:ext uri="{FF2B5EF4-FFF2-40B4-BE49-F238E27FC236}">
                <a16:creationId xmlns:a16="http://schemas.microsoft.com/office/drawing/2014/main" id="{55E5BB53-4431-FD24-8E03-5DD4D363376B}"/>
              </a:ext>
            </a:extLst>
          </p:cNvPr>
          <p:cNvSpPr>
            <a:spLocks noChangeArrowheads="1"/>
          </p:cNvSpPr>
          <p:nvPr/>
        </p:nvSpPr>
        <p:spPr bwMode="auto">
          <a:xfrm>
            <a:off x="1511289" y="1133693"/>
            <a:ext cx="10441225" cy="10141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lgn="just">
              <a:spcBef>
                <a:spcPts val="450"/>
              </a:spcBef>
            </a:pPr>
            <a:r>
              <a:rPr lang="fr-FR" sz="2000" dirty="0">
                <a:solidFill>
                  <a:srgbClr val="2F5597"/>
                </a:solidFill>
              </a:rPr>
              <a:t>La qualité de l’air dépend non seulement de l’émission de polluants provenant de différentes sources anthropiques mais aussi </a:t>
            </a:r>
            <a:r>
              <a:rPr lang="fr-FR" sz="2000" b="1" dirty="0">
                <a:solidFill>
                  <a:srgbClr val="2F5597"/>
                </a:solidFill>
              </a:rPr>
              <a:t>des conditions météorologiques qui contrôlent la dispersion des polluants ou au contraire leur accumulation.</a:t>
            </a:r>
            <a:endParaRPr lang="fr-FR" altLang="fr-FR" sz="2000" b="1" dirty="0">
              <a:solidFill>
                <a:srgbClr val="2F5597"/>
              </a:solidFill>
            </a:endParaRPr>
          </a:p>
        </p:txBody>
      </p:sp>
      <p:pic>
        <p:nvPicPr>
          <p:cNvPr id="7" name="Code neige">
            <a:extLst>
              <a:ext uri="{FF2B5EF4-FFF2-40B4-BE49-F238E27FC236}">
                <a16:creationId xmlns:a16="http://schemas.microsoft.com/office/drawing/2014/main" id="{B84E5A3E-78F4-C41F-27D9-A170310A6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1587" y="3880119"/>
            <a:ext cx="2895606" cy="1615443"/>
          </a:xfrm>
          <a:prstGeom prst="rect">
            <a:avLst/>
          </a:prstGeom>
        </p:spPr>
      </p:pic>
      <p:pic>
        <p:nvPicPr>
          <p:cNvPr id="10" name="Code pluie">
            <a:extLst>
              <a:ext uri="{FF2B5EF4-FFF2-40B4-BE49-F238E27FC236}">
                <a16:creationId xmlns:a16="http://schemas.microsoft.com/office/drawing/2014/main" id="{F3E9F5ED-870C-81D7-94E8-797202E464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2096" y="2101723"/>
            <a:ext cx="2874270" cy="1615443"/>
          </a:xfrm>
          <a:prstGeom prst="rect">
            <a:avLst/>
          </a:prstGeom>
        </p:spPr>
      </p:pic>
      <p:pic>
        <p:nvPicPr>
          <p:cNvPr id="19" name="Code vent">
            <a:extLst>
              <a:ext uri="{FF2B5EF4-FFF2-40B4-BE49-F238E27FC236}">
                <a16:creationId xmlns:a16="http://schemas.microsoft.com/office/drawing/2014/main" id="{50C1C97E-3BE6-D155-5597-D943BF49CB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8995" y="2064897"/>
            <a:ext cx="3020574" cy="1615443"/>
          </a:xfrm>
          <a:prstGeom prst="rect">
            <a:avLst/>
          </a:prstGeom>
        </p:spPr>
      </p:pic>
      <p:pic>
        <p:nvPicPr>
          <p:cNvPr id="24" name="Savoir +">
            <a:hlinkClick r:id="rId5" action="ppaction://hlinksldjump"/>
            <a:extLst>
              <a:ext uri="{FF2B5EF4-FFF2-40B4-BE49-F238E27FC236}">
                <a16:creationId xmlns:a16="http://schemas.microsoft.com/office/drawing/2014/main" id="{2CB14120-8736-FE9D-999D-53609D2EBC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60000">
            <a:off x="2477537" y="5026772"/>
            <a:ext cx="486239" cy="446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Savoir +">
            <a:hlinkClick r:id="rId7" action="ppaction://hlinksldjump"/>
            <a:extLst>
              <a:ext uri="{FF2B5EF4-FFF2-40B4-BE49-F238E27FC236}">
                <a16:creationId xmlns:a16="http://schemas.microsoft.com/office/drawing/2014/main" id="{3190A49A-3CBE-BBE8-157E-9D0A380EE2C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60000">
            <a:off x="2487094" y="3186240"/>
            <a:ext cx="486239" cy="446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Savoir +">
            <a:hlinkClick r:id="rId8" action="ppaction://hlinksldjump"/>
            <a:extLst>
              <a:ext uri="{FF2B5EF4-FFF2-40B4-BE49-F238E27FC236}">
                <a16:creationId xmlns:a16="http://schemas.microsoft.com/office/drawing/2014/main" id="{54194A21-CA4A-1E08-D22D-33DA7A66C9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60000">
            <a:off x="9832027" y="3298513"/>
            <a:ext cx="486239" cy="446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Code soleil">
            <a:extLst>
              <a:ext uri="{FF2B5EF4-FFF2-40B4-BE49-F238E27FC236}">
                <a16:creationId xmlns:a16="http://schemas.microsoft.com/office/drawing/2014/main" id="{E9718CE4-0E10-F642-BB3F-295313D39A9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53140" y="3796775"/>
            <a:ext cx="2932182" cy="1618491"/>
          </a:xfrm>
          <a:prstGeom prst="rect">
            <a:avLst/>
          </a:prstGeom>
        </p:spPr>
      </p:pic>
      <p:pic>
        <p:nvPicPr>
          <p:cNvPr id="33" name="code température">
            <a:extLst>
              <a:ext uri="{FF2B5EF4-FFF2-40B4-BE49-F238E27FC236}">
                <a16:creationId xmlns:a16="http://schemas.microsoft.com/office/drawing/2014/main" id="{3AD9DF86-0081-8F30-C922-C6932818A4A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37361" y="4484359"/>
            <a:ext cx="2338725" cy="2069941"/>
          </a:xfrm>
          <a:prstGeom prst="rect">
            <a:avLst/>
          </a:prstGeom>
        </p:spPr>
      </p:pic>
      <p:pic>
        <p:nvPicPr>
          <p:cNvPr id="22" name="Savoir +">
            <a:hlinkClick r:id="rId11" action="ppaction://hlinksldjump"/>
            <a:extLst>
              <a:ext uri="{FF2B5EF4-FFF2-40B4-BE49-F238E27FC236}">
                <a16:creationId xmlns:a16="http://schemas.microsoft.com/office/drawing/2014/main" id="{8CAD434B-1DE7-6B69-F981-AFB41C9F18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60000">
            <a:off x="9888678" y="4888321"/>
            <a:ext cx="486239" cy="446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Code inversion thermique">
            <a:extLst>
              <a:ext uri="{FF2B5EF4-FFF2-40B4-BE49-F238E27FC236}">
                <a16:creationId xmlns:a16="http://schemas.microsoft.com/office/drawing/2014/main" id="{0FC0F973-615B-7FA4-D0C0-3B5EB3CD73B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24635" y="4458963"/>
            <a:ext cx="1938532" cy="2319533"/>
          </a:xfrm>
          <a:prstGeom prst="rect">
            <a:avLst/>
          </a:prstGeom>
        </p:spPr>
      </p:pic>
      <p:pic>
        <p:nvPicPr>
          <p:cNvPr id="26" name="Savoir +">
            <a:hlinkClick r:id="rId13" action="ppaction://hlinksldjump"/>
            <a:extLst>
              <a:ext uri="{FF2B5EF4-FFF2-40B4-BE49-F238E27FC236}">
                <a16:creationId xmlns:a16="http://schemas.microsoft.com/office/drawing/2014/main" id="{42BDC353-A940-1DA3-D0E4-F3D6100413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60000">
            <a:off x="3967344" y="6220239"/>
            <a:ext cx="486239" cy="446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Savoir +">
            <a:hlinkClick r:id="rId14" action="ppaction://hlinksldjump"/>
            <a:extLst>
              <a:ext uri="{FF2B5EF4-FFF2-40B4-BE49-F238E27FC236}">
                <a16:creationId xmlns:a16="http://schemas.microsoft.com/office/drawing/2014/main" id="{31935299-8945-C74F-9764-C9B91B9CF6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60000">
            <a:off x="7937576" y="6224750"/>
            <a:ext cx="486239" cy="446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23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500"/>
                                        <p:tgtEl>
                                          <p:spTgt spid="31"/>
                                        </p:tgtEl>
                                      </p:cBhvr>
                                    </p:animEffect>
                                  </p:childTnLst>
                                </p:cTn>
                              </p:par>
                              <p:par>
                                <p:cTn id="40" presetID="10"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par>
                                <p:cTn id="48" presetID="10" presetClass="entr" presetSubtype="0" fill="hold"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par>
                                <p:cTn id="56" presetID="10" presetClass="entr" presetSubtype="0" fill="hold"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fade">
                                      <p:cBhvr>
                                        <p:cTn id="5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Grand ?">
            <a:extLst>
              <a:ext uri="{FF2B5EF4-FFF2-40B4-BE49-F238E27FC236}">
                <a16:creationId xmlns:a16="http://schemas.microsoft.com/office/drawing/2014/main" id="{39C93507-CA16-9B55-EB3D-64B7AC8056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20267" r="74062" b="18936"/>
          <a:stretch/>
        </p:blipFill>
        <p:spPr bwMode="auto">
          <a:xfrm>
            <a:off x="7293262" y="1454306"/>
            <a:ext cx="3099763" cy="5265582"/>
          </a:xfrm>
          <a:prstGeom prst="rect">
            <a:avLst/>
          </a:prstGeom>
          <a:noFill/>
          <a:ln>
            <a:noFill/>
          </a:ln>
          <a:effectLst/>
          <a:extLst>
            <a:ext uri="{909E8E84-426E-40DD-AFC4-6F175D3DCCD1}">
              <a14:hiddenFill xmlns:a14="http://schemas.microsoft.com/office/drawing/2010/main">
                <a:blipFill dpi="0" rotWithShape="0">
                  <a:blip/>
                  <a:srcRect t="20267" r="71779" b="1893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Titre">
            <a:extLst>
              <a:ext uri="{FF2B5EF4-FFF2-40B4-BE49-F238E27FC236}">
                <a16:creationId xmlns:a16="http://schemas.microsoft.com/office/drawing/2014/main" id="{A1D87A07-C61E-3BB0-E9D3-88559392922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3500" b="1" dirty="0">
              <a:solidFill>
                <a:srgbClr val="4472C4">
                  <a:lumMod val="75000"/>
                </a:srgbClr>
              </a:solidFill>
              <a:cs typeface="Arial" panose="020B0604020202020204" pitchFamily="34" charset="0"/>
            </a:endParaRPr>
          </a:p>
        </p:txBody>
      </p:sp>
      <p:sp>
        <p:nvSpPr>
          <p:cNvPr id="15" name="Texte Titre">
            <a:extLst>
              <a:ext uri="{FF2B5EF4-FFF2-40B4-BE49-F238E27FC236}">
                <a16:creationId xmlns:a16="http://schemas.microsoft.com/office/drawing/2014/main" id="{780FD753-B5FF-1E62-DF00-ACBD5326035D}"/>
              </a:ext>
            </a:extLst>
          </p:cNvPr>
          <p:cNvSpPr txBox="1">
            <a:spLocks/>
          </p:cNvSpPr>
          <p:nvPr/>
        </p:nvSpPr>
        <p:spPr>
          <a:xfrm>
            <a:off x="1482724" y="1"/>
            <a:ext cx="10709275" cy="111601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a:solidFill>
                  <a:srgbClr val="2F5597"/>
                </a:solidFill>
                <a:latin typeface="+mn-lt"/>
                <a:ea typeface="+mj-ea"/>
                <a:cs typeface="+mj-cs"/>
              </a:defRPr>
            </a:lvl1pPr>
          </a:lstStyle>
          <a:p>
            <a:pPr>
              <a:defRPr/>
            </a:pPr>
            <a:r>
              <a:rPr lang="fr-FR" altLang="fr-FR" sz="3200" dirty="0">
                <a:solidFill>
                  <a:schemeClr val="accent5">
                    <a:lumMod val="75000"/>
                  </a:schemeClr>
                </a:solidFill>
                <a:ea typeface="+mn-ea"/>
                <a:cs typeface="Arial" charset="0"/>
              </a:rPr>
              <a:t>Comment le vent influence-t-il la pollution de l’air ?</a:t>
            </a:r>
          </a:p>
        </p:txBody>
      </p:sp>
      <p:sp>
        <p:nvSpPr>
          <p:cNvPr id="3" name="Texte 1">
            <a:extLst>
              <a:ext uri="{FF2B5EF4-FFF2-40B4-BE49-F238E27FC236}">
                <a16:creationId xmlns:a16="http://schemas.microsoft.com/office/drawing/2014/main" id="{C7A29327-2C67-E15B-C7D1-4409DE96E97C}"/>
              </a:ext>
            </a:extLst>
          </p:cNvPr>
          <p:cNvSpPr>
            <a:spLocks noChangeArrowheads="1"/>
          </p:cNvSpPr>
          <p:nvPr/>
        </p:nvSpPr>
        <p:spPr bwMode="auto">
          <a:xfrm>
            <a:off x="5633357" y="1314372"/>
            <a:ext cx="6090557" cy="4940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50"/>
              </a:spcBef>
            </a:pPr>
            <a:r>
              <a:rPr lang="fr-FR" altLang="fr-FR" sz="2200" dirty="0">
                <a:solidFill>
                  <a:srgbClr val="2F5597"/>
                </a:solidFill>
              </a:rPr>
              <a:t>Son impact peut être </a:t>
            </a:r>
            <a:r>
              <a:rPr lang="fr-FR" altLang="fr-FR" sz="2200" b="1" dirty="0">
                <a:solidFill>
                  <a:srgbClr val="2F5597"/>
                </a:solidFill>
              </a:rPr>
              <a:t>positif</a:t>
            </a:r>
            <a:r>
              <a:rPr lang="fr-FR" altLang="fr-FR" sz="2200" dirty="0">
                <a:solidFill>
                  <a:srgbClr val="2F5597"/>
                </a:solidFill>
              </a:rPr>
              <a:t> ou </a:t>
            </a:r>
            <a:r>
              <a:rPr lang="fr-FR" altLang="fr-FR" sz="2200" b="1" dirty="0">
                <a:solidFill>
                  <a:srgbClr val="2F5597"/>
                </a:solidFill>
              </a:rPr>
              <a:t>négatif.</a:t>
            </a:r>
          </a:p>
          <a:p>
            <a:pPr>
              <a:spcBef>
                <a:spcPts val="450"/>
              </a:spcBef>
            </a:pPr>
            <a:endParaRPr lang="fr-FR" altLang="fr-FR" sz="2200" b="1" dirty="0">
              <a:solidFill>
                <a:srgbClr val="2F5597"/>
              </a:solidFill>
            </a:endParaRPr>
          </a:p>
          <a:p>
            <a:pPr>
              <a:spcBef>
                <a:spcPts val="450"/>
              </a:spcBef>
            </a:pPr>
            <a:r>
              <a:rPr lang="fr-FR" altLang="fr-FR" sz="2200" dirty="0">
                <a:solidFill>
                  <a:srgbClr val="2F5597"/>
                </a:solidFill>
              </a:rPr>
              <a:t>Le vent est favorable à </a:t>
            </a:r>
            <a:r>
              <a:rPr lang="fr-FR" altLang="fr-FR" sz="2200" b="1" dirty="0">
                <a:solidFill>
                  <a:srgbClr val="2F5597"/>
                </a:solidFill>
              </a:rPr>
              <a:t>la dispersion des polluants</a:t>
            </a:r>
            <a:r>
              <a:rPr lang="fr-FR" altLang="fr-FR" sz="2200" dirty="0">
                <a:solidFill>
                  <a:srgbClr val="2F5597"/>
                </a:solidFill>
              </a:rPr>
              <a:t>. Il intervient par </a:t>
            </a:r>
            <a:r>
              <a:rPr lang="fr-FR" altLang="fr-FR" sz="2200" b="1" dirty="0">
                <a:solidFill>
                  <a:srgbClr val="2F5597"/>
                </a:solidFill>
              </a:rPr>
              <a:t>sa direction pour orienter les panaches de fumées </a:t>
            </a:r>
            <a:r>
              <a:rPr lang="fr-FR" altLang="fr-FR" sz="2200" dirty="0">
                <a:solidFill>
                  <a:srgbClr val="2F5597"/>
                </a:solidFill>
              </a:rPr>
              <a:t>ou </a:t>
            </a:r>
            <a:r>
              <a:rPr lang="fr-FR" altLang="fr-FR" sz="2200" b="1" dirty="0">
                <a:solidFill>
                  <a:srgbClr val="2F5597"/>
                </a:solidFill>
              </a:rPr>
              <a:t>par sa vitesse pour déplacer les polluants.</a:t>
            </a:r>
          </a:p>
          <a:p>
            <a:pPr>
              <a:spcBef>
                <a:spcPts val="450"/>
              </a:spcBef>
            </a:pPr>
            <a:endParaRPr lang="fr-FR" altLang="fr-FR" sz="2200" dirty="0">
              <a:solidFill>
                <a:srgbClr val="2F5597"/>
              </a:solidFill>
            </a:endParaRPr>
          </a:p>
          <a:p>
            <a:pPr>
              <a:spcBef>
                <a:spcPts val="450"/>
              </a:spcBef>
            </a:pPr>
            <a:r>
              <a:rPr lang="fr-FR" altLang="fr-FR" sz="2200" dirty="0">
                <a:solidFill>
                  <a:srgbClr val="2F5597"/>
                </a:solidFill>
              </a:rPr>
              <a:t>De manière simplifiée, le vent, selon </a:t>
            </a:r>
            <a:r>
              <a:rPr lang="fr-FR" altLang="fr-FR" sz="2200" b="1" dirty="0">
                <a:solidFill>
                  <a:srgbClr val="2F5597"/>
                </a:solidFill>
              </a:rPr>
              <a:t>sa direction </a:t>
            </a:r>
            <a:r>
              <a:rPr lang="fr-FR" altLang="fr-FR" sz="2200" dirty="0">
                <a:solidFill>
                  <a:srgbClr val="2F5597"/>
                </a:solidFill>
              </a:rPr>
              <a:t>et </a:t>
            </a:r>
            <a:r>
              <a:rPr lang="fr-FR" altLang="fr-FR" sz="2200" b="1" dirty="0">
                <a:solidFill>
                  <a:srgbClr val="2F5597"/>
                </a:solidFill>
              </a:rPr>
              <a:t>son intensité</a:t>
            </a:r>
            <a:r>
              <a:rPr lang="fr-FR" altLang="fr-FR" sz="2200" dirty="0">
                <a:solidFill>
                  <a:srgbClr val="2F5597"/>
                </a:solidFill>
              </a:rPr>
              <a:t>, peut </a:t>
            </a:r>
            <a:r>
              <a:rPr lang="fr-FR" altLang="fr-FR" sz="2200" b="1" dirty="0">
                <a:solidFill>
                  <a:srgbClr val="2F5597"/>
                </a:solidFill>
              </a:rPr>
              <a:t>disperser les polluants </a:t>
            </a:r>
            <a:r>
              <a:rPr lang="fr-FR" altLang="fr-FR" sz="2200" dirty="0">
                <a:solidFill>
                  <a:srgbClr val="2F5597"/>
                </a:solidFill>
              </a:rPr>
              <a:t>ou </a:t>
            </a:r>
            <a:r>
              <a:rPr lang="fr-FR" altLang="fr-FR" sz="2200" b="1" dirty="0">
                <a:solidFill>
                  <a:srgbClr val="2F5597"/>
                </a:solidFill>
              </a:rPr>
              <a:t>bien les concentrer sur une zone géographique réduite.</a:t>
            </a:r>
          </a:p>
          <a:p>
            <a:pPr>
              <a:spcBef>
                <a:spcPts val="450"/>
              </a:spcBef>
            </a:pPr>
            <a:endParaRPr lang="fr-FR" altLang="fr-FR" sz="2200" dirty="0">
              <a:solidFill>
                <a:srgbClr val="2F5597"/>
              </a:solidFill>
            </a:endParaRPr>
          </a:p>
          <a:p>
            <a:pPr>
              <a:spcBef>
                <a:spcPts val="450"/>
              </a:spcBef>
            </a:pPr>
            <a:r>
              <a:rPr lang="fr-FR" altLang="fr-FR" sz="2200" dirty="0">
                <a:solidFill>
                  <a:srgbClr val="2F5597"/>
                </a:solidFill>
              </a:rPr>
              <a:t>Le vent peut </a:t>
            </a:r>
            <a:r>
              <a:rPr lang="fr-FR" altLang="fr-FR" sz="2200" b="1" dirty="0">
                <a:solidFill>
                  <a:srgbClr val="2F5597"/>
                </a:solidFill>
              </a:rPr>
              <a:t>transporter des particules </a:t>
            </a:r>
            <a:r>
              <a:rPr lang="fr-FR" altLang="fr-FR" sz="2200" dirty="0">
                <a:solidFill>
                  <a:srgbClr val="2F5597"/>
                </a:solidFill>
              </a:rPr>
              <a:t>sur de </a:t>
            </a:r>
            <a:r>
              <a:rPr lang="fr-FR" altLang="fr-FR" sz="2200" b="1" dirty="0">
                <a:solidFill>
                  <a:srgbClr val="2F5597"/>
                </a:solidFill>
              </a:rPr>
              <a:t>très</a:t>
            </a:r>
          </a:p>
          <a:p>
            <a:pPr>
              <a:spcBef>
                <a:spcPts val="450"/>
              </a:spcBef>
            </a:pPr>
            <a:r>
              <a:rPr lang="fr-FR" altLang="fr-FR" sz="2200" b="1" dirty="0">
                <a:solidFill>
                  <a:srgbClr val="2F5597"/>
                </a:solidFill>
              </a:rPr>
              <a:t>longues distances (nuages de sable, pollens…).</a:t>
            </a:r>
          </a:p>
        </p:txBody>
      </p:sp>
      <p:pic>
        <p:nvPicPr>
          <p:cNvPr id="7" name="Image vent">
            <a:extLst>
              <a:ext uri="{FF2B5EF4-FFF2-40B4-BE49-F238E27FC236}">
                <a16:creationId xmlns:a16="http://schemas.microsoft.com/office/drawing/2014/main" id="{0F47ACDD-99EF-9D69-3788-858A20217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486" y="3025391"/>
            <a:ext cx="3778645" cy="2123412"/>
          </a:xfrm>
          <a:prstGeom prst="rect">
            <a:avLst/>
          </a:prstGeom>
        </p:spPr>
      </p:pic>
      <p:pic>
        <p:nvPicPr>
          <p:cNvPr id="8" name="Picto Retour">
            <a:hlinkClick r:id="rId4" action="ppaction://hlinksldjump"/>
            <a:extLst>
              <a:ext uri="{FF2B5EF4-FFF2-40B4-BE49-F238E27FC236}">
                <a16:creationId xmlns:a16="http://schemas.microsoft.com/office/drawing/2014/main" id="{2C737DFF-13F5-1E1E-A352-62435F915C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1549" y="5661025"/>
            <a:ext cx="596157" cy="567075"/>
          </a:xfrm>
          <a:prstGeom prst="rect">
            <a:avLst/>
          </a:prstGeom>
        </p:spPr>
      </p:pic>
    </p:spTree>
    <p:extLst>
      <p:ext uri="{BB962C8B-B14F-4D97-AF65-F5344CB8AC3E}">
        <p14:creationId xmlns:p14="http://schemas.microsoft.com/office/powerpoint/2010/main" val="207985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ISQUESTION" val="1"/>
  <p:tag name="PSQ_TYPE_REPONSE" val="0"/>
  <p:tag name="NUMQUESTION" val="1_1"/>
</p:tagLst>
</file>

<file path=ppt/tags/tag10.xml><?xml version="1.0" encoding="utf-8"?>
<p:tagLst xmlns:a="http://schemas.openxmlformats.org/drawingml/2006/main" xmlns:r="http://schemas.openxmlformats.org/officeDocument/2006/relationships" xmlns:p="http://schemas.openxmlformats.org/presentationml/2006/main">
  <p:tag name="ISQUESTION" val="1"/>
  <p:tag name="PSQ_TYPE_REPONSE" val="0"/>
  <p:tag name="NUMQUESTION" val="1_7"/>
</p:tagLst>
</file>

<file path=ppt/tags/tag11.xml><?xml version="1.0" encoding="utf-8"?>
<p:tagLst xmlns:a="http://schemas.openxmlformats.org/drawingml/2006/main" xmlns:r="http://schemas.openxmlformats.org/officeDocument/2006/relationships" xmlns:p="http://schemas.openxmlformats.org/presentationml/2006/main">
  <p:tag name="REPJUSTE" val="1"/>
  <p:tag name="REPJUSTE_FORMATE" val="1"/>
</p:tagLst>
</file>

<file path=ppt/tags/tag2.xml><?xml version="1.0" encoding="utf-8"?>
<p:tagLst xmlns:a="http://schemas.openxmlformats.org/drawingml/2006/main" xmlns:r="http://schemas.openxmlformats.org/officeDocument/2006/relationships" xmlns:p="http://schemas.openxmlformats.org/presentationml/2006/main">
  <p:tag name="REPJUSTE" val="3"/>
  <p:tag name="REPJUSTE_FORMATE" val="3"/>
</p:tagLst>
</file>

<file path=ppt/tags/tag3.xml><?xml version="1.0" encoding="utf-8"?>
<p:tagLst xmlns:a="http://schemas.openxmlformats.org/drawingml/2006/main" xmlns:r="http://schemas.openxmlformats.org/officeDocument/2006/relationships" xmlns:p="http://schemas.openxmlformats.org/presentationml/2006/main">
  <p:tag name="ISQUESTION" val="1"/>
  <p:tag name="PSQ_TYPE_REPONSE" val="0"/>
  <p:tag name="NUMQUESTION" val="1_2"/>
</p:tagLst>
</file>

<file path=ppt/tags/tag4.xml><?xml version="1.0" encoding="utf-8"?>
<p:tagLst xmlns:a="http://schemas.openxmlformats.org/drawingml/2006/main" xmlns:r="http://schemas.openxmlformats.org/officeDocument/2006/relationships" xmlns:p="http://schemas.openxmlformats.org/presentationml/2006/main">
  <p:tag name="ISQUESTION" val="1"/>
  <p:tag name="PSQ_TYPE_REPONSE" val="0"/>
  <p:tag name="NUMQUESTION" val="1_3"/>
</p:tagLst>
</file>

<file path=ppt/tags/tag5.xml><?xml version="1.0" encoding="utf-8"?>
<p:tagLst xmlns:a="http://schemas.openxmlformats.org/drawingml/2006/main" xmlns:r="http://schemas.openxmlformats.org/officeDocument/2006/relationships" xmlns:p="http://schemas.openxmlformats.org/presentationml/2006/main">
  <p:tag name="ISQUESTION" val="1"/>
  <p:tag name="PSQ_TYPE_REPONSE" val="0"/>
  <p:tag name="NUMQUESTION" val="1_4"/>
</p:tagLst>
</file>

<file path=ppt/tags/tag6.xml><?xml version="1.0" encoding="utf-8"?>
<p:tagLst xmlns:a="http://schemas.openxmlformats.org/drawingml/2006/main" xmlns:r="http://schemas.openxmlformats.org/officeDocument/2006/relationships" xmlns:p="http://schemas.openxmlformats.org/presentationml/2006/main">
  <p:tag name="ISQUESTION" val="1"/>
  <p:tag name="PSQ_TYPE_REPONSE" val="0"/>
  <p:tag name="NUMQUESTION" val="1_5"/>
</p:tagLst>
</file>

<file path=ppt/tags/tag7.xml><?xml version="1.0" encoding="utf-8"?>
<p:tagLst xmlns:a="http://schemas.openxmlformats.org/drawingml/2006/main" xmlns:r="http://schemas.openxmlformats.org/officeDocument/2006/relationships" xmlns:p="http://schemas.openxmlformats.org/presentationml/2006/main">
  <p:tag name="REPJUSTE" val="1"/>
  <p:tag name="REPJUSTE_FORMATE" val="1"/>
</p:tagLst>
</file>

<file path=ppt/tags/tag8.xml><?xml version="1.0" encoding="utf-8"?>
<p:tagLst xmlns:a="http://schemas.openxmlformats.org/drawingml/2006/main" xmlns:r="http://schemas.openxmlformats.org/officeDocument/2006/relationships" xmlns:p="http://schemas.openxmlformats.org/presentationml/2006/main">
  <p:tag name="ISQUESTION" val="1"/>
  <p:tag name="PSQ_TYPE_REPONSE" val="0"/>
  <p:tag name="NUMQUESTION" val="1_6"/>
</p:tagLst>
</file>

<file path=ppt/tags/tag9.xml><?xml version="1.0" encoding="utf-8"?>
<p:tagLst xmlns:a="http://schemas.openxmlformats.org/drawingml/2006/main" xmlns:r="http://schemas.openxmlformats.org/officeDocument/2006/relationships" xmlns:p="http://schemas.openxmlformats.org/presentationml/2006/main">
  <p:tag name="REPJUSTE" val="2"/>
  <p:tag name="REPJUSTE_FORMATE" val="2"/>
</p:tagLst>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xml-stylesheet type='text/xsl' href='C:\Program Files (x86)\QuizzBox\XmlXsl\Proprietes_ppt.xsl'?>
<QUESTIONNAIRE>
  <!--Version de génération du fichier-->
  <VersionGenerationXml>2</VersionGenerationXml>
  <TRADUCTION>
    <XML_ET>et</XML_ET>
    <XML_PAR_DEFAUT>Par défaut</XML_PAR_DEFAUT>
    <XML_LIB_VALEUR_DEFAUT>(Par défaut)</XML_LIB_VALEUR_DEFAUT>
    <XML_ERREUR>Erreur</XML_ERREUR>
    <XML_ERREUR_THEME>Erreur sur le thème</XML_ERREUR_THEME>
    <XML_ERREUR_QUESTION>Erreur sur la question</XML_ERREUR_QUESTION>
    <XML_ERREUR_REPONSE>Erreur sur la réponse</XML_ERREUR_REPONSE>
    <XML_QUESTIONNAIRE_FAMILLE>Famille</XML_QUESTIONNAIRE_FAMILLE>
    <XML_QUESTIONNAIRE_DATE_VALIDITE_DEBUT>Date de début de validité</XML_QUESTIONNAIRE_DATE_VALIDITE_DEBUT>
    <XML_QUESTIONNAIRE_DATE_VALIDITE_FIN>Date de fin de validité</XML_QUESTIONNAIRE_DATE_VALIDITE_FIN>
    <XML_QUESTIONNAIRE_DATE_DE_CREATION>Date de création</XML_QUESTIONNAIRE_DATE_DE_CREATION>
    <XML_QUESTIONNAIRE_DATE_MAJ>Date de dernière mise à jour</XML_QUESTIONNAIRE_DATE_MAJ>
    <XML_QUESTIONNAIRE_MODELE_COLLECTIF>Modèle pour l'export collectif</XML_QUESTIONNAIRE_MODELE_COLLECTIF>
    <XML_QUESTIONNAIRE_MODELE_INDIVIDUEL>Modèle pour l'export individuel</XML_QUESTIONNAIRE_MODELE_INDIVIDUEL>
    <XML_QUESTIONNAIRE_MODELE_RES_INSTANT>Modèles de résultats instantanés</XML_QUESTIONNAIRE_MODELE_RES_INSTANT>
    <XML_QUESTIONNAIRE_MODELE_RES_INSTANT_REP_JUSTE>questions à réponses justes</XML_QUESTIONNAIRE_MODELE_RES_INSTANT_REP_JUSTE>
    <XML_QUESTIONNAIRE_MODELE_RES_INSTANT_REP_JUSTEORDO>questions à réponses justes avec ordonnancement</XML_QUESTIONNAIRE_MODELE_RES_INSTANT_REP_JUSTEORDO>
    <XML_QUESTIONNAIRE_MODELE_RES_INSTANT_SONDAGE>questions sondage</XML_QUESTIONNAIRE_MODELE_RES_INSTANT_SONDAGE>
    <XML_QUESTIONNAIRE_MODELE_RES_INSTANT_CUMUL>cumul</XML_QUESTIONNAIRE_MODELE_RES_INSTANT_CUMUL>
    <XML_QUESTIONNAIRE_NB_POINTS_MINI>Points min par question</XML_QUESTIONNAIRE_NB_POINTS_MINI>
    <XML_QUESTIONNAIRE_NB_POINTS_REP_JUSTE>Points par réponse juste</XML_QUESTIONNAIRE_NB_POINTS_REP_JUSTE>
    <XML_QUESTIONNAIRE_NOTE_MAX>Questionnaire noté sur</XML_QUESTIONNAIRE_NOTE_MAX>
    <XML_QUESTIONNAIRE_NOTE_MIN>Note mini</XML_QUESTIONNAIRE_NOTE_MIN>
    <XML_QUESTIONNAIRE_METHODE_CALCUL>Méthode de calcul de points</XML_QUESTIONNAIRE_METHODE_CALCUL>
    <XML_QUESTIONNAIRE_METHODE_CALCUL_ADDITION>Addition</XML_QUESTIONNAIRE_METHODE_CALCUL_ADDITION>
    <XML_QUESTIONNAIRE_METHODE_CALCUL_POURCENTAGE>Pourcentage</XML_QUESTIONNAIRE_METHODE_CALCUL_POURCENTAGE>
    <XML_QUESTIONNAIRE_METHODE_CALCUL_REPARTITION>Répartition</XML_QUESTIONNAIRE_METHODE_CALCUL_REPARTITION>
    <XML_QUESTIONNAIRE_NOTE_REUSSITE>Note réussite</XML_QUESTIONNAIRE_NOTE_REUSSITE>
    <XML_QUESTIONNAIRE_QUESTIONNAIRE>Questionnaire</XML_QUESTIONNAIRE_QUESTIONNAIRE>
    <XML_QUESTIONNAIRE_REPONSE_EXACTE>Type de réponses</XML_QUESTIONNAIRE_REPONSE_EXACTE>
    <XML_QUESTIONNAIRE_REPONSE_UNIQUE>Nb réponses par question</XML_QUESTIONNAIRE_REPONSE_UNIQUE>
    <XML_QUESTIONNAIRE_NB_POINTS_REP_FAUSSE>Points par réponse fausse</XML_QUESTIONNAIRE_NB_POINTS_REP_FAUSSE>
    <XML_QUESTIONNAIRE_NB_POINTS_REP_FAUSSE_AUTO>Auto</XML_QUESTIONNAIRE_NB_POINTS_REP_FAUSSE_AUTO>
    <XML_QUESTIONNAIRE_NB_POINTS_REP_OUBLI>Points par réponse oubliée</XML_QUESTIONNAIRE_NB_POINTS_REP_OUBLI>
    <XML_QUESTIONNAIRE_NB_POINTS_REP_JUSTE_MAL_PLACE>Points par réponse dans le désordre</XML_QUESTIONNAIRE_NB_POINTS_REP_JUSTE_MAL_PLACE>
    <XML_QUESTIONNAIRE_NB_POINTS_PAS_REPONDU>Points quand on ne répond pas</XML_QUESTIONNAIRE_NB_POINTS_PAS_REPONDU>
    <XML_QUESTIONNAIRE_NB_POINTS_MAXI>Points max par question</XML_QUESTIONNAIRE_NB_POINTS_MAXI>
    <XML_QUESTIONNAIRE_NO_REPONSE_PAS_REPONDU>N° réponse type "Pas répondu"</XML_QUESTIONNAIRE_NO_REPONSE_PAS_REPONDU>
    <XML_QUESTIONNAIRE_LIMITE_TEMPS>Limite de temps</XML_QUESTIONNAIRE_LIMITE_TEMPS>
    <XML_QUESTIONNAIRE_AUTOSWITCH>Passage auto à la question suivante</XML_QUESTIONNAIRE_AUTOSWITCH>
    <XML_QUESTIONNAIRE_LIBELLE_FORMATION>Libellé de formation</XML_QUESTIONNAIRE_LIBELLE_FORMATION>
    <XML_QUESTIONNAIRE_OUI>Oui</XML_QUESTIONNAIRE_OUI>
    <XML_QUESTIONNAIRE_NON>Non</XML_QUESTIONNAIRE_NON>
    <XML_QUESTIONNAIRE_SECONDES>secondes</XML_QUESTIONNAIRE_SECONDES>
    <XML_QUESTIONNAIRE_NB_TOTAL_QUESTIONS>Nombre total de questions</XML_QUESTIONNAIRE_NB_TOTAL_QUESTIONS>
    <XML_QUESTIONNAIRE_MODELE_EXPORT_TO_EXPORT>Modèles à utiliser pour export de résultats</XML_QUESTIONNAIRE_MODELE_EXPORT_TO_EXPORT>
    <XML_QUESTIONNAIRE_NOTE_MIN>Note mini</XML_QUESTIONNAIRE_NOTE_MIN>
    <XML_QUESTIONNAIRE_METHODE_CALCUL>Méthode de calcul de points</XML_QUESTIONNAIRE_METHODE_CALCUL>
    <XML_QUESTIONNAIRE_REFERENCE_QUESTIONNAIRE>Référence du questionnaire</XML_QUESTIONNAIRE_REFERENCE_QUESTIONNAIRE>
    <XML_QUESTIONNAIRE_REPONSE_MODIFIABLE>Réponses modifiables</XML_QUESTIONNAIRE_REPONSE_MODIFIABLE>
    <XML_QUESTIONNAIRE_AFFICHAGE_BARRE_NAVIGATION>Mode d'affichage de la barre de navigation</XML_QUESTIONNAIRE_AFFICHAGE_BARRE_NAVIGATION>
    <XML_QUESTIONNAIRE_VALIDATION_AUTO_REPONSE_UNIQUE>Validation automatique des réponses unique</XML_QUESTIONNAIRE_VALIDATION_AUTO_REPONSE_UNIQUE>
    <XML_DIAPO>Diapositive</XML_DIAPO>
    <XML_THEME_CALCUL_POINT>Calcul Point</XML_THEME_CALCUL_POINT>
    <XML_THEME_MINIMA>Minima</XML_THEME_MINIMA>
    <XML_THEME_THEME>Thème</XML_THEME_THEME>
    <XML_THEME_COMMENTAIRE>Commentaires</XML_THEME_COMMENTAIRE>
    <XML_QUESTION_NO_REPONSE_PAS_REPONDU>N° réponse type "Pas répondu"</XML_QUESTION_NO_REPONSE_PAS_REPONDU>
    <XML_QUESTION_COEFFICIENT>Coefficient</XML_QUESTION_COEFFICIENT>
    <XML_QUESTION_LIB_THEME>Thème</XML_QUESTION_LIB_THEME>
    <XML_QUESTION_ELIMINATOIRE>Eliminatoire</XML_QUESTION_ELIMINATOIRE>
    <XML_QUESTION_NB_POINTS_MIN>Points min</XML_QUESTION_NB_POINTS_MIN>
    <XML_QUESTION_METHODE_CALCUL>Méthode de calcul de points</XML_QUESTION_METHODE_CALCUL>
    <XML_QUESTION_PIVOT>Pivot</XML_QUESTION_PIVOT>
    <XML_QUESTION_TYPE_REPONSE>Type de réponse</XML_QUESTION_TYPE_REPONSE>
    <XML_QUESTION_MIROIR>Miroir</XML_QUESTION_MIROIR>
    <XML_QUESTION_NB_POINTS_MAX>Points max</XML_QUESTION_NB_POINTS_MAX>
    <XML_QUESTION_NB_POINTS_REP_FAUSSE>Points par réponse fausse</XML_QUESTION_NB_POINTS_REP_FAUSSE>
    <XML_QUESTION_NB_POINTS_REP_JUSTE>Points par réponse juste</XML_QUESTION_NB_POINTS_REP_JUSTE>
    <XML_QUESTION_NUM_QUESTION_THEME>N° question du thème</XML_QUESTION_NUM_QUESTION_THEME>
    <XML_QUESTION_POINTS_MAX_SI_REP_JUSTE>Points max, dynamique ?</XML_QUESTION_POINTS_MAX_SI_REP_JUSTE>
    <XML_QUESTION_QUESTION>Question</XML_QUESTION_QUESTION>
    <XML_QUESTION_SOLUTION>Solution</XML_QUESTION_SOLUTION>
    <XML_QUESTION_REPONSE_UNIQUE>Nb réponses par question</XML_QUESTION_REPONSE_UNIQUE>
    <XML_QUESTION_NB_POINTS_REP_OUBLI>Points par réponse oubliée</XML_QUESTION_NB_POINTS_REP_OUBLI>
    <XML_QUESTION_NB_POINTS_REP_MAL_PLACE>Points par réponse dans le désordre</XML_QUESTION_NB_POINTS_REP_MAL_PLACE>
    <XML_QUESTION_PAS_REPONDU>Points quand on ne répond pas</XML_QUESTION_PAS_REPONDU>
    <XML_QUESTION_TEMPS_REPONSE>Temps de réponse</XML_QUESTION_TEMPS_REPONSE>
    <XML_QUESTION_ORDONNENCEMENT>Ordonnancement des réponses</XML_QUESTION_ORDONNENCEMENT>
    <XML_QUESTION_MODELE_RES_INSTANT>Modèle de résultats instantanés</XML_QUESTION_MODELE_RES_INSTANT>
    <XML_QUESTION_REFERENCE_QUESTION>Référence</XML_QUESTION_REFERENCE_QUESTION>
    <XML_QUESTION_PLAGE>Plage</XML_QUESTION_PLAGE>
    <XML_QUESTION_TOLERANCE>Tolérance</XML_QUESTION_TOLERANCE>
    <XML_QUESTION_DELAI_AVANT_REPONSE>Délai avant réponse</XML_QUESTION_DELAI_AVANT_REPONSE>
    <XML_QUESTION_MALUS_TEMPS>Malus temps</XML_QUESTION_MALUS_TEMPS>
    <XML_QUESTION_BONUS_PLACE>Bonus place</XML_QUESTION_BONUS_PLACE>
    <XML_QUESTION_CUSTOM_PROPERTY>Propriété personnalisée</XML_QUESTION_CUSTOM_PROPERTY>
    <XML_REPONSE_LISTE>Liste des réponses</XML_REPONSE_LISTE>
    <XML_REPONSES_TEXTE>Réponses</XML_REPONSES_TEXTE>
    <XML_ITEM_A_EVALUER>Items à évaluer</XML_ITEM_A_EVALUER>
  </TRADUCTION>
  <LIB_QUESTIONNAIRE valeur="FAEM250929-Module-Surveillance-WB-V1.2-avec modif-Dominque-Robin">FAEM250929-Module-Surveillance-WB-V1.2-avec modif-Dominque-Robin</LIB_QUESTIONNAIRE>
  <NOM_FICHIER valeur="FAEM250929-Module-Surveillance-WB-V1.2-avec modif-Dominque-Robin.pptx">FAEM250929-Module-Surveillance-WB-V1.2-avec modif-Dominque-Robin.pptx</NOM_FICHIER>
  <FAMILLE valeur=""/>
  <EXPORT_COL valeur="">(Par défaut)</EXPORT_COL>
  <EXPORT_INDIV valeur="">(Par défaut)</EXPORT_INDIV>
  <RES_INSTANTANE_Q_REP_JUSTE valeur="">(Par défaut)</RES_INSTANTANE_Q_REP_JUSTE>
  <RES_INSTANTANE_Q_REP_JUSTE_ORD valeur="">(Par défaut)</RES_INSTANTANE_Q_REP_JUSTE_ORD>
  <RES_INSTANTANE_Q_REP_SONDAGE valeur="">(Par défaut)</RES_INSTANTANE_Q_REP_SONDAGE>
  <RES_INSTANTANE_CUMUL valeur="">(Par défaut)</RES_INSTANTANE_CUMUL>
  <NB_POINT_MINI valeur="0">0</NB_POINT_MINI>
  <NB_POINT_REP_FAUSSE valeur="99999999">Auto</NB_POINT_REP_FAUSSE>
  <NB_POINT_REP_JUSTE valeur="1">1</NB_POINT_REP_JUSTE>
  <NB_POINT_REP_OUBLI valeur="0">0</NB_POINT_REP_OUBLI>
  <NB_POINT_REP_JUSTE_MAL_PLACE valeur="0">0</NB_POINT_REP_JUSTE_MAL_PLACE>
  <NB_POINT_PAS_REPONDU valeur="0">0</NB_POINT_PAS_REPONDU>
  <NO_REPONSE_PAS_REPONDU valeur=""/>
  <METHODE_CALCUL_POINT valeur="3">Répartition</METHODE_CALCUL_POINT>
  <NB_POINT_MAXI valeur="1">1</NB_POINT_MAXI>
  <LIBELLE_FORMATION valeur=""/>
  <AUTOSWITCH valeur="0">Non</AUTOSWITCH>
  <LIMITE_TEMPS valeur="False">Non</LIMITE_TEMPS>
  <TEMPS_REPONSE valeur=""/>
  <NOTE_MAX valeur=""/>
  <NOTE_MIN valeur=""/>
  <DATE_VALIDITE_DEBUT valeur=""/>
  <DATE_VALIDITE_FIN valeur=""/>
  <NOTE_REUSSITE valeur=""/>
  <REPERTOIRE valeur="N:\__Dossiers-2025\Surveillance 2025\">N:\__Dossiers-2025\Surveillance 2025\</REPERTOIRE>
  <REPONSE_UNIQUE valeur="True">1 réponse</REPONSE_UNIQUE>
  <REPONSES_EXACTES valeur="True">Réponses exactes</REPONSES_EXACTES>
  <REFERENCE_QUESTIONNAIRE valeur=""/>
  <REPONSE_MODIFIABLE valeur="">(Par défaut)</REPONSE_MODIFIABLE>
  <AFFICHAGE_BARRE_NAVIGATION valeur="">(Par défaut)</AFFICHAGE_BARRE_NAVIGATION>
  <VALIDATION_AUTO_REPONSE_UNIQUE valeur="">(Par défaut)</VALIDATION_AUTO_REPONSE_UNIQUE>
  <CODE_VERROUILLAGE valeur=""/>
  <VERSION valeur=""/>
  <VersionAutoIncGenerationXml valeur="3">3</VersionAutoIncGenerationXml>
  <CHEMIN_DIAPOS>C:\QuizzBoxData\Img\FAEM250929-Module-Surveillance-WB-V1.2-avec modif-Dominque-Robin\sl</CHEMIN_DIAPOS>
  <DATE_MAJ>02/10/2025 13:54:43</DATE_MAJ>
  <DATE_CREATION>03/03/2025 08:59:09</DATE_CREATION>
  <NB_TOTAL_QUESTIONS>7</NB_TOTAL_QUESTIONS>
  <ITEM TYPE="Q">
    <NUM_DIAPO>79</NUM_DIAPO>
    <NUM_QUESTION valeur="1">1</NUM_QUESTION>
    <NUM_THEME valeur="1">1</NUM_THEME>
    <NUM_QUESTION_UTIL valeur=""/>
    <LIB_QUESTION valeur="Selon toi, à partir de quelle taille les particules  peuvent-elles arriver dans le sang ?">Selon toi, à partir de quelle taille les particules  peuvent-elles arriver dans le sang ?</LIB_QUESTION>
    <ELIMINATOIRE valeur="False">Non</ELIMINATOIRE>
    <NB_POINT_MINI_Q valeur="">(Par défaut)</NB_POINT_MINI_Q>
    <METHODE_CALCUL_POINT_Q valeur="">(Par défaut)</METHODE_CALCUL_POINT_Q>
    <NB_POINT_MAXI_Q valeur="">(Par défaut)</NB_POINT_MAXI_Q>
    <NO_REPONSE_PAS_REPONDU valeur=""/>
    <NUM_QUESTION_THEME valeur="1">1</NUM_QUESTION_THEME>
    <COEFFICIENT valeur="1">1</COEFFICIENT>
    <SOLUTION valeur="3">3</SOLUTION>
    <NB_POINT_REP_JUSTE_Q valeur="">(Par défaut)</NB_POINT_REP_JUSTE_Q>
    <NB_POINT_REP_FAUSSE_Q valeur="">(Par défaut)</NB_POINT_REP_FAUSSE_Q>
    <NB_POINT_REP_OUBLI_Q valeur="">(Par défaut)</NB_POINT_REP_OUBLI_Q>
    <ORDONNENCEMENT valeur="False">Non</ORDONNENCEMENT>
    <TEMPS_REPONSE_Q valeur="">(Par défaut)</TEMPS_REPONSE_Q>
    <NB_POINT_REP_JUSTE_MAL_PLACE_Q valeur="">(Par défaut)</NB_POINT_REP_JUSTE_MAL_PLACE_Q>
    <NB_POINT_PAS_REPONDU_Q valeur="">(Par défaut)</NB_POINT_PAS_REPONDU_Q>
    <LIB_THEME valeur="">(Par défaut)</LIB_THEME>
    <REPONSE_UNIQUE valeur="">(Par défaut)</REPONSE_UNIQUE>
    <RES_INSTANTANE valeur="">(Par défaut)</RES_INSTANTANE>
    <PIVOT valeur="">Non</PIVOT>
    <TYPE_REPONSE valeur="0">Choix</TYPE_REPONSE>
    <MIROIR valeur=""/>
    <LIMITE_TEMPS valeur="">(Par défaut)</LIMITE_TEMPS>
    <PLAGE_MIN valeur=""/>
    <PLAGE_MAX valeur=""/>
    <DELAI_AVANT_REPONSE valeur=""/>
    <TOLERANCE_MIN_NUMERIQUE valeur=""/>
    <TOLERANCE_MAX_NUMERIQUE valeur=""/>
    <MALUS_TEMPS valeur=""/>
    <BONUS_PLACE valeur=""/>
    <REPONSE>
      <NUM_REPONSE valeur="1">2</NUM_REPONSE>
      <LIB_REPONSE valeur="2,5 à 10 µm">ErreurDataXml</LIB_REPONSE>
      <POINT valeur=""/>
    </REPONSE>
  </ITEM>
  <ITEM TYPE="Q">
    <NUM_DIAPO>93</NUM_DIAPO>
    <NUM_QUESTION valeur="2">2</NUM_QUESTION>
    <NUM_THEME valeur="1">1</NUM_THEME>
    <NUM_QUESTION_UTIL valeur=""/>
    <LIB_QUESTION valeur="Que faut-il faire lors d’un pic de pollution ?">Que faut-il faire lors d’un pic de pollution ?</LIB_QUESTION>
    <ELIMINATOIRE valeur="False">Non</ELIMINATOIRE>
    <NB_POINT_MINI_Q valeur="">(Par défaut)</NB_POINT_MINI_Q>
    <METHODE_CALCUL_POINT_Q valeur="">(Par défaut)</METHODE_CALCUL_POINT_Q>
    <NB_POINT_MAXI_Q valeur="">(Par défaut)</NB_POINT_MAXI_Q>
    <NO_REPONSE_PAS_REPONDU valeur=""/>
    <NUM_QUESTION_THEME valeur="2">2</NUM_QUESTION_THEME>
    <COEFFICIENT valeur="1">1</COEFFICIENT>
    <SOLUTION valeur="">Sondage</SOLUTION>
    <NB_POINT_REP_JUSTE_Q valeur="">(Par défaut)</NB_POINT_REP_JUSTE_Q>
    <NB_POINT_REP_FAUSSE_Q valeur="">(Par défaut)</NB_POINT_REP_FAUSSE_Q>
    <NB_POINT_REP_OUBLI_Q valeur="">(Par défaut)</NB_POINT_REP_OUBLI_Q>
    <ORDONNENCEMENT valeur="False">Non</ORDONNENCEMENT>
    <TEMPS_REPONSE_Q valeur="">(Par défaut)</TEMPS_REPONSE_Q>
    <NB_POINT_REP_JUSTE_MAL_PLACE_Q valeur="">(Par défaut)</NB_POINT_REP_JUSTE_MAL_PLACE_Q>
    <NB_POINT_PAS_REPONDU_Q valeur="">(Par défaut)</NB_POINT_PAS_REPONDU_Q>
    <LIB_THEME valeur="">(Par défaut)</LIB_THEME>
    <REPONSE_UNIQUE valeur="">(Par défaut)</REPONSE_UNIQUE>
    <RES_INSTANTANE valeur="">(Par défaut)</RES_INSTANTANE>
    <PIVOT valeur="">Non</PIVOT>
    <TYPE_REPONSE valeur="0">Choix</TYPE_REPONSE>
    <MIROIR valeur=""/>
    <LIMITE_TEMPS valeur="">(Par défaut)</LIMITE_TEMPS>
    <PLAGE_MIN valeur=""/>
    <PLAGE_MAX valeur=""/>
    <DELAI_AVANT_REPONSE valeur=""/>
    <TOLERANCE_MIN_NUMERIQUE valeur=""/>
    <TOLERANCE_MAX_NUMERIQUE valeur=""/>
    <MALUS_TEMPS valeur=""/>
    <BONUS_PLACE valeur=""/>
    <REPONSE>
      <NUM_REPONSE valeur="1">2</NUM_REPONSE>
      <LIB_REPONSE valeur="2- Éviter les pratiques sportives intenses et limiter mes déplacements">ErreurDataXml</LIB_REPONSE>
      <POINT valeur=""/>
    </REPONSE>
  </ITEM>
  <ITEM TYPE="Q">
    <NUM_DIAPO>97</NUM_DIAPO>
    <NUM_QUESTION valeur="3">3</NUM_QUESTION>
    <NUM_THEME valeur="1">1</NUM_THEME>
    <NUM_QUESTION_UTIL valeur=""/>
    <LIB_QUESTION valeur="Quelles sont les bonnes pratiques lors d’un pic de pollution ?">Quelles sont les bonnes pratiques lors d’un pic de pollution ?</LIB_QUESTION>
    <ELIMINATOIRE valeur="False">Non</ELIMINATOIRE>
    <NB_POINT_MINI_Q valeur="">(Par défaut)</NB_POINT_MINI_Q>
    <METHODE_CALCUL_POINT_Q valeur="">(Par défaut)</METHODE_CALCUL_POINT_Q>
    <NB_POINT_MAXI_Q valeur="">(Par défaut)</NB_POINT_MAXI_Q>
    <NO_REPONSE_PAS_REPONDU valeur=""/>
    <NUM_QUESTION_THEME valeur="3">3</NUM_QUESTION_THEME>
    <COEFFICIENT valeur="1">1</COEFFICIENT>
    <SOLUTION valeur="">Sondage</SOLUTION>
    <NB_POINT_REP_JUSTE_Q valeur="">(Par défaut)</NB_POINT_REP_JUSTE_Q>
    <NB_POINT_REP_FAUSSE_Q valeur="">(Par défaut)</NB_POINT_REP_FAUSSE_Q>
    <NB_POINT_REP_OUBLI_Q valeur="">(Par défaut)</NB_POINT_REP_OUBLI_Q>
    <ORDONNENCEMENT valeur="False">Non</ORDONNENCEMENT>
    <TEMPS_REPONSE_Q valeur="">(Par défaut)</TEMPS_REPONSE_Q>
    <NB_POINT_REP_JUSTE_MAL_PLACE_Q valeur="">(Par défaut)</NB_POINT_REP_JUSTE_MAL_PLACE_Q>
    <NB_POINT_PAS_REPONDU_Q valeur="">(Par défaut)</NB_POINT_PAS_REPONDU_Q>
    <LIB_THEME valeur="">(Par défaut)</LIB_THEME>
    <REPONSE_UNIQUE valeur="">(Par défaut)</REPONSE_UNIQUE>
    <RES_INSTANTANE valeur="">(Par défaut)</RES_INSTANTANE>
    <PIVOT valeur="">Non</PIVOT>
    <TYPE_REPONSE valeur="0">Choix</TYPE_REPONSE>
    <MIROIR valeur=""/>
    <LIMITE_TEMPS valeur="">(Par défaut)</LIMITE_TEMPS>
    <PLAGE_MIN valeur=""/>
    <PLAGE_MAX valeur=""/>
    <DELAI_AVANT_REPONSE valeur=""/>
    <TOLERANCE_MIN_NUMERIQUE valeur=""/>
    <TOLERANCE_MAX_NUMERIQUE valeur=""/>
    <MALUS_TEMPS valeur=""/>
    <BONUS_PLACE valeur=""/>
    <REPONSE>
      <NUM_REPONSE valeur="1">1</NUM_REPONSE>
      <LIB_REPONSE valeur="1">1</LIB_REPONSE>
      <POINT valeur=""/>
    </REPONSE>
    <REPONSE>
      <NUM_REPONSE valeur="2">2</NUM_REPONSE>
      <LIB_REPONSE valeur="2">2</LIB_REPONSE>
      <POINT valeur=""/>
    </REPONSE>
    <REPONSE>
      <NUM_REPONSE valeur="3">3</NUM_REPONSE>
      <LIB_REPONSE valeur="3">3</LIB_REPONSE>
      <POINT valeur=""/>
    </REPONSE>
    <REPONSE>
      <NUM_REPONSE valeur="4">4</NUM_REPONSE>
      <LIB_REPONSE valeur="4">4</LIB_REPONSE>
      <POINT valeur=""/>
    </REPONSE>
  </ITEM>
  <ITEM TYPE="Q">
    <NUM_DIAPO>189</NUM_DIAPO>
    <NUM_QUESTION valeur="4">4</NUM_QUESTION>
    <NUM_THEME valeur="1">1</NUM_THEME>
    <NUM_QUESTION_UTIL valeur=""/>
    <LIB_QUESTION valeur="Quels sont les autres rôles/missions  d’un observatoire de l’air ?">Quels sont les autres rôles/missions  d’un observatoire de l’air ?</LIB_QUESTION>
    <ELIMINATOIRE valeur="False">Non</ELIMINATOIRE>
    <NB_POINT_MINI_Q valeur="">(Par défaut)</NB_POINT_MINI_Q>
    <METHODE_CALCUL_POINT_Q valeur="">(Par défaut)</METHODE_CALCUL_POINT_Q>
    <NB_POINT_MAXI_Q valeur="">(Par défaut)</NB_POINT_MAXI_Q>
    <NO_REPONSE_PAS_REPONDU valeur=""/>
    <NUM_QUESTION_THEME valeur="4">4</NUM_QUESTION_THEME>
    <COEFFICIENT valeur="1">1</COEFFICIENT>
    <SOLUTION valeur="">Sondage</SOLUTION>
    <NB_POINT_REP_JUSTE_Q valeur="">(Par défaut)</NB_POINT_REP_JUSTE_Q>
    <NB_POINT_REP_FAUSSE_Q valeur="">(Par défaut)</NB_POINT_REP_FAUSSE_Q>
    <NB_POINT_REP_OUBLI_Q valeur="">(Par défaut)</NB_POINT_REP_OUBLI_Q>
    <ORDONNENCEMENT valeur="False">Non</ORDONNENCEMENT>
    <TEMPS_REPONSE_Q valeur="">(Par défaut)</TEMPS_REPONSE_Q>
    <NB_POINT_REP_JUSTE_MAL_PLACE_Q valeur="">(Par défaut)</NB_POINT_REP_JUSTE_MAL_PLACE_Q>
    <NB_POINT_PAS_REPONDU_Q valeur="">(Par défaut)</NB_POINT_PAS_REPONDU_Q>
    <LIB_THEME valeur="">(Par défaut)</LIB_THEME>
    <REPONSE_UNIQUE valeur="">(Par défaut)</REPONSE_UNIQUE>
    <RES_INSTANTANE valeur="">(Par défaut)</RES_INSTANTANE>
    <PIVOT valeur="">Non</PIVOT>
    <TYPE_REPONSE valeur="0">Choix</TYPE_REPONSE>
    <MIROIR valeur=""/>
    <LIMITE_TEMPS valeur="">(Par défaut)</LIMITE_TEMPS>
    <PLAGE_MIN valeur=""/>
    <PLAGE_MAX valeur=""/>
    <DELAI_AVANT_REPONSE valeur=""/>
    <TOLERANCE_MIN_NUMERIQUE valeur=""/>
    <TOLERANCE_MAX_NUMERIQUE valeur=""/>
    <MALUS_TEMPS valeur=""/>
    <BONUS_PLACE valeur=""/>
    <REPONSE>
      <NUM_REPONSE valeur="1">1</NUM_REPONSE>
      <LIB_REPONSE valeur="1-3-5-6-8">1-3-5-6-8</LIB_REPONSE>
      <POINT valeur=""/>
    </REPONSE>
  </ITEM>
  <ITEM TYPE="Q">
    <NUM_DIAPO>229</NUM_DIAPO>
    <NUM_QUESTION valeur="5">5</NUM_QUESTION>
    <NUM_THEME valeur="1">1</NUM_THEME>
    <NUM_QUESTION_UTIL valeur=""/>
    <LIB_QUESTION valeur="Qu’est-ce que l’effet cocktail de la pollution de l’air ? ">Qu’est-ce que l’effet cocktail de la pollution de l’air ? </LIB_QUESTION>
    <ELIMINATOIRE valeur="False">Non</ELIMINATOIRE>
    <NB_POINT_MINI_Q valeur="">(Par défaut)</NB_POINT_MINI_Q>
    <METHODE_CALCUL_POINT_Q valeur="">(Par défaut)</METHODE_CALCUL_POINT_Q>
    <NB_POINT_MAXI_Q valeur="">(Par défaut)</NB_POINT_MAXI_Q>
    <NO_REPONSE_PAS_REPONDU valeur=""/>
    <NUM_QUESTION_THEME valeur="5">5</NUM_QUESTION_THEME>
    <COEFFICIENT valeur="1">1</COEFFICIENT>
    <SOLUTION valeur="1">1</SOLUTION>
    <NB_POINT_REP_JUSTE_Q valeur="">(Par défaut)</NB_POINT_REP_JUSTE_Q>
    <NB_POINT_REP_FAUSSE_Q valeur="">(Par défaut)</NB_POINT_REP_FAUSSE_Q>
    <NB_POINT_REP_OUBLI_Q valeur="">(Par défaut)</NB_POINT_REP_OUBLI_Q>
    <ORDONNENCEMENT valeur="False">Non</ORDONNENCEMENT>
    <TEMPS_REPONSE_Q valeur="">(Par défaut)</TEMPS_REPONSE_Q>
    <NB_POINT_REP_JUSTE_MAL_PLACE_Q valeur="">(Par défaut)</NB_POINT_REP_JUSTE_MAL_PLACE_Q>
    <NB_POINT_PAS_REPONDU_Q valeur="">(Par défaut)</NB_POINT_PAS_REPONDU_Q>
    <LIB_THEME valeur="">(Par défaut)</LIB_THEME>
    <REPONSE_UNIQUE valeur="">(Par défaut)</REPONSE_UNIQUE>
    <RES_INSTANTANE valeur="">(Par défaut)</RES_INSTANTANE>
    <PIVOT valeur="">Non</PIVOT>
    <TYPE_REPONSE valeur="0">Choix</TYPE_REPONSE>
    <MIROIR valeur=""/>
    <LIMITE_TEMPS valeur="">(Par défaut)</LIMITE_TEMPS>
    <PLAGE_MIN valeur=""/>
    <PLAGE_MAX valeur=""/>
    <DELAI_AVANT_REPONSE valeur=""/>
    <TOLERANCE_MIN_NUMERIQUE valeur=""/>
    <TOLERANCE_MAX_NUMERIQUE valeur=""/>
    <MALUS_TEMPS valeur=""/>
    <BONUS_PLACE valeur=""/>
    <REPONSE>
      <NUM_REPONSE valeur="1">1</NUM_REPONSE>
      <LIB_REPONSE valeur="1 - Oui">1 - Oui</LIB_REPONSE>
      <POINT valeur=""/>
    </REPONSE>
    <REPONSE>
      <NUM_REPONSE valeur="2">2</NUM_REPONSE>
      <LIB_REPONSE valeur="2 - Non">2 - Non</LIB_REPONSE>
      <POINT valeur=""/>
    </REPONSE>
  </ITEM>
  <ITEM TYPE="Q">
    <NUM_DIAPO>236</NUM_DIAPO>
    <NUM_QUESTION valeur="6">6</NUM_QUESTION>
    <NUM_THEME valeur="1">1</NUM_THEME>
    <NUM_QUESTION_UTIL valeur=""/>
    <LIB_QUESTION valeur="L’air en Région Sud est plus pollué qu’avant…">L’air en Région Sud est plus pollué qu’avant…</LIB_QUESTION>
    <ELIMINATOIRE valeur="False">Non</ELIMINATOIRE>
    <NB_POINT_MINI_Q valeur="">(Par défaut)</NB_POINT_MINI_Q>
    <METHODE_CALCUL_POINT_Q valeur="">(Par défaut)</METHODE_CALCUL_POINT_Q>
    <NB_POINT_MAXI_Q valeur="">(Par défaut)</NB_POINT_MAXI_Q>
    <NO_REPONSE_PAS_REPONDU valeur=""/>
    <NUM_QUESTION_THEME valeur="6">6</NUM_QUESTION_THEME>
    <COEFFICIENT valeur="1">1</COEFFICIENT>
    <SOLUTION valeur="2">2</SOLUTION>
    <NB_POINT_REP_JUSTE_Q valeur="">(Par défaut)</NB_POINT_REP_JUSTE_Q>
    <NB_POINT_REP_FAUSSE_Q valeur="">(Par défaut)</NB_POINT_REP_FAUSSE_Q>
    <NB_POINT_REP_OUBLI_Q valeur="">(Par défaut)</NB_POINT_REP_OUBLI_Q>
    <ORDONNENCEMENT valeur="False">Non</ORDONNENCEMENT>
    <TEMPS_REPONSE_Q valeur="">(Par défaut)</TEMPS_REPONSE_Q>
    <NB_POINT_REP_JUSTE_MAL_PLACE_Q valeur="">(Par défaut)</NB_POINT_REP_JUSTE_MAL_PLACE_Q>
    <NB_POINT_PAS_REPONDU_Q valeur="">(Par défaut)</NB_POINT_PAS_REPONDU_Q>
    <LIB_THEME valeur="">(Par défaut)</LIB_THEME>
    <REPONSE_UNIQUE valeur="">(Par défaut)</REPONSE_UNIQUE>
    <RES_INSTANTANE valeur="">(Par défaut)</RES_INSTANTANE>
    <PIVOT valeur="">Non</PIVOT>
    <TYPE_REPONSE valeur="0">Choix</TYPE_REPONSE>
    <MIROIR valeur=""/>
    <LIMITE_TEMPS valeur="">(Par défaut)</LIMITE_TEMPS>
    <PLAGE_MIN valeur=""/>
    <PLAGE_MAX valeur=""/>
    <DELAI_AVANT_REPONSE valeur=""/>
    <TOLERANCE_MIN_NUMERIQUE valeur=""/>
    <TOLERANCE_MAX_NUMERIQUE valeur=""/>
    <MALUS_TEMPS valeur=""/>
    <BONUS_PLACE valeur=""/>
    <REPONSE>
      <NUM_REPONSE valeur="1">1</NUM_REPONSE>
      <LIB_REPONSE valeur="1 - Vrai">1 - Vrai</LIB_REPONSE>
      <POINT valeur=""/>
    </REPONSE>
    <REPONSE>
      <NUM_REPONSE valeur="2">2</NUM_REPONSE>
      <LIB_REPONSE valeur="2 - Faux">2 - Faux</LIB_REPONSE>
      <POINT valeur=""/>
    </REPONSE>
  </ITEM>
  <ITEM TYPE="Q">
    <NUM_DIAPO>238</NUM_DIAPO>
    <NUM_QUESTION valeur="7">7</NUM_QUESTION>
    <NUM_THEME valeur="1">1</NUM_THEME>
    <NUM_QUESTION_UTIL valeur=""/>
    <LIB_QUESTION valeur="L’ozone que nous respirons est-il bon pour la santé ? ">L’ozone que nous respirons est-il bon pour la santé ? </LIB_QUESTION>
    <ELIMINATOIRE valeur="False">Non</ELIMINATOIRE>
    <NB_POINT_MINI_Q valeur="">(Par défaut)</NB_POINT_MINI_Q>
    <METHODE_CALCUL_POINT_Q valeur="">(Par défaut)</METHODE_CALCUL_POINT_Q>
    <NB_POINT_MAXI_Q valeur="">(Par défaut)</NB_POINT_MAXI_Q>
    <NO_REPONSE_PAS_REPONDU valeur=""/>
    <NUM_QUESTION_THEME valeur="7">7</NUM_QUESTION_THEME>
    <COEFFICIENT valeur="1">1</COEFFICIENT>
    <SOLUTION valeur="1">1</SOLUTION>
    <NB_POINT_REP_JUSTE_Q valeur="">(Par défaut)</NB_POINT_REP_JUSTE_Q>
    <NB_POINT_REP_FAUSSE_Q valeur="">(Par défaut)</NB_POINT_REP_FAUSSE_Q>
    <NB_POINT_REP_OUBLI_Q valeur="">(Par défaut)</NB_POINT_REP_OUBLI_Q>
    <ORDONNENCEMENT valeur="False">Non</ORDONNENCEMENT>
    <TEMPS_REPONSE_Q valeur="">(Par défaut)</TEMPS_REPONSE_Q>
    <NB_POINT_REP_JUSTE_MAL_PLACE_Q valeur="">(Par défaut)</NB_POINT_REP_JUSTE_MAL_PLACE_Q>
    <NB_POINT_PAS_REPONDU_Q valeur="">(Par défaut)</NB_POINT_PAS_REPONDU_Q>
    <LIB_THEME valeur="">(Par défaut)</LIB_THEME>
    <REPONSE_UNIQUE valeur="">(Par défaut)</REPONSE_UNIQUE>
    <RES_INSTANTANE valeur="">(Par défaut)</RES_INSTANTANE>
    <PIVOT valeur="">Non</PIVOT>
    <TYPE_REPONSE valeur="0">Choix</TYPE_REPONSE>
    <MIROIR valeur=""/>
    <LIMITE_TEMPS valeur="">(Par défaut)</LIMITE_TEMPS>
    <PLAGE_MIN valeur=""/>
    <PLAGE_MAX valeur=""/>
    <DELAI_AVANT_REPONSE valeur=""/>
    <TOLERANCE_MIN_NUMERIQUE valeur=""/>
    <TOLERANCE_MAX_NUMERIQUE valeur=""/>
    <MALUS_TEMPS valeur=""/>
    <BONUS_PLACE valeur=""/>
    <REPONSE>
      <NUM_REPONSE valeur="1">1</NUM_REPONSE>
      <LIB_REPONSE valeur="1 - Oui">1 - Oui</LIB_REPONSE>
      <POINT valeur=""/>
    </REPONSE>
    <REPONSE>
      <NUM_REPONSE valeur="2">2</NUM_REPONSE>
      <LIB_REPONSE valeur="2 - Non">2 - Non</LIB_REPONSE>
      <POINT valeur=""/>
    </REPONSE>
  </ITEM>
  <ERREURS>Des erreurs sont survenues lors de l'enregistrement. Elles sont signalées en rouge dans le rapport.</ERREURS>
</QUESTIONNAIRE>
</file>

<file path=customXml/itemProps1.xml><?xml version="1.0" encoding="utf-8"?>
<ds:datastoreItem xmlns:ds="http://schemas.openxmlformats.org/officeDocument/2006/customXml" ds:itemID="{B4B88A64-B756-42A8-82E6-3E6B920456A4}">
  <ds:schemaRefs/>
</ds:datastoreItem>
</file>

<file path=docProps/app.xml><?xml version="1.0" encoding="utf-8"?>
<Properties xmlns="http://schemas.openxmlformats.org/officeDocument/2006/extended-properties" xmlns:vt="http://schemas.openxmlformats.org/officeDocument/2006/docPropsVTypes">
  <TotalTime>25671</TotalTime>
  <Words>16780</Words>
  <Application>Microsoft Office PowerPoint</Application>
  <PresentationFormat>Grand écran</PresentationFormat>
  <Paragraphs>1995</Paragraphs>
  <Slides>200</Slides>
  <Notes>133</Notes>
  <HiddenSlides>138</HiddenSlides>
  <MMClips>0</MMClips>
  <ScaleCrop>false</ScaleCrop>
  <HeadingPairs>
    <vt:vector size="8" baseType="variant">
      <vt:variant>
        <vt:lpstr>Polices utilisées</vt:lpstr>
      </vt:variant>
      <vt:variant>
        <vt:i4>11</vt:i4>
      </vt:variant>
      <vt:variant>
        <vt:lpstr>Thème</vt:lpstr>
      </vt:variant>
      <vt:variant>
        <vt:i4>2</vt:i4>
      </vt:variant>
      <vt:variant>
        <vt:lpstr>Serveurs OLE incorporés</vt:lpstr>
      </vt:variant>
      <vt:variant>
        <vt:i4>1</vt:i4>
      </vt:variant>
      <vt:variant>
        <vt:lpstr>Titres des diapositives</vt:lpstr>
      </vt:variant>
      <vt:variant>
        <vt:i4>200</vt:i4>
      </vt:variant>
    </vt:vector>
  </HeadingPairs>
  <TitlesOfParts>
    <vt:vector size="214" baseType="lpstr">
      <vt:lpstr>Arial</vt:lpstr>
      <vt:lpstr>Calibri</vt:lpstr>
      <vt:lpstr>Calibri Light</vt:lpstr>
      <vt:lpstr>Cambria Math</vt:lpstr>
      <vt:lpstr>Candara</vt:lpstr>
      <vt:lpstr>Chelsea Market</vt:lpstr>
      <vt:lpstr>Corbel</vt:lpstr>
      <vt:lpstr>Franklin Gothic Book</vt:lpstr>
      <vt:lpstr>Impact</vt:lpstr>
      <vt:lpstr>Monotype Sorts</vt:lpstr>
      <vt:lpstr>Tw Cen MT</vt:lpstr>
      <vt:lpstr>Conception personnalisée</vt:lpstr>
      <vt:lpstr>Office Theme</vt:lpstr>
      <vt:lpstr>Image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Explications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modélisation de la qualité de l’air</vt:lpstr>
      <vt:lpstr>Présentation PowerPoint</vt:lpstr>
      <vt:lpstr>Exemple de carte d’exposition de la population</vt:lpstr>
      <vt:lpstr>Présentation PowerPoint</vt:lpstr>
      <vt:lpstr>Présentation PowerPoint</vt:lpstr>
      <vt:lpstr>Inventaire / cadastre des émissions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Explication du schéma de la mesure optique</vt:lpstr>
      <vt:lpstr>Présentation PowerPoint</vt:lpstr>
      <vt:lpstr>Présentation PowerPoint</vt:lpstr>
      <vt:lpstr>Présentation PowerPoint</vt:lpstr>
      <vt:lpstr>Présentation PowerPoint</vt:lpstr>
      <vt:lpstr>Présentation PowerPoint</vt:lpstr>
      <vt:lpstr>Présentation PowerPoint</vt:lpstr>
      <vt:lpstr>Indice ICAIR -  L’INDICE CUMULÉ DE L’AIR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V1FAEMX</dc:creator>
  <cp:lastModifiedBy>VHE</cp:lastModifiedBy>
  <cp:revision>570</cp:revision>
  <dcterms:created xsi:type="dcterms:W3CDTF">2024-02-14T08:57:42Z</dcterms:created>
  <dcterms:modified xsi:type="dcterms:W3CDTF">2025-12-16T10:54:55Z</dcterms:modified>
</cp:coreProperties>
</file>